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6496072" cy="127478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учреждение Самарской области 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«Губернский колледж города Похвистнево»</a:t>
            </a:r>
            <a:endParaRPr lang="ru-RU" sz="1600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214290"/>
            <a:ext cx="1571636" cy="156054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2551837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Метод моделирования на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уроках биологии: </a:t>
            </a:r>
          </a:p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активность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самостоятельность,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творчество.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500063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00000"/>
              </a:lnSpc>
            </a:pPr>
            <a:r>
              <a:rPr lang="ru-RU" sz="1600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Выполнила: </a:t>
            </a:r>
            <a:r>
              <a:rPr lang="ru-RU" sz="1600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преподаватель ГБПОУ «ГКП»</a:t>
            </a:r>
          </a:p>
          <a:p>
            <a:pPr algn="r">
              <a:lnSpc>
                <a:spcPct val="100000"/>
              </a:lnSpc>
            </a:pPr>
            <a:r>
              <a:rPr lang="ru-RU" sz="1600" spc="-1" dirty="0" err="1" smtClean="0">
                <a:solidFill>
                  <a:srgbClr val="000000"/>
                </a:solidFill>
                <a:latin typeface="Times New Roman"/>
                <a:ea typeface="DejaVu Sans"/>
              </a:rPr>
              <a:t>Сабирова</a:t>
            </a:r>
            <a:r>
              <a:rPr lang="ru-RU" sz="1600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1600" spc="-1" dirty="0" err="1" smtClean="0">
                <a:solidFill>
                  <a:srgbClr val="000000"/>
                </a:solidFill>
                <a:latin typeface="Times New Roman"/>
                <a:ea typeface="DejaVu Sans"/>
              </a:rPr>
              <a:t>Эльвина</a:t>
            </a:r>
            <a:r>
              <a:rPr lang="ru-RU" sz="1600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1600" spc="-1" dirty="0" err="1" smtClean="0">
                <a:solidFill>
                  <a:srgbClr val="000000"/>
                </a:solidFill>
                <a:latin typeface="Times New Roman"/>
                <a:ea typeface="DejaVu Sans"/>
              </a:rPr>
              <a:t>Сайфулловна</a:t>
            </a:r>
            <a:endParaRPr lang="ru-RU" sz="1600" spc="-1" dirty="0" smtClean="0">
              <a:solidFill>
                <a:srgbClr val="000000"/>
              </a:solidFill>
              <a:latin typeface="Times New Roman"/>
              <a:ea typeface="DejaVu San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6143644"/>
            <a:ext cx="17239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spc="-1" dirty="0" smtClean="0">
                <a:solidFill>
                  <a:srgbClr val="000000"/>
                </a:solidFill>
                <a:latin typeface="Times New Roman"/>
              </a:rPr>
              <a:t>г.Похвистнево, 2025</a:t>
            </a:r>
            <a:endParaRPr lang="ru-RU" sz="1400" spc="-1" dirty="0" smtClean="0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428604"/>
            <a:ext cx="8572560" cy="575959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  <a:tabLst>
                <a:tab pos="0" algn="l"/>
              </a:tabLst>
            </a:pPr>
            <a:endParaRPr lang="ru-RU" b="1" i="1" spc="-15" dirty="0" smtClean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b="1" i="1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Цель </a:t>
            </a:r>
            <a:r>
              <a:rPr lang="ru-RU" b="1" i="1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мастер — класс</a:t>
            </a:r>
            <a:r>
              <a:rPr lang="ru-RU" b="1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а: </a:t>
            </a:r>
            <a:r>
              <a:rPr lang="ru-RU" sz="2000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поделиться </a:t>
            </a:r>
            <a:r>
              <a:rPr lang="ru-RU" sz="2000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опытом применения метода моделирования на уроках биологии.</a:t>
            </a:r>
            <a:endParaRPr lang="ru-RU" sz="2000" spc="-1" dirty="0" smtClean="0">
              <a:latin typeface="Arial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tabLst>
                <a:tab pos="0" algn="l"/>
              </a:tabLst>
            </a:pPr>
            <a:endParaRPr lang="ru-RU" spc="-1" dirty="0" smtClean="0">
              <a:latin typeface="Arial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b="1" i="1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Задачи</a:t>
            </a:r>
            <a:r>
              <a:rPr lang="ru-RU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:</a:t>
            </a:r>
            <a:endParaRPr lang="ru-RU" spc="-1" dirty="0" smtClean="0">
              <a:latin typeface="Arial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200" spc="-15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- </a:t>
            </a:r>
            <a:r>
              <a:rPr lang="ru-RU" sz="2000" spc="-15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рассмотреть различные виды моделирования, </a:t>
            </a:r>
            <a:r>
              <a:rPr lang="ru-RU" sz="2000" spc="-15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способствующие активизации </a:t>
            </a:r>
            <a:r>
              <a:rPr lang="ru-RU" sz="2000" spc="-15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познавательной деятельности учащихся;</a:t>
            </a:r>
            <a:endParaRPr lang="ru-RU" sz="2000" spc="-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000" spc="-15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- рассказать о личном опыте применения данного метода;</a:t>
            </a:r>
            <a:endParaRPr lang="ru-RU" sz="2000" spc="-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sz="2000" spc="-15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-провести </a:t>
            </a:r>
            <a:r>
              <a:rPr lang="ru-RU" sz="2000" spc="-15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совместную работу по изготовлению биологических моделей.</a:t>
            </a:r>
            <a:endParaRPr lang="ru-RU" sz="2000" spc="-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mc="http://schemas.openxmlformats.org/markup-compatibility/2006" xmlns:p15="http://schemas.microsoft.com/office/powerpoint/2012/main" xmlns:p14="http://schemas.microsoft.com/office/powerpoint/2010/main" xmlns="" r:embed=""/>
              </p:ext>
            </p:extLst>
          </p:nvPr>
        </p:nvPicPr>
        <p:blipFill>
          <a:blip r:embed="rId3"/>
        </p:blipFill>
        <p:spPr>
          <a:xfrm>
            <a:off x="428596" y="428604"/>
            <a:ext cx="8072494" cy="607223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643050"/>
            <a:ext cx="78581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3600" spc="-15" dirty="0" smtClean="0">
                <a:solidFill>
                  <a:srgbClr val="000000"/>
                </a:solidFill>
                <a:latin typeface="Times New Roman" pitchFamily="18" charset="0"/>
                <a:ea typeface="Verdana"/>
                <a:cs typeface="Times New Roman" pitchFamily="18" charset="0"/>
              </a:rPr>
              <a:t>«Человек </a:t>
            </a:r>
            <a:r>
              <a:rPr lang="ru-RU" sz="3600" spc="-15" dirty="0" smtClean="0">
                <a:solidFill>
                  <a:srgbClr val="000000"/>
                </a:solidFill>
                <a:latin typeface="Times New Roman" pitchFamily="18" charset="0"/>
                <a:ea typeface="Verdana"/>
                <a:cs typeface="Times New Roman" pitchFamily="18" charset="0"/>
              </a:rPr>
              <a:t>должен верить, </a:t>
            </a:r>
            <a:r>
              <a:rPr lang="ru-RU" sz="3600" spc="-15" dirty="0" smtClean="0">
                <a:solidFill>
                  <a:srgbClr val="000000"/>
                </a:solidFill>
                <a:latin typeface="Times New Roman" pitchFamily="18" charset="0"/>
                <a:ea typeface="Verdana"/>
                <a:cs typeface="Times New Roman" pitchFamily="18" charset="0"/>
              </a:rPr>
              <a:t>что непонятное </a:t>
            </a:r>
            <a:r>
              <a:rPr lang="ru-RU" sz="3600" spc="-15" dirty="0" smtClean="0">
                <a:solidFill>
                  <a:srgbClr val="000000"/>
                </a:solidFill>
                <a:latin typeface="Times New Roman" pitchFamily="18" charset="0"/>
                <a:ea typeface="Verdana"/>
                <a:cs typeface="Times New Roman" pitchFamily="18" charset="0"/>
              </a:rPr>
              <a:t>можно понять…»</a:t>
            </a:r>
            <a:endParaRPr lang="ru-RU" sz="3600" spc="-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ru-RU" sz="4000" spc="-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100000"/>
              </a:lnSpc>
            </a:pPr>
            <a:r>
              <a:rPr lang="ru-RU" sz="4000" spc="-15" dirty="0" smtClean="0">
                <a:solidFill>
                  <a:srgbClr val="000000"/>
                </a:solidFill>
                <a:latin typeface="Times New Roman" pitchFamily="18" charset="0"/>
                <a:ea typeface="Verdana"/>
                <a:cs typeface="Times New Roman" pitchFamily="18" charset="0"/>
              </a:rPr>
              <a:t> </a:t>
            </a:r>
            <a:endParaRPr lang="ru-RU" sz="4000" spc="-15" dirty="0" smtClean="0">
              <a:solidFill>
                <a:srgbClr val="000000"/>
              </a:solidFill>
              <a:latin typeface="Times New Roman" pitchFamily="18" charset="0"/>
              <a:ea typeface="Verdana"/>
              <a:cs typeface="Times New Roman" pitchFamily="18" charset="0"/>
            </a:endParaRPr>
          </a:p>
          <a:p>
            <a:pPr algn="r">
              <a:lnSpc>
                <a:spcPct val="100000"/>
              </a:lnSpc>
            </a:pPr>
            <a:r>
              <a:rPr lang="ru-RU" sz="2800" spc="-15" dirty="0" smtClean="0">
                <a:solidFill>
                  <a:srgbClr val="000000"/>
                </a:solidFill>
                <a:latin typeface="Times New Roman" pitchFamily="18" charset="0"/>
                <a:ea typeface="Verdana"/>
                <a:cs typeface="Times New Roman" pitchFamily="18" charset="0"/>
              </a:rPr>
              <a:t>Вольфганг </a:t>
            </a:r>
            <a:r>
              <a:rPr lang="ru-RU" sz="2800" spc="-15" dirty="0" smtClean="0">
                <a:solidFill>
                  <a:srgbClr val="000000"/>
                </a:solidFill>
                <a:latin typeface="Times New Roman" pitchFamily="18" charset="0"/>
                <a:ea typeface="Verdana"/>
                <a:cs typeface="Times New Roman" pitchFamily="18" charset="0"/>
              </a:rPr>
              <a:t>Гете</a:t>
            </a:r>
            <a:endParaRPr lang="ru-RU" sz="2800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357166"/>
            <a:ext cx="85725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одель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это аналог оригинала, отражающий некоторые его свойства.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/>
        </p:blipFill>
        <p:spPr>
          <a:xfrm>
            <a:off x="2714612" y="1142984"/>
            <a:ext cx="2786082" cy="1785950"/>
          </a:xfrm>
          <a:prstGeom prst="rect">
            <a:avLst/>
          </a:prstGeom>
          <a:ln w="0"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3214686"/>
            <a:ext cx="8429684" cy="1133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1326600" algn="l"/>
                <a:tab pos="1797840" algn="l"/>
                <a:tab pos="2533680" algn="l"/>
                <a:tab pos="3674160" algn="l"/>
                <a:tab pos="5082480" algn="l"/>
              </a:tabLst>
            </a:pPr>
            <a:r>
              <a:rPr lang="ru-RU" sz="2400" b="1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Моделирование</a:t>
            </a:r>
            <a:r>
              <a:rPr lang="ru-RU" sz="2400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– это процесс построения моделей </a:t>
            </a:r>
            <a:r>
              <a:rPr lang="ru-RU" sz="2400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для исследования </a:t>
            </a:r>
            <a:r>
              <a:rPr lang="ru-RU" sz="2400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и изучения объектов, процессов, явлений.</a:t>
            </a:r>
            <a:endParaRPr lang="ru-RU" sz="2400" spc="-1" dirty="0">
              <a:latin typeface="Arial"/>
            </a:endParaRPr>
          </a:p>
        </p:txBody>
      </p:sp>
      <p:pic>
        <p:nvPicPr>
          <p:cNvPr id="5" name="Рисунок 3"/>
          <p:cNvPicPr/>
          <p:nvPr/>
        </p:nvPicPr>
        <p:blipFill>
          <a:blip r:embed="rId3"/>
          <a:stretch/>
        </p:blipFill>
        <p:spPr>
          <a:xfrm>
            <a:off x="2786050" y="4500570"/>
            <a:ext cx="2928958" cy="2000264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000240"/>
            <a:ext cx="8001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0" algn="l"/>
              </a:tabLst>
            </a:pPr>
            <a:r>
              <a:rPr lang="ru-RU" sz="4000" b="1" spc="-15" dirty="0" smtClean="0">
                <a:solidFill>
                  <a:srgbClr val="000000"/>
                </a:solidFill>
                <a:latin typeface="Times New Roman"/>
                <a:ea typeface="DejaVu Sans"/>
              </a:rPr>
              <a:t>«Метод моделирования на уроках биологии: активность, самостоятельность, творчество»</a:t>
            </a:r>
            <a:endParaRPr lang="ru-RU" sz="4000" spc="-1" dirty="0">
              <a:latin typeface="Arial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84</TotalTime>
  <Words>114</Words>
  <PresentationFormat>Экран (4:3)</PresentationFormat>
  <Paragraphs>20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Государственное бюджетное профессиональное образовательное  учреждение Самарской области  «Губернский колледж города Похвистнево»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 учреждение Самарской области  «Губернский колледж города Похвистнево»</dc:title>
  <cp:lastModifiedBy>111</cp:lastModifiedBy>
  <cp:revision>10</cp:revision>
  <dcterms:modified xsi:type="dcterms:W3CDTF">2025-12-16T07:21:09Z</dcterms:modified>
</cp:coreProperties>
</file>