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73" r:id="rId15"/>
    <p:sldId id="274" r:id="rId16"/>
    <p:sldId id="268" r:id="rId17"/>
    <p:sldId id="269" r:id="rId18"/>
    <p:sldId id="270" r:id="rId19"/>
    <p:sldId id="27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42" y="6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SLIDES_API127680652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SLIDES_API127680652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SLIDES_API1276806524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SLIDES_API1276806524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SLIDES_API1276806524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SLIDES_API1276806524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SLIDES_API1276806524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SLIDES_API1276806524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845657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SLIDES_API1276806524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SLIDES_API1276806524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SLIDES_API1276806524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SLIDES_API1276806524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SLIDES_API1276806524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SLIDES_API1276806524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SLIDES_API127680652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SLIDES_API127680652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SLIDES_API127680652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SLIDES_API127680652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SLIDES_API1276806524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SLIDES_API127680652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SLIDES_API1276806524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SLIDES_API1276806524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SLIDES_API1276806524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SLIDES_API1276806524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SLIDES_API1276806524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SLIDES_API1276806524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SLIDES_API127680652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SLIDES_API127680652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SLIDES_API1276806524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SLIDES_API1276806524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SLIDES_API1276806524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SLIDES_API1276806524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ru-RU"/>
              <a:t>Образец заголовка</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758996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ru-RU"/>
              <a:t>Образец заголовка</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680989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484012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ru-RU"/>
              <a:t>Образец заголовка</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2362839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684400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ru-RU"/>
              <a:t>Образец заголовка</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2799684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8986482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8074051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511975"/>
            <a:ext cx="8520600" cy="3203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48165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076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ru-RU"/>
              <a:t>Образец заголовка</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9924692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0742631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229208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7299572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41619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1957301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ru-RU"/>
              <a:t>Образец заголовка</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6449589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4068939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12/12/2024</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8920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1969995" y="219740"/>
            <a:ext cx="6678635" cy="4473284"/>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br>
              <a:rPr lang="ru-RU" sz="3600" dirty="0">
                <a:latin typeface="Times New Roman" panose="02020603050405020304" pitchFamily="18" charset="0"/>
                <a:cs typeface="Times New Roman" panose="02020603050405020304" pitchFamily="18" charset="0"/>
              </a:rPr>
            </a:br>
            <a:br>
              <a:rPr lang="ru-RU" sz="3600" dirty="0">
                <a:latin typeface="Times New Roman" panose="02020603050405020304" pitchFamily="18" charset="0"/>
                <a:cs typeface="Times New Roman" panose="02020603050405020304" pitchFamily="18" charset="0"/>
              </a:rPr>
            </a:br>
            <a:br>
              <a:rPr lang="ru-RU" sz="36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«Использование материалов Банка России при изучении дисциплины СГ.05 Основы финансовой грамотности по специальности 23.02.06 Техническая эксплуатация подвижного состава железных дорог»</a:t>
            </a:r>
            <a:br>
              <a:rPr lang="ru-RU" sz="24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Выполнила: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Преподаватель ГБПОУ «ГК г. Сызрани»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Кромская Р.К.</a:t>
            </a:r>
            <a:endParaRPr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body" idx="1"/>
          </p:nvPr>
        </p:nvSpPr>
        <p:spPr>
          <a:xfrm>
            <a:off x="1736650" y="4236825"/>
            <a:ext cx="684028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Методические подходы к обучению финансовой грамотности</a:t>
            </a:r>
            <a:endParaRPr sz="2000" dirty="0">
              <a:latin typeface="Times New Roman" panose="02020603050405020304" pitchFamily="18" charset="0"/>
              <a:cs typeface="Times New Roman" panose="02020603050405020304" pitchFamily="18" charset="0"/>
            </a:endParaRPr>
          </a:p>
        </p:txBody>
      </p:sp>
      <p:sp>
        <p:nvSpPr>
          <p:cNvPr id="122" name="Google Shape;122;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23" name="Google Shape;123;p22"/>
          <p:cNvPicPr preferRelativeResize="0"/>
          <p:nvPr/>
        </p:nvPicPr>
        <p:blipFill>
          <a:blip r:embed="rId3">
            <a:alphaModFix/>
          </a:blip>
          <a:stretch>
            <a:fillRect/>
          </a:stretch>
        </p:blipFill>
        <p:spPr>
          <a:xfrm>
            <a:off x="1905000" y="127000"/>
            <a:ext cx="5080000" cy="381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914400" y="445025"/>
            <a:ext cx="791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Практическое применение знаний</a:t>
            </a:r>
            <a:endParaRPr dirty="0">
              <a:latin typeface="Times New Roman" panose="02020603050405020304" pitchFamily="18" charset="0"/>
              <a:cs typeface="Times New Roman" panose="02020603050405020304" pitchFamily="18" charset="0"/>
            </a:endParaRPr>
          </a:p>
        </p:txBody>
      </p:sp>
      <p:sp>
        <p:nvSpPr>
          <p:cNvPr id="129" name="Google Shape;129;p23"/>
          <p:cNvSpPr txBox="1">
            <a:spLocks noGrp="1"/>
          </p:cNvSpPr>
          <p:nvPr>
            <p:ph type="body" idx="1"/>
          </p:nvPr>
        </p:nvSpPr>
        <p:spPr>
          <a:xfrm>
            <a:off x="964018" y="1148316"/>
            <a:ext cx="7868281" cy="3567359"/>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latin typeface="Times New Roman" panose="02020603050405020304" pitchFamily="18" charset="0"/>
                <a:cs typeface="Times New Roman" panose="02020603050405020304" pitchFamily="18" charset="0"/>
              </a:rPr>
              <a:t>Финансовая грамотность в технической эксплуатации подвижного состава начинается с исследований материалов Банка России. Студенты должны овладеть теорией финансового менеджмента, включая управление активами, анализ затрат и разработку финансовых стратегий. Практическое применение этих знаний позволяет оценивать финансовую устойчивость организаций и внедрять инновационные модели. Интеграция финансовых навыков в образование способствует устойчивому развитию железнодорожного сектора и повышению его эффективности.</a:t>
            </a:r>
            <a:endParaRPr sz="2000" dirty="0">
              <a:latin typeface="Times New Roman" panose="02020603050405020304" pitchFamily="18" charset="0"/>
              <a:cs typeface="Times New Roman" panose="02020603050405020304" pitchFamily="18" charset="0"/>
            </a:endParaRPr>
          </a:p>
        </p:txBody>
      </p:sp>
      <p:sp>
        <p:nvSpPr>
          <p:cNvPr id="130" name="Google Shape;130;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1063256" y="445025"/>
            <a:ext cx="776904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Оценка эффективности обучения</a:t>
            </a:r>
            <a:endParaRPr dirty="0">
              <a:latin typeface="Times New Roman" panose="02020603050405020304" pitchFamily="18" charset="0"/>
              <a:cs typeface="Times New Roman" panose="02020603050405020304" pitchFamily="18" charset="0"/>
            </a:endParaRPr>
          </a:p>
        </p:txBody>
      </p:sp>
      <p:sp>
        <p:nvSpPr>
          <p:cNvPr id="136" name="Google Shape;136;p24"/>
          <p:cNvSpPr txBox="1">
            <a:spLocks noGrp="1"/>
          </p:cNvSpPr>
          <p:nvPr>
            <p:ph type="body" idx="1"/>
          </p:nvPr>
        </p:nvSpPr>
        <p:spPr>
          <a:xfrm>
            <a:off x="907312" y="1105786"/>
            <a:ext cx="7924988" cy="3609889"/>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latin typeface="Times New Roman" panose="02020603050405020304" pitchFamily="18" charset="0"/>
                <a:cs typeface="Times New Roman" panose="02020603050405020304" pitchFamily="18" charset="0"/>
              </a:rPr>
              <a:t>Эффективность обучения финансовой грамотности требует системного подхода и современных методик оценки. Важным инструментом служат тесты, позволяющие не только оценить уровень усвоения знаний, но и выявить пробелы в обучении. Понимание финансовых принципов требует теоретической базы и практического применения, что достигается через кейс-методы и семинары. Разнообразие образовательных технологий, таких как игровые формы и проектная деятельность, способствует глубокому усвоению материала. Анализ и адаптация методов оценки на основе международного опыта улучшает результаты и интерес студентов.</a:t>
            </a:r>
            <a:endParaRPr sz="2000" dirty="0">
              <a:latin typeface="Times New Roman" panose="02020603050405020304" pitchFamily="18" charset="0"/>
              <a:cs typeface="Times New Roman" panose="02020603050405020304" pitchFamily="18" charset="0"/>
            </a:endParaRPr>
          </a:p>
        </p:txBody>
      </p:sp>
      <p:sp>
        <p:nvSpPr>
          <p:cNvPr id="137" name="Google Shape;137;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FA4A31-98C3-4D70-9052-A42728B6FBC3}"/>
              </a:ext>
            </a:extLst>
          </p:cNvPr>
          <p:cNvSpPr>
            <a:spLocks noGrp="1"/>
          </p:cNvSpPr>
          <p:nvPr>
            <p:ph type="title"/>
          </p:nvPr>
        </p:nvSpPr>
        <p:spPr>
          <a:xfrm>
            <a:off x="311700" y="86683"/>
            <a:ext cx="8520600" cy="856559"/>
          </a:xfrm>
        </p:spPr>
        <p:txBody>
          <a:bodyPr>
            <a:normAutofit fontScale="90000"/>
          </a:bodyPr>
          <a:lstStyle/>
          <a:p>
            <a:r>
              <a:rPr lang="ru-RU" sz="2000" dirty="0">
                <a:latin typeface="Times New Roman" panose="02020603050405020304" pitchFamily="18" charset="0"/>
                <a:cs typeface="Times New Roman" panose="02020603050405020304" pitchFamily="18" charset="0"/>
              </a:rPr>
              <a:t>Внедрение интерактивных форм обучения – одно из важнейших направлений совершенствования подготовки обучающихся Основам финансовой грамотности</a:t>
            </a:r>
          </a:p>
        </p:txBody>
      </p:sp>
      <p:pic>
        <p:nvPicPr>
          <p:cNvPr id="11" name="Рисунок 10">
            <a:extLst>
              <a:ext uri="{FF2B5EF4-FFF2-40B4-BE49-F238E27FC236}">
                <a16:creationId xmlns:a16="http://schemas.microsoft.com/office/drawing/2014/main" id="{EE632CCF-8FE4-4B71-AEC8-31DB0EFDC999}"/>
              </a:ext>
            </a:extLst>
          </p:cNvPr>
          <p:cNvPicPr>
            <a:picLocks noChangeAspect="1"/>
          </p:cNvPicPr>
          <p:nvPr/>
        </p:nvPicPr>
        <p:blipFill>
          <a:blip r:embed="rId3"/>
          <a:stretch>
            <a:fillRect/>
          </a:stretch>
        </p:blipFill>
        <p:spPr>
          <a:xfrm>
            <a:off x="3531793" y="3354632"/>
            <a:ext cx="2607067" cy="1343844"/>
          </a:xfrm>
          <a:prstGeom prst="rect">
            <a:avLst/>
          </a:prstGeom>
        </p:spPr>
      </p:pic>
      <p:pic>
        <p:nvPicPr>
          <p:cNvPr id="12" name="Рисунок 11">
            <a:extLst>
              <a:ext uri="{FF2B5EF4-FFF2-40B4-BE49-F238E27FC236}">
                <a16:creationId xmlns:a16="http://schemas.microsoft.com/office/drawing/2014/main" id="{2E472174-FD49-4A2A-8596-4436E4110FA8}"/>
              </a:ext>
            </a:extLst>
          </p:cNvPr>
          <p:cNvPicPr>
            <a:picLocks noChangeAspect="1"/>
          </p:cNvPicPr>
          <p:nvPr/>
        </p:nvPicPr>
        <p:blipFill>
          <a:blip r:embed="rId3"/>
          <a:stretch>
            <a:fillRect/>
          </a:stretch>
        </p:blipFill>
        <p:spPr>
          <a:xfrm>
            <a:off x="3465062" y="3209184"/>
            <a:ext cx="2673798" cy="1650833"/>
          </a:xfrm>
          <a:prstGeom prst="rect">
            <a:avLst/>
          </a:prstGeom>
        </p:spPr>
      </p:pic>
      <p:sp>
        <p:nvSpPr>
          <p:cNvPr id="3" name="Текст 2">
            <a:extLst>
              <a:ext uri="{FF2B5EF4-FFF2-40B4-BE49-F238E27FC236}">
                <a16:creationId xmlns:a16="http://schemas.microsoft.com/office/drawing/2014/main" id="{DF4E8E92-147D-4654-8481-21E04791B1BB}"/>
              </a:ext>
            </a:extLst>
          </p:cNvPr>
          <p:cNvSpPr>
            <a:spLocks noGrp="1"/>
          </p:cNvSpPr>
          <p:nvPr>
            <p:ph type="body" idx="1"/>
          </p:nvPr>
        </p:nvSpPr>
        <p:spPr>
          <a:xfrm>
            <a:off x="311700" y="1017725"/>
            <a:ext cx="8520600" cy="3842292"/>
          </a:xfrm>
        </p:spPr>
        <p:txBody>
          <a:bodyPr>
            <a:normAutofit/>
          </a:bodyPr>
          <a:lstStyle/>
          <a:p>
            <a:pPr marL="139700" indent="0">
              <a:buNone/>
            </a:pPr>
            <a:endParaRPr lang="ru-RU" dirty="0"/>
          </a:p>
          <a:p>
            <a:pPr marL="139700" indent="0">
              <a:buNone/>
            </a:pPr>
            <a:endParaRPr lang="ru-RU" dirty="0"/>
          </a:p>
          <a:p>
            <a:pPr marL="139700" indent="0">
              <a:buNone/>
            </a:pPr>
            <a:endParaRPr lang="ru-RU" dirty="0"/>
          </a:p>
          <a:p>
            <a:pPr marL="139700" indent="0">
              <a:buNone/>
            </a:pPr>
            <a:endParaRPr lang="ru-RU" dirty="0"/>
          </a:p>
          <a:p>
            <a:pPr marL="139700" indent="0">
              <a:buNone/>
            </a:pPr>
            <a:endParaRPr lang="ru-RU" dirty="0"/>
          </a:p>
          <a:p>
            <a:pPr marL="139700" indent="0">
              <a:buNone/>
            </a:pPr>
            <a:endParaRPr lang="ru-RU" dirty="0"/>
          </a:p>
          <a:p>
            <a:pPr marL="139700" indent="0">
              <a:buNone/>
            </a:pPr>
            <a:endParaRPr lang="ru-RU" dirty="0"/>
          </a:p>
          <a:p>
            <a:pPr marL="139700" indent="0">
              <a:buNone/>
            </a:pPr>
            <a:endParaRPr lang="ru-RU" dirty="0"/>
          </a:p>
          <a:p>
            <a:pPr marL="139700" indent="0">
              <a:buNone/>
            </a:pPr>
            <a:endParaRPr lang="ru-RU" dirty="0"/>
          </a:p>
          <a:p>
            <a:pPr marL="139700" indent="0">
              <a:buNone/>
            </a:pPr>
            <a:endParaRPr lang="ru-RU" dirty="0"/>
          </a:p>
          <a:p>
            <a:pPr marL="139700" indent="0">
              <a:buNone/>
            </a:pPr>
            <a:r>
              <a:rPr lang="ru-RU" dirty="0"/>
              <a:t>                                                                                                                     </a:t>
            </a:r>
            <a:r>
              <a:rPr lang="ru-RU" dirty="0">
                <a:latin typeface="Times New Roman" panose="02020603050405020304" pitchFamily="18" charset="0"/>
                <a:cs typeface="Times New Roman" panose="02020603050405020304" pitchFamily="18" charset="0"/>
              </a:rPr>
              <a:t>Игровая технология - деловая игра                                                                                                                           игра</a:t>
            </a:r>
          </a:p>
        </p:txBody>
      </p:sp>
      <p:sp>
        <p:nvSpPr>
          <p:cNvPr id="4" name="Номер слайда 3">
            <a:extLst>
              <a:ext uri="{FF2B5EF4-FFF2-40B4-BE49-F238E27FC236}">
                <a16:creationId xmlns:a16="http://schemas.microsoft.com/office/drawing/2014/main" id="{42E633D1-8167-491D-8567-68786FE40466}"/>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 smtClean="0"/>
              <a:t>13</a:t>
            </a:fld>
            <a:endParaRPr lang="en"/>
          </a:p>
        </p:txBody>
      </p:sp>
      <p:pic>
        <p:nvPicPr>
          <p:cNvPr id="6" name="Рисунок 5">
            <a:extLst>
              <a:ext uri="{FF2B5EF4-FFF2-40B4-BE49-F238E27FC236}">
                <a16:creationId xmlns:a16="http://schemas.microsoft.com/office/drawing/2014/main" id="{B771C9DD-5B11-4D44-B979-65C9596A22D6}"/>
              </a:ext>
            </a:extLst>
          </p:cNvPr>
          <p:cNvPicPr>
            <a:picLocks noChangeAspect="1"/>
          </p:cNvPicPr>
          <p:nvPr/>
        </p:nvPicPr>
        <p:blipFill>
          <a:blip r:embed="rId4"/>
          <a:stretch>
            <a:fillRect/>
          </a:stretch>
        </p:blipFill>
        <p:spPr>
          <a:xfrm>
            <a:off x="222353" y="951583"/>
            <a:ext cx="3139662" cy="4105234"/>
          </a:xfrm>
          <a:prstGeom prst="rect">
            <a:avLst/>
          </a:prstGeom>
        </p:spPr>
      </p:pic>
      <p:pic>
        <p:nvPicPr>
          <p:cNvPr id="8" name="Рисунок 7">
            <a:extLst>
              <a:ext uri="{FF2B5EF4-FFF2-40B4-BE49-F238E27FC236}">
                <a16:creationId xmlns:a16="http://schemas.microsoft.com/office/drawing/2014/main" id="{B90582F9-334E-4DA3-8305-0BE4D62EF8B4}"/>
              </a:ext>
            </a:extLst>
          </p:cNvPr>
          <p:cNvPicPr>
            <a:picLocks noChangeAspect="1"/>
          </p:cNvPicPr>
          <p:nvPr/>
        </p:nvPicPr>
        <p:blipFill>
          <a:blip r:embed="rId5"/>
          <a:stretch>
            <a:fillRect/>
          </a:stretch>
        </p:blipFill>
        <p:spPr>
          <a:xfrm>
            <a:off x="3458212" y="1017724"/>
            <a:ext cx="2640433" cy="2191461"/>
          </a:xfrm>
          <a:prstGeom prst="rect">
            <a:avLst/>
          </a:prstGeom>
        </p:spPr>
      </p:pic>
      <p:pic>
        <p:nvPicPr>
          <p:cNvPr id="10" name="Рисунок 9">
            <a:extLst>
              <a:ext uri="{FF2B5EF4-FFF2-40B4-BE49-F238E27FC236}">
                <a16:creationId xmlns:a16="http://schemas.microsoft.com/office/drawing/2014/main" id="{459797A7-C60E-430B-8133-F2C9598E3882}"/>
              </a:ext>
            </a:extLst>
          </p:cNvPr>
          <p:cNvPicPr>
            <a:picLocks noChangeAspect="1"/>
          </p:cNvPicPr>
          <p:nvPr/>
        </p:nvPicPr>
        <p:blipFill>
          <a:blip r:embed="rId6"/>
          <a:stretch>
            <a:fillRect/>
          </a:stretch>
        </p:blipFill>
        <p:spPr>
          <a:xfrm>
            <a:off x="6098645" y="1009384"/>
            <a:ext cx="2693440" cy="2178423"/>
          </a:xfrm>
          <a:prstGeom prst="rect">
            <a:avLst/>
          </a:prstGeom>
        </p:spPr>
      </p:pic>
    </p:spTree>
    <p:extLst>
      <p:ext uri="{BB962C8B-B14F-4D97-AF65-F5344CB8AC3E}">
        <p14:creationId xmlns:p14="http://schemas.microsoft.com/office/powerpoint/2010/main" val="339042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635FBD-6D04-426C-A0E7-86116E93A8D5}"/>
              </a:ext>
            </a:extLst>
          </p:cNvPr>
          <p:cNvSpPr>
            <a:spLocks noGrp="1"/>
          </p:cNvSpPr>
          <p:nvPr>
            <p:ph type="title"/>
          </p:nvPr>
        </p:nvSpPr>
        <p:spPr/>
        <p:txBody>
          <a:bodyPr>
            <a:normAutofit/>
          </a:bodyPr>
          <a:lstStyle/>
          <a:p>
            <a:pPr algn="ctr"/>
            <a:r>
              <a:rPr kumimoji="0" lang="ru-R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Деловая игра "Финансовая безопасность"</a:t>
            </a:r>
            <a:endParaRPr lang="ru-RU" sz="2000"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BE2BDB49-CFD5-43AC-99FE-47B61AA07035}"/>
              </a:ext>
            </a:extLst>
          </p:cNvPr>
          <p:cNvSpPr>
            <a:spLocks noGrp="1"/>
          </p:cNvSpPr>
          <p:nvPr>
            <p:ph type="body" idx="1"/>
          </p:nvPr>
        </p:nvSpPr>
        <p:spPr>
          <a:xfrm>
            <a:off x="311700" y="1095935"/>
            <a:ext cx="8520600" cy="3619740"/>
          </a:xfrm>
        </p:spPr>
        <p:txBody>
          <a:bodyPr>
            <a:normAutofit/>
          </a:bodyPr>
          <a:lstStyle/>
          <a:p>
            <a:r>
              <a:rPr lang="ru-RU" sz="1800" b="1" i="0" dirty="0">
                <a:solidFill>
                  <a:srgbClr val="000000"/>
                </a:solidFill>
                <a:effectLst/>
                <a:latin typeface="Times New Roman" panose="02020603050405020304" pitchFamily="18" charset="0"/>
                <a:cs typeface="Times New Roman" panose="02020603050405020304" pitchFamily="18" charset="0"/>
              </a:rPr>
              <a:t>Цели мероприятия:</a:t>
            </a:r>
          </a:p>
          <a:p>
            <a:r>
              <a:rPr lang="ru-RU" sz="1800" b="1" i="0" dirty="0">
                <a:solidFill>
                  <a:srgbClr val="000000"/>
                </a:solidFill>
                <a:effectLst/>
                <a:latin typeface="Times New Roman" panose="02020603050405020304" pitchFamily="18" charset="0"/>
                <a:cs typeface="Times New Roman" panose="02020603050405020304" pitchFamily="18" charset="0"/>
              </a:rPr>
              <a:t> </a:t>
            </a:r>
            <a:r>
              <a:rPr lang="ru-RU" sz="1800" b="0" i="0" dirty="0">
                <a:solidFill>
                  <a:srgbClr val="000000"/>
                </a:solidFill>
                <a:effectLst/>
                <a:latin typeface="Times New Roman" panose="02020603050405020304" pitchFamily="18" charset="0"/>
                <a:cs typeface="Times New Roman" panose="02020603050405020304" pitchFamily="18" charset="0"/>
              </a:rPr>
              <a:t>-сформировать ответственность за своё финансовое поведение </a:t>
            </a:r>
          </a:p>
          <a:p>
            <a:r>
              <a:rPr lang="ru-RU" sz="1800" b="0" i="0" dirty="0">
                <a:solidFill>
                  <a:srgbClr val="000000"/>
                </a:solidFill>
                <a:effectLst/>
                <a:latin typeface="Times New Roman" panose="02020603050405020304" pitchFamily="18" charset="0"/>
                <a:cs typeface="Times New Roman" panose="02020603050405020304" pitchFamily="18" charset="0"/>
              </a:rPr>
              <a:t>- сформировать навык уверенного противодействия мошенническим схемам </a:t>
            </a:r>
          </a:p>
          <a:p>
            <a:r>
              <a:rPr lang="ru-RU" sz="1800" b="0" i="0" dirty="0">
                <a:solidFill>
                  <a:srgbClr val="000000"/>
                </a:solidFill>
                <a:effectLst/>
                <a:latin typeface="Times New Roman" panose="02020603050405020304" pitchFamily="18" charset="0"/>
                <a:cs typeface="Times New Roman" panose="02020603050405020304" pitchFamily="18" charset="0"/>
              </a:rPr>
              <a:t>- сформировать представление о мошенниках как уголовных преступниках, которые будут наказаны. </a:t>
            </a:r>
          </a:p>
          <a:p>
            <a:r>
              <a:rPr lang="ru-RU" sz="1800" b="1" i="0" dirty="0">
                <a:solidFill>
                  <a:srgbClr val="000000"/>
                </a:solidFill>
                <a:effectLst/>
                <a:latin typeface="Times New Roman" panose="02020603050405020304" pitchFamily="18" charset="0"/>
                <a:cs typeface="Times New Roman" panose="02020603050405020304" pitchFamily="18" charset="0"/>
              </a:rPr>
              <a:t>Задачи: </a:t>
            </a:r>
            <a:r>
              <a:rPr lang="ru-RU" sz="1800" b="0" i="0" dirty="0">
                <a:solidFill>
                  <a:srgbClr val="000000"/>
                </a:solidFill>
                <a:effectLst/>
                <a:latin typeface="Times New Roman" panose="02020603050405020304" pitchFamily="18" charset="0"/>
                <a:cs typeface="Times New Roman" panose="02020603050405020304" pitchFamily="18" charset="0"/>
              </a:rPr>
              <a:t>рассказать, что понимается под финансовым мошенничеством и что жертвой мошенников может стать любой человек. Показать на моделях ситуаций приёмы финансового мошенничества. Научить определять причины, по которым люди становятся жертвами мошенников. Научить поведенческим приёмам противодействия мошенникам. Показать на примерах реальных исторических личностей финансовых мошенников негативные последствия их преступной деятельности. </a:t>
            </a:r>
            <a:endParaRPr lang="ru-RU" sz="18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469CD44D-5423-48A8-83DF-9BDAE50CB8EA}"/>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386516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643F2A-DEF3-4495-87CC-6A00640B25DF}"/>
              </a:ext>
            </a:extLst>
          </p:cNvPr>
          <p:cNvSpPr>
            <a:spLocks noGrp="1"/>
          </p:cNvSpPr>
          <p:nvPr>
            <p:ph type="title"/>
          </p:nvPr>
        </p:nvSpPr>
        <p:spPr>
          <a:xfrm>
            <a:off x="1438835" y="334567"/>
            <a:ext cx="3131975" cy="989968"/>
          </a:xfrm>
        </p:spPr>
        <p:txBody>
          <a:bodyPr>
            <a:noAutofit/>
          </a:bodyPr>
          <a:lstStyle/>
          <a:p>
            <a:r>
              <a:rPr lang="ru-RU" sz="2000" dirty="0">
                <a:latin typeface="Times New Roman" panose="02020603050405020304" pitchFamily="18" charset="0"/>
                <a:cs typeface="Times New Roman" panose="02020603050405020304" pitchFamily="18" charset="0"/>
              </a:rPr>
              <a:t>Деловая игра по основам финансовой грамотности "Кредиторы и заёмщики" </a:t>
            </a:r>
          </a:p>
        </p:txBody>
      </p:sp>
      <p:sp>
        <p:nvSpPr>
          <p:cNvPr id="4" name="Текст 3">
            <a:extLst>
              <a:ext uri="{FF2B5EF4-FFF2-40B4-BE49-F238E27FC236}">
                <a16:creationId xmlns:a16="http://schemas.microsoft.com/office/drawing/2014/main" id="{AFA62228-DF31-4FA6-A88A-C58CC224D8FC}"/>
              </a:ext>
            </a:extLst>
          </p:cNvPr>
          <p:cNvSpPr>
            <a:spLocks noGrp="1"/>
          </p:cNvSpPr>
          <p:nvPr>
            <p:ph type="body" sz="half" idx="2"/>
          </p:nvPr>
        </p:nvSpPr>
        <p:spPr>
          <a:xfrm>
            <a:off x="1888122" y="1521689"/>
            <a:ext cx="2628899" cy="3196827"/>
          </a:xfrm>
        </p:spPr>
        <p:txBody>
          <a:bodyPr>
            <a:normAutofit/>
          </a:bodyPr>
          <a:lstStyle/>
          <a:p>
            <a:r>
              <a:rPr lang="ru-RU" sz="1800" dirty="0">
                <a:latin typeface="Times New Roman" panose="02020603050405020304" pitchFamily="18" charset="0"/>
                <a:cs typeface="Times New Roman" panose="02020603050405020304" pitchFamily="18" charset="0"/>
              </a:rPr>
              <a:t>Цель мероприятия - научиться анализировать и сравнивать предложения при оформлении кредита, сформировать у участников установку на ответственное отношение к выбору финансовых услуг и подписанию договоров.</a:t>
            </a:r>
          </a:p>
        </p:txBody>
      </p:sp>
      <p:sp>
        <p:nvSpPr>
          <p:cNvPr id="5" name="Номер слайда 4">
            <a:extLst>
              <a:ext uri="{FF2B5EF4-FFF2-40B4-BE49-F238E27FC236}">
                <a16:creationId xmlns:a16="http://schemas.microsoft.com/office/drawing/2014/main" id="{7A97F63E-085C-44B0-A701-3526C933EF6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13" name="Рисунок 12">
            <a:extLst>
              <a:ext uri="{FF2B5EF4-FFF2-40B4-BE49-F238E27FC236}">
                <a16:creationId xmlns:a16="http://schemas.microsoft.com/office/drawing/2014/main" id="{E87DC5A9-D4F5-498D-8FD5-FD85BF139A4D}"/>
              </a:ext>
            </a:extLst>
          </p:cNvPr>
          <p:cNvPicPr>
            <a:picLocks noChangeAspect="1"/>
          </p:cNvPicPr>
          <p:nvPr/>
        </p:nvPicPr>
        <p:blipFill>
          <a:blip r:embed="rId2"/>
          <a:stretch>
            <a:fillRect/>
          </a:stretch>
        </p:blipFill>
        <p:spPr>
          <a:xfrm>
            <a:off x="4773706" y="15618"/>
            <a:ext cx="2482173" cy="2795379"/>
          </a:xfrm>
          <a:prstGeom prst="rect">
            <a:avLst/>
          </a:prstGeom>
        </p:spPr>
      </p:pic>
      <p:pic>
        <p:nvPicPr>
          <p:cNvPr id="15" name="Рисунок 14">
            <a:extLst>
              <a:ext uri="{FF2B5EF4-FFF2-40B4-BE49-F238E27FC236}">
                <a16:creationId xmlns:a16="http://schemas.microsoft.com/office/drawing/2014/main" id="{D4D0E34B-54E3-4DC6-909F-C9867E5B90E7}"/>
              </a:ext>
            </a:extLst>
          </p:cNvPr>
          <p:cNvPicPr>
            <a:picLocks noChangeAspect="1"/>
          </p:cNvPicPr>
          <p:nvPr/>
        </p:nvPicPr>
        <p:blipFill>
          <a:blip r:embed="rId3"/>
          <a:stretch>
            <a:fillRect/>
          </a:stretch>
        </p:blipFill>
        <p:spPr>
          <a:xfrm>
            <a:off x="4773706" y="2810996"/>
            <a:ext cx="2427193" cy="2265269"/>
          </a:xfrm>
          <a:prstGeom prst="rect">
            <a:avLst/>
          </a:prstGeom>
        </p:spPr>
      </p:pic>
      <p:pic>
        <p:nvPicPr>
          <p:cNvPr id="16" name="Рисунок 15">
            <a:extLst>
              <a:ext uri="{FF2B5EF4-FFF2-40B4-BE49-F238E27FC236}">
                <a16:creationId xmlns:a16="http://schemas.microsoft.com/office/drawing/2014/main" id="{F7D3800C-EBD6-427A-8B33-E4E77EB3BE8E}"/>
              </a:ext>
            </a:extLst>
          </p:cNvPr>
          <p:cNvPicPr>
            <a:picLocks noChangeAspect="1"/>
          </p:cNvPicPr>
          <p:nvPr/>
        </p:nvPicPr>
        <p:blipFill>
          <a:blip r:embed="rId4"/>
          <a:stretch>
            <a:fillRect/>
          </a:stretch>
        </p:blipFill>
        <p:spPr>
          <a:xfrm>
            <a:off x="7200899" y="2751814"/>
            <a:ext cx="1949825" cy="2324452"/>
          </a:xfrm>
          <a:prstGeom prst="rect">
            <a:avLst/>
          </a:prstGeom>
        </p:spPr>
      </p:pic>
      <p:pic>
        <p:nvPicPr>
          <p:cNvPr id="19" name="Объект 18">
            <a:extLst>
              <a:ext uri="{FF2B5EF4-FFF2-40B4-BE49-F238E27FC236}">
                <a16:creationId xmlns:a16="http://schemas.microsoft.com/office/drawing/2014/main" id="{0997490A-C907-444D-B1BA-71988BA8949E}"/>
              </a:ext>
            </a:extLst>
          </p:cNvPr>
          <p:cNvPicPr>
            <a:picLocks noGrp="1" noChangeAspect="1"/>
          </p:cNvPicPr>
          <p:nvPr>
            <p:ph idx="1"/>
          </p:nvPr>
        </p:nvPicPr>
        <p:blipFill>
          <a:blip r:embed="rId5"/>
          <a:stretch>
            <a:fillRect/>
          </a:stretch>
        </p:blipFill>
        <p:spPr>
          <a:xfrm>
            <a:off x="7268131" y="0"/>
            <a:ext cx="1875869" cy="2810996"/>
          </a:xfrm>
          <a:prstGeom prst="rect">
            <a:avLst/>
          </a:prstGeom>
        </p:spPr>
      </p:pic>
    </p:spTree>
    <p:extLst>
      <p:ext uri="{BB962C8B-B14F-4D97-AF65-F5344CB8AC3E}">
        <p14:creationId xmlns:p14="http://schemas.microsoft.com/office/powerpoint/2010/main" val="851340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body" idx="1"/>
          </p:nvPr>
        </p:nvSpPr>
        <p:spPr>
          <a:xfrm>
            <a:off x="1904999" y="4236825"/>
            <a:ext cx="6466367"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Подходы к оценке эффективности обучения программам</a:t>
            </a:r>
            <a:endParaRPr sz="2000" dirty="0">
              <a:latin typeface="Times New Roman" panose="02020603050405020304" pitchFamily="18" charset="0"/>
              <a:cs typeface="Times New Roman" panose="02020603050405020304" pitchFamily="18" charset="0"/>
            </a:endParaRPr>
          </a:p>
        </p:txBody>
      </p:sp>
      <p:sp>
        <p:nvSpPr>
          <p:cNvPr id="143" name="Google Shape;143;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144" name="Google Shape;144;p25"/>
          <p:cNvPicPr preferRelativeResize="0"/>
          <p:nvPr/>
        </p:nvPicPr>
        <p:blipFill>
          <a:blip r:embed="rId3">
            <a:alphaModFix/>
          </a:blip>
          <a:stretch>
            <a:fillRect/>
          </a:stretch>
        </p:blipFill>
        <p:spPr>
          <a:xfrm>
            <a:off x="1905000" y="603250"/>
            <a:ext cx="5080000" cy="2857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1467292" y="445025"/>
            <a:ext cx="736500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Перспективы развития курса</a:t>
            </a:r>
            <a:endParaRPr dirty="0">
              <a:latin typeface="Times New Roman" panose="02020603050405020304" pitchFamily="18" charset="0"/>
              <a:cs typeface="Times New Roman" panose="02020603050405020304" pitchFamily="18" charset="0"/>
            </a:endParaRPr>
          </a:p>
        </p:txBody>
      </p:sp>
      <p:sp>
        <p:nvSpPr>
          <p:cNvPr id="150" name="Google Shape;150;p26"/>
          <p:cNvSpPr txBox="1">
            <a:spLocks noGrp="1"/>
          </p:cNvSpPr>
          <p:nvPr>
            <p:ph type="body" idx="1"/>
          </p:nvPr>
        </p:nvSpPr>
        <p:spPr>
          <a:xfrm>
            <a:off x="701748" y="1205023"/>
            <a:ext cx="8130551" cy="3510652"/>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latin typeface="Times New Roman" panose="02020603050405020304" pitchFamily="18" charset="0"/>
                <a:cs typeface="Times New Roman" panose="02020603050405020304" pitchFamily="18" charset="0"/>
              </a:rPr>
              <a:t>Курс «Основы финансовой грамотности» станет важным инструментом в образовательных учреждениях, нацеливаясь на повышение финансовой грамотности как ключевой компетенции. Важным шагом станет подготовка учителей, что будет способствовать формированию финансово грамотного поколения. Курсы в </a:t>
            </a:r>
            <a:r>
              <a:rPr lang="ru-RU" sz="2000" dirty="0">
                <a:latin typeface="Times New Roman" panose="02020603050405020304" pitchFamily="18" charset="0"/>
                <a:cs typeface="Times New Roman" panose="02020603050405020304" pitchFamily="18" charset="0"/>
              </a:rPr>
              <a:t>учебных заведениях</a:t>
            </a:r>
            <a:r>
              <a:rPr lang="en" sz="2000" dirty="0">
                <a:latin typeface="Times New Roman" panose="02020603050405020304" pitchFamily="18" charset="0"/>
                <a:cs typeface="Times New Roman" panose="02020603050405020304" pitchFamily="18" charset="0"/>
              </a:rPr>
              <a:t>, охватывающие бюджетирование и инвестирование, будут актуальны для студентов технических специальностей. Сотрудничество с финансовыми организациями и разнообразные методы обучения укрепят практические навыки студентов, необходимы для успешной карьеры в области эксплуатации подвижного состава.</a:t>
            </a:r>
            <a:endParaRPr sz="2000" dirty="0">
              <a:latin typeface="Times New Roman" panose="02020603050405020304" pitchFamily="18" charset="0"/>
              <a:cs typeface="Times New Roman" panose="02020603050405020304" pitchFamily="18" charset="0"/>
            </a:endParaRPr>
          </a:p>
        </p:txBody>
      </p:sp>
      <p:sp>
        <p:nvSpPr>
          <p:cNvPr id="151" name="Google Shape;151;p2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1814622" y="445025"/>
            <a:ext cx="701767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Заключение</a:t>
            </a:r>
            <a:endParaRPr dirty="0">
              <a:latin typeface="Times New Roman" panose="02020603050405020304" pitchFamily="18" charset="0"/>
              <a:cs typeface="Times New Roman" panose="02020603050405020304" pitchFamily="18" charset="0"/>
            </a:endParaRPr>
          </a:p>
        </p:txBody>
      </p:sp>
      <p:sp>
        <p:nvSpPr>
          <p:cNvPr id="157" name="Google Shape;157;p27"/>
          <p:cNvSpPr txBox="1">
            <a:spLocks noGrp="1"/>
          </p:cNvSpPr>
          <p:nvPr>
            <p:ph type="body" idx="1"/>
          </p:nvPr>
        </p:nvSpPr>
        <p:spPr>
          <a:xfrm>
            <a:off x="1063160" y="1100849"/>
            <a:ext cx="7825659" cy="3203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latin typeface="Times New Roman" panose="02020603050405020304" pitchFamily="18" charset="0"/>
                <a:cs typeface="Times New Roman" panose="02020603050405020304" pitchFamily="18" charset="0"/>
              </a:rPr>
              <a:t>Финансовая грамотность является ключевым компонентом подготовки специалистов в области "Техническая эксплуатация подвижного состава железных дорог". Применение материалов Банка России обогащает образовательные программы, содействует формированию навыков критического мышления и практического применения финансовых знаний. Непрерывное обновление учебных курсов с учетом современных тенденций и использование интерактивных методов обучения обеспечат подготовку высококвалифицированных специалистов, готовых к вызовам реального мира и требованиям рынка труда.</a:t>
            </a:r>
            <a:endParaRPr sz="2000" dirty="0">
              <a:latin typeface="Times New Roman" panose="02020603050405020304" pitchFamily="18" charset="0"/>
              <a:cs typeface="Times New Roman" panose="02020603050405020304" pitchFamily="18" charset="0"/>
            </a:endParaRPr>
          </a:p>
        </p:txBody>
      </p:sp>
      <p:sp>
        <p:nvSpPr>
          <p:cNvPr id="158" name="Google Shape;158;p2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28"/>
          <p:cNvSpPr txBox="1">
            <a:spLocks noGrp="1"/>
          </p:cNvSpPr>
          <p:nvPr>
            <p:ph type="body" idx="1"/>
          </p:nvPr>
        </p:nvSpPr>
        <p:spPr>
          <a:xfrm>
            <a:off x="676154" y="794042"/>
            <a:ext cx="8520600" cy="37609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ru-RU" sz="20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lang="ru-RU" sz="20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lang="ru-RU" sz="20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lang="ru-RU" sz="20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lang="ru-RU" sz="20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ru-RU" sz="4000" dirty="0">
                <a:latin typeface="Times New Roman" panose="02020603050405020304" pitchFamily="18" charset="0"/>
                <a:cs typeface="Times New Roman" panose="02020603050405020304" pitchFamily="18" charset="0"/>
              </a:rPr>
              <a:t>Спасибо за внимание!</a:t>
            </a:r>
            <a:endParaRPr sz="4000" dirty="0">
              <a:latin typeface="Times New Roman" panose="02020603050405020304" pitchFamily="18" charset="0"/>
              <a:cs typeface="Times New Roman" panose="02020603050405020304" pitchFamily="18" charset="0"/>
            </a:endParaRPr>
          </a:p>
        </p:txBody>
      </p:sp>
      <p:sp>
        <p:nvSpPr>
          <p:cNvPr id="165" name="Google Shape;165;p2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1226288" y="445025"/>
            <a:ext cx="760601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Введение</a:t>
            </a:r>
            <a:endParaRPr dirty="0">
              <a:latin typeface="Times New Roman" panose="02020603050405020304" pitchFamily="18" charset="0"/>
              <a:cs typeface="Times New Roman" panose="02020603050405020304" pitchFamily="18" charset="0"/>
            </a:endParaRPr>
          </a:p>
        </p:txBody>
      </p:sp>
      <p:sp>
        <p:nvSpPr>
          <p:cNvPr id="66" name="Google Shape;66;p14"/>
          <p:cNvSpPr txBox="1">
            <a:spLocks noGrp="1"/>
          </p:cNvSpPr>
          <p:nvPr>
            <p:ph type="body" idx="1"/>
          </p:nvPr>
        </p:nvSpPr>
        <p:spPr>
          <a:xfrm>
            <a:off x="815162" y="1163171"/>
            <a:ext cx="8133856" cy="3552504"/>
          </a:xfrm>
          <a:prstGeom prst="rect">
            <a:avLst/>
          </a:prstGeom>
        </p:spPr>
        <p:txBody>
          <a:bodyPr spcFirstLastPara="1" wrap="square" lIns="91425" tIns="91425" rIns="91425" bIns="91425" anchor="t" anchorCtr="0">
            <a:noAutofit/>
          </a:bodyPr>
          <a:lstStyle/>
          <a:p>
            <a:pPr marL="0" lvl="0" indent="0" rtl="0">
              <a:spcBef>
                <a:spcPts val="0"/>
              </a:spcBef>
              <a:spcAft>
                <a:spcPts val="1200"/>
              </a:spcAft>
              <a:buNone/>
            </a:pPr>
            <a:r>
              <a:rPr lang="ru-RU" sz="2000" dirty="0">
                <a:latin typeface="Times New Roman" panose="02020603050405020304" pitchFamily="18" charset="0"/>
                <a:cs typeface="Times New Roman" panose="02020603050405020304" pitchFamily="18" charset="0"/>
              </a:rPr>
              <a:t>     </a:t>
            </a:r>
            <a:r>
              <a:rPr lang="en" sz="2000" dirty="0">
                <a:latin typeface="Times New Roman" panose="02020603050405020304" pitchFamily="18" charset="0"/>
                <a:cs typeface="Times New Roman" panose="02020603050405020304" pitchFamily="18" charset="0"/>
              </a:rPr>
              <a:t>Финансовая грамотность играет ключевую роль в</a:t>
            </a:r>
            <a:r>
              <a:rPr lang="ru-RU" sz="2000" dirty="0">
                <a:latin typeface="Times New Roman" panose="02020603050405020304" pitchFamily="18" charset="0"/>
                <a:cs typeface="Times New Roman" panose="02020603050405020304" pitchFamily="18" charset="0"/>
              </a:rPr>
              <a:t> </a:t>
            </a:r>
            <a:r>
              <a:rPr lang="en" sz="2000" dirty="0">
                <a:latin typeface="Times New Roman" panose="02020603050405020304" pitchFamily="18" charset="0"/>
                <a:cs typeface="Times New Roman" panose="02020603050405020304" pitchFamily="18" charset="0"/>
              </a:rPr>
              <a:t>профессиональном развитии, особенно в технической эксплуатации подвижного состава железных дорог. Недостаток финансовых знаний может привести к неэффективному использованию ресурсов, что влияет на железнодорожный транспорт. Использование материалов Банка России важно для обучения студентов, так как они содержат актуальную информацию по финансовым инструментам и рискам. Наша работа сосредоточится на методах обучения, оценке эффективности и развитии курса финансовой грамотности, подчеркивая его значимость для подготовки квалифицированных специалистов.</a:t>
            </a:r>
            <a:endParaRPr sz="2000" dirty="0">
              <a:latin typeface="Times New Roman" panose="02020603050405020304" pitchFamily="18" charset="0"/>
              <a:cs typeface="Times New Roman" panose="02020603050405020304" pitchFamily="18" charset="0"/>
            </a:endParaRPr>
          </a:p>
        </p:txBody>
      </p:sp>
      <p:sp>
        <p:nvSpPr>
          <p:cNvPr id="67" name="Google Shape;67;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992372" y="445025"/>
            <a:ext cx="783992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Введение в финансовую грамотность</a:t>
            </a:r>
            <a:endParaRPr dirty="0">
              <a:latin typeface="Times New Roman" panose="02020603050405020304" pitchFamily="18" charset="0"/>
              <a:cs typeface="Times New Roman" panose="02020603050405020304" pitchFamily="18" charset="0"/>
            </a:endParaRPr>
          </a:p>
        </p:txBody>
      </p:sp>
      <p:sp>
        <p:nvSpPr>
          <p:cNvPr id="73" name="Google Shape;73;p15"/>
          <p:cNvSpPr txBox="1">
            <a:spLocks noGrp="1"/>
          </p:cNvSpPr>
          <p:nvPr>
            <p:ph type="body" idx="1"/>
          </p:nvPr>
        </p:nvSpPr>
        <p:spPr>
          <a:xfrm>
            <a:off x="992370" y="1197935"/>
            <a:ext cx="7839929" cy="351774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latin typeface="Times New Roman" panose="02020603050405020304" pitchFamily="18" charset="0"/>
                <a:cs typeface="Times New Roman" panose="02020603050405020304" pitchFamily="18" charset="0"/>
              </a:rPr>
              <a:t>Финансовая грамотность – это способность осознанно управлять своими финансами, принимать обоснованные решения и планировать бюджет. Наработка таких навыков помогает избежать долгов и строить финансовое будущее. Обучение финансовой грамотности должно начинаться в раннем возрасте и охватывать составление бюджета, учет доходов и расходов, управление долгами. Внедрение курсов финансовой грамотности в учебные заведения подготовит молодежь к современным финансовым вызовам, особенно в сферах, связанных с технической эксплуатацией подвижного состава, повышая их уверенность и навыки в финансовом управлении</a:t>
            </a:r>
            <a:r>
              <a:rPr lang="en" dirty="0"/>
              <a:t>.</a:t>
            </a:r>
            <a:endParaRPr dirty="0"/>
          </a:p>
        </p:txBody>
      </p:sp>
      <p:sp>
        <p:nvSpPr>
          <p:cNvPr id="74" name="Google Shape;74;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687572" y="445025"/>
            <a:ext cx="8144727" cy="9442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Роль Банка России в повышении финансовой грамотности</a:t>
            </a:r>
            <a:endParaRPr dirty="0">
              <a:latin typeface="Times New Roman" panose="02020603050405020304" pitchFamily="18" charset="0"/>
              <a:cs typeface="Times New Roman" panose="02020603050405020304" pitchFamily="18" charset="0"/>
            </a:endParaRPr>
          </a:p>
        </p:txBody>
      </p:sp>
      <p:sp>
        <p:nvSpPr>
          <p:cNvPr id="80" name="Google Shape;80;p16"/>
          <p:cNvSpPr txBox="1">
            <a:spLocks noGrp="1"/>
          </p:cNvSpPr>
          <p:nvPr>
            <p:ph type="body" idx="1"/>
          </p:nvPr>
        </p:nvSpPr>
        <p:spPr>
          <a:xfrm>
            <a:off x="843516" y="1552353"/>
            <a:ext cx="7988784" cy="3163322"/>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latin typeface="Times New Roman" panose="02020603050405020304" pitchFamily="18" charset="0"/>
                <a:cs typeface="Times New Roman" panose="02020603050405020304" pitchFamily="18" charset="0"/>
              </a:rPr>
              <a:t>Банк России активно способствует повышению финансовой грамотности через стратегию до 2030 года, разработанную совместно с Минфином. Основное внимание уделяется взрослому населению, обучающемуся бюджетной и инвестиционной грамотности, ответственного заимствования и безопасному использованию финансовых технологий. В 2024 году появятся новые информационные материалы и образовательные программы, включая интерактивные платформы. Инициативы включают тренинги и семинары, что поможет гражданам принимать осознанные финансовые решения и улучшит их поведение на финансовом рынке.</a:t>
            </a:r>
            <a:endParaRPr sz="2000" dirty="0">
              <a:latin typeface="Times New Roman" panose="02020603050405020304" pitchFamily="18" charset="0"/>
              <a:cs typeface="Times New Roman" panose="02020603050405020304" pitchFamily="18" charset="0"/>
            </a:endParaRPr>
          </a:p>
        </p:txBody>
      </p:sp>
      <p:sp>
        <p:nvSpPr>
          <p:cNvPr id="81" name="Google Shape;8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body" idx="1"/>
          </p:nvPr>
        </p:nvSpPr>
        <p:spPr>
          <a:xfrm>
            <a:off x="1814622" y="4068726"/>
            <a:ext cx="5422606" cy="76689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Схема программ повышения финансовой грамотности от Банка России</a:t>
            </a:r>
            <a:endParaRPr sz="2000" dirty="0">
              <a:latin typeface="Times New Roman" panose="02020603050405020304" pitchFamily="18" charset="0"/>
              <a:cs typeface="Times New Roman" panose="02020603050405020304" pitchFamily="18" charset="0"/>
            </a:endParaRPr>
          </a:p>
        </p:txBody>
      </p:sp>
      <p:sp>
        <p:nvSpPr>
          <p:cNvPr id="87" name="Google Shape;87;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88" name="Google Shape;88;p17"/>
          <p:cNvPicPr preferRelativeResize="0"/>
          <p:nvPr/>
        </p:nvPicPr>
        <p:blipFill>
          <a:blip r:embed="rId3">
            <a:alphaModFix/>
          </a:blip>
          <a:stretch>
            <a:fillRect/>
          </a:stretch>
        </p:blipFill>
        <p:spPr>
          <a:xfrm>
            <a:off x="1905000" y="273050"/>
            <a:ext cx="5080000" cy="3517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1041990" y="445024"/>
            <a:ext cx="7846829" cy="9584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Разработка рабочей программы дисциплины</a:t>
            </a:r>
            <a:endParaRPr dirty="0">
              <a:latin typeface="Times New Roman" panose="02020603050405020304" pitchFamily="18" charset="0"/>
              <a:cs typeface="Times New Roman" panose="02020603050405020304" pitchFamily="18" charset="0"/>
            </a:endParaRPr>
          </a:p>
        </p:txBody>
      </p:sp>
      <p:sp>
        <p:nvSpPr>
          <p:cNvPr id="94" name="Google Shape;94;p18"/>
          <p:cNvSpPr txBox="1">
            <a:spLocks noGrp="1"/>
          </p:cNvSpPr>
          <p:nvPr>
            <p:ph type="body" idx="1"/>
          </p:nvPr>
        </p:nvSpPr>
        <p:spPr>
          <a:xfrm>
            <a:off x="829340" y="1190847"/>
            <a:ext cx="8002960" cy="3524828"/>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latin typeface="Times New Roman" panose="02020603050405020304" pitchFamily="18" charset="0"/>
                <a:cs typeface="Times New Roman" panose="02020603050405020304" pitchFamily="18" charset="0"/>
              </a:rPr>
              <a:t>Рабочая программа дисциплины «Основы финансовой грамотности» для специальности 23.02.06 «Техническая эксплуатация подвижного состава железных дорог» разработана с учетом ФГОС и утверждена Министерством просвещения РФ. Программа сочетает теоретические и практические компоненты, уделяя внимание финансовым рискам, бюджетированию и оптимизации расходов. Актуальность финансовой грамотности в данной области помогает студентам эффективно управлять финансами, повышая общую эффективность работы железнодорожного транспорта, и готовит их к реальным практическим условиям.</a:t>
            </a:r>
            <a:endParaRPr sz="2000" dirty="0">
              <a:latin typeface="Times New Roman" panose="02020603050405020304" pitchFamily="18" charset="0"/>
              <a:cs typeface="Times New Roman" panose="02020603050405020304" pitchFamily="18" charset="0"/>
            </a:endParaRPr>
          </a:p>
        </p:txBody>
      </p:sp>
      <p:sp>
        <p:nvSpPr>
          <p:cNvPr id="95" name="Google Shape;95;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body" idx="1"/>
          </p:nvPr>
        </p:nvSpPr>
        <p:spPr>
          <a:xfrm>
            <a:off x="1396409" y="3848986"/>
            <a:ext cx="7166343" cy="98663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Пример структуры программы для специальности </a:t>
            </a:r>
            <a:r>
              <a:rPr lang="ru-RU" sz="2000" dirty="0">
                <a:latin typeface="Times New Roman" panose="02020603050405020304" pitchFamily="18" charset="0"/>
                <a:cs typeface="Times New Roman" panose="02020603050405020304" pitchFamily="18" charset="0"/>
              </a:rPr>
              <a:t>23.02.06.</a:t>
            </a:r>
            <a:r>
              <a:rPr lang="en" sz="2000" dirty="0">
                <a:latin typeface="Times New Roman" panose="02020603050405020304" pitchFamily="18" charset="0"/>
                <a:cs typeface="Times New Roman" panose="02020603050405020304" pitchFamily="18" charset="0"/>
              </a:rPr>
              <a:t>Техническая эксплуатация подвижного состава железных дорог</a:t>
            </a:r>
            <a:endParaRPr sz="2000" dirty="0">
              <a:latin typeface="Times New Roman" panose="02020603050405020304" pitchFamily="18" charset="0"/>
              <a:cs typeface="Times New Roman" panose="02020603050405020304" pitchFamily="18" charset="0"/>
            </a:endParaRPr>
          </a:p>
        </p:txBody>
      </p:sp>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02" name="Google Shape;102;p19"/>
          <p:cNvPicPr preferRelativeResize="0"/>
          <p:nvPr/>
        </p:nvPicPr>
        <p:blipFill>
          <a:blip r:embed="rId3">
            <a:alphaModFix/>
          </a:blip>
          <a:stretch>
            <a:fillRect/>
          </a:stretch>
        </p:blipFill>
        <p:spPr>
          <a:xfrm>
            <a:off x="1905000" y="387178"/>
            <a:ext cx="5080001" cy="32896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878958" y="445025"/>
            <a:ext cx="795334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Методические подходы к обучению</a:t>
            </a:r>
            <a:endParaRPr dirty="0">
              <a:latin typeface="Times New Roman" panose="02020603050405020304" pitchFamily="18" charset="0"/>
              <a:cs typeface="Times New Roman" panose="02020603050405020304" pitchFamily="18" charset="0"/>
            </a:endParaRPr>
          </a:p>
        </p:txBody>
      </p:sp>
      <p:sp>
        <p:nvSpPr>
          <p:cNvPr id="108" name="Google Shape;108;p20"/>
          <p:cNvSpPr txBox="1">
            <a:spLocks noGrp="1"/>
          </p:cNvSpPr>
          <p:nvPr>
            <p:ph type="body" idx="1"/>
          </p:nvPr>
        </p:nvSpPr>
        <p:spPr>
          <a:xfrm>
            <a:off x="786808" y="1219200"/>
            <a:ext cx="8045491" cy="3496475"/>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latin typeface="Times New Roman" panose="02020603050405020304" pitchFamily="18" charset="0"/>
                <a:cs typeface="Times New Roman" panose="02020603050405020304" pitchFamily="18" charset="0"/>
              </a:rPr>
              <a:t>Образование в сфере финансовой грамотности требует комплексного подхода. Основные методические рекомендации акцентируют внимание на компетентностном, личностно-деятельностном, практико-ориентированном и системно-деятельностном подходах. Эти подходы акцентируют проблемы практического применения знаний, учитывают интересы студентов и создают ситуации для взаимодействия с реальными финансовыми инструментами. Адаптация методик к особенностям технической эксплуатации подвижного состава железных дорог обеспечит подготовку специалистов, способных эффективно управлять финансами в своей области.</a:t>
            </a:r>
            <a:endParaRPr sz="2000" dirty="0">
              <a:latin typeface="Times New Roman" panose="02020603050405020304" pitchFamily="18" charset="0"/>
              <a:cs typeface="Times New Roman" panose="02020603050405020304" pitchFamily="18" charset="0"/>
            </a:endParaRPr>
          </a:p>
        </p:txBody>
      </p:sp>
      <p:sp>
        <p:nvSpPr>
          <p:cNvPr id="109" name="Google Shape;109;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body" idx="1"/>
          </p:nvPr>
        </p:nvSpPr>
        <p:spPr>
          <a:xfrm>
            <a:off x="1905000" y="4236825"/>
            <a:ext cx="6395484"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Методические подходы к обучению финансовой грамотности</a:t>
            </a:r>
            <a:endParaRPr sz="2000" dirty="0">
              <a:latin typeface="Times New Roman" panose="02020603050405020304" pitchFamily="18" charset="0"/>
              <a:cs typeface="Times New Roman" panose="02020603050405020304" pitchFamily="18" charset="0"/>
            </a:endParaRPr>
          </a:p>
        </p:txBody>
      </p:sp>
      <p:sp>
        <p:nvSpPr>
          <p:cNvPr id="115" name="Google Shape;115;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16" name="Google Shape;116;p21"/>
          <p:cNvPicPr preferRelativeResize="0"/>
          <p:nvPr/>
        </p:nvPicPr>
        <p:blipFill>
          <a:blip r:embed="rId3">
            <a:alphaModFix/>
          </a:blip>
          <a:stretch>
            <a:fillRect/>
          </a:stretch>
        </p:blipFill>
        <p:spPr>
          <a:xfrm>
            <a:off x="1905000" y="235536"/>
            <a:ext cx="5080001" cy="3592928"/>
          </a:xfrm>
          <a:prstGeom prst="rect">
            <a:avLst/>
          </a:prstGeom>
          <a:noFill/>
          <a:ln>
            <a:noFill/>
          </a:ln>
        </p:spPr>
      </p:pic>
    </p:spTree>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409</TotalTime>
  <Words>951</Words>
  <Application>Microsoft Office PowerPoint</Application>
  <PresentationFormat>Экран (16:9)</PresentationFormat>
  <Paragraphs>68</Paragraphs>
  <Slides>19</Slides>
  <Notes>17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Century Gothic</vt:lpstr>
      <vt:lpstr>Times New Roman</vt:lpstr>
      <vt:lpstr>Wingdings 3</vt:lpstr>
      <vt:lpstr>Легкий дым</vt:lpstr>
      <vt:lpstr>   «Использование материалов Банка России при изучении дисциплины СГ.05 Основы финансовой грамотности по специальности 23.02.06 Техническая эксплуатация подвижного состава железных дорог»                               Выполнила:                                                                       Преподаватель ГБПОУ «ГК г. Сызрани»                                                                                      Кромская Р.К.</vt:lpstr>
      <vt:lpstr>Введение</vt:lpstr>
      <vt:lpstr>Введение в финансовую грамотность</vt:lpstr>
      <vt:lpstr>Роль Банка России в повышении финансовой грамотности</vt:lpstr>
      <vt:lpstr>Презентация PowerPoint</vt:lpstr>
      <vt:lpstr>Разработка рабочей программы дисциплины</vt:lpstr>
      <vt:lpstr>Презентация PowerPoint</vt:lpstr>
      <vt:lpstr>Методические подходы к обучению</vt:lpstr>
      <vt:lpstr>Презентация PowerPoint</vt:lpstr>
      <vt:lpstr>Презентация PowerPoint</vt:lpstr>
      <vt:lpstr>Практическое применение знаний</vt:lpstr>
      <vt:lpstr>Оценка эффективности обучения</vt:lpstr>
      <vt:lpstr>Внедрение интерактивных форм обучения – одно из важнейших направлений совершенствования подготовки обучающихся Основам финансовой грамотности</vt:lpstr>
      <vt:lpstr>Деловая игра "Финансовая безопасность"</vt:lpstr>
      <vt:lpstr>Деловая игра по основам финансовой грамотности "Кредиторы и заёмщики" </vt:lpstr>
      <vt:lpstr>Презентация PowerPoint</vt:lpstr>
      <vt:lpstr>Перспективы развития курса</vt:lpstr>
      <vt:lpstr>Заключение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материалов Банка России для изучения финансовой грамотности в технической эксплуатации подвижного состава железных дорог</dc:title>
  <dc:creator>Раиса</dc:creator>
  <cp:lastModifiedBy>Раиса</cp:lastModifiedBy>
  <cp:revision>16</cp:revision>
  <dcterms:modified xsi:type="dcterms:W3CDTF">2024-12-12T11:21:16Z</dcterms:modified>
</cp:coreProperties>
</file>