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33843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7704856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12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1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9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0840" cy="1008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70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576" y="6356350"/>
            <a:ext cx="2133600" cy="365125"/>
          </a:xfrm>
        </p:spPr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6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3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A38C-7966-4F3D-B3ED-679871346638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Изучение особенностей </a:t>
            </a:r>
            <a:r>
              <a:rPr lang="ru-RU" sz="3200" dirty="0" smtClean="0"/>
              <a:t>статуса </a:t>
            </a:r>
            <a:r>
              <a:rPr lang="ru-RU" sz="3200" dirty="0" err="1"/>
              <a:t>самозанятых</a:t>
            </a:r>
            <a:r>
              <a:rPr lang="ru-RU" sz="3200" dirty="0"/>
              <a:t> как элемент  финансовой грамотности в профессиональных модулях при подготовке специалистов среднего звена по специальности 44.02.03 Педагогика дополнительного образования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dirty="0"/>
              <a:t>Солтус Ольга Егоровна</a:t>
            </a:r>
            <a:br>
              <a:rPr lang="ru-RU" sz="1800" dirty="0"/>
            </a:br>
            <a:r>
              <a:rPr lang="ru-RU" sz="1800" dirty="0"/>
              <a:t>Преподаватель ГАПОУ ТСПК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2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Выпускники выбирают…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6" y="1268760"/>
            <a:ext cx="4040188" cy="3030141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68760"/>
            <a:ext cx="2214827" cy="166112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56992"/>
            <a:ext cx="2193708" cy="2924944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573091"/>
            <a:ext cx="1458162" cy="2592288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34" y="4365104"/>
            <a:ext cx="3526220" cy="217688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126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Изучение </a:t>
            </a:r>
            <a:r>
              <a:rPr lang="ru-RU" sz="3200"/>
              <a:t>особенностей </a:t>
            </a:r>
            <a:r>
              <a:rPr lang="ru-RU" sz="3200" smtClean="0"/>
              <a:t>статуса </a:t>
            </a:r>
            <a:r>
              <a:rPr lang="ru-RU" sz="3200" dirty="0" err="1"/>
              <a:t>самозанятых</a:t>
            </a:r>
            <a:r>
              <a:rPr lang="ru-RU" sz="3200" dirty="0"/>
              <a:t> как элемент  финансовой грамотности в профессиональных модулях при подготовке специалистов среднего звена по специальности 44.02.03 Педагогика дополнительного образования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dirty="0"/>
              <a:t>Солтус Ольга Егоровна</a:t>
            </a:r>
            <a:br>
              <a:rPr lang="ru-RU" sz="1800" dirty="0"/>
            </a:br>
            <a:r>
              <a:rPr lang="ru-RU" sz="1800" dirty="0"/>
              <a:t>Преподаватель ГАПОУ ТСПК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85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Приказ </a:t>
            </a:r>
            <a:r>
              <a:rPr lang="ru-RU" sz="3200" dirty="0"/>
              <a:t>Министерства просвещения РФ от 14 ноября 2023 г. N 855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1625600"/>
            <a:ext cx="82804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7211087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632848" cy="470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ФЗ от 27.11.2018 № </a:t>
            </a:r>
            <a:r>
              <a:rPr lang="ru-RU" dirty="0" smtClean="0"/>
              <a:t>422 «О </a:t>
            </a:r>
            <a:r>
              <a:rPr lang="ru-RU" dirty="0"/>
              <a:t>ПРОВЕДЕНИИ ЭКСПЕРИМЕНТА ПО УСТАНОВЛЕНИЮ СПЕЦИАЛЬНОГО НАЛОГОВОГО РЕЖИМА "НАЛОГ НА ПРОФЕССИОНАЛЬНЫЙ </a:t>
            </a:r>
            <a:r>
              <a:rPr lang="ru-RU" dirty="0" smtClean="0"/>
              <a:t>ДОХОД»</a:t>
            </a:r>
          </a:p>
          <a:p>
            <a:pPr algn="just"/>
            <a:r>
              <a:rPr lang="ru-RU" dirty="0"/>
              <a:t>в ред. Федеральных законов от 15.12.2019 N 428-ФЗ, от 01.04.2020 N 101-ФЗ, от 08.06.2020 N 166-ФЗ, от 11.06.2021 N 199-ФЗ, от 02.07.2021 N 305-ФЗ, от 28.06.2022 N 206-ФЗ, от 21.11.2022 N 441-ФЗ, от 21.11.2022 N 443-ФЗ, от 28.12.2022 N 565-ФЗ, от 08.08.2024 N 259-ФЗ)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Где можно провести регистрацию </a:t>
            </a:r>
            <a:r>
              <a:rPr lang="ru-RU" sz="3600" b="1" dirty="0" err="1" smtClean="0"/>
              <a:t>самозанятости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Бесплатное мобильное приложение «Мой налог»</a:t>
            </a:r>
          </a:p>
          <a:p>
            <a:r>
              <a:rPr lang="ru-RU" dirty="0"/>
              <a:t>	 Кабинет налогоплательщика «Налога на профессиональный доход» на сайте ФНС России</a:t>
            </a:r>
          </a:p>
          <a:p>
            <a:r>
              <a:rPr lang="ru-RU" dirty="0"/>
              <a:t>	 Уполномоченные банки</a:t>
            </a:r>
          </a:p>
          <a:p>
            <a:r>
              <a:rPr lang="ru-RU" dirty="0"/>
              <a:t>	 С помощью учетной записи Единого портала государственных и муниципальных услуг.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2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29765"/>
            <a:ext cx="7560840" cy="10081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Источник: </a:t>
            </a:r>
            <a:r>
              <a:rPr lang="en-US" sz="1800" dirty="0"/>
              <a:t>https://konsol.pro/blog/osobennosti-raboty-samozanyatym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846984"/>
            <a:ext cx="7272808" cy="46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836712"/>
            <a:ext cx="7560840" cy="4605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304" y="5226601"/>
            <a:ext cx="7565792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908720"/>
            <a:ext cx="6659395" cy="4627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301208"/>
            <a:ext cx="7565792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76672"/>
            <a:ext cx="4096853" cy="204842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199" y="2344613"/>
            <a:ext cx="3961457" cy="378154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dirty="0" smtClean="0"/>
              <a:t>Нельзя </a:t>
            </a:r>
            <a:r>
              <a:rPr lang="ru-RU" sz="2100" dirty="0"/>
              <a:t>сотрудничать с предыдущим работодателем в течение двух лет после увольнения;</a:t>
            </a:r>
          </a:p>
          <a:p>
            <a:pPr algn="just"/>
            <a:r>
              <a:rPr lang="ru-RU" sz="2100" dirty="0"/>
              <a:t>Отсутствие налоговых вычетов для физлиц: на дом, машину, обучение</a:t>
            </a:r>
          </a:p>
          <a:p>
            <a:pPr algn="just"/>
            <a:r>
              <a:rPr lang="ru-RU" sz="2100" dirty="0"/>
              <a:t>Отсутствие оплачиваемых больничных и отпусков, включая декретные </a:t>
            </a:r>
          </a:p>
          <a:p>
            <a:pPr algn="just"/>
            <a:r>
              <a:rPr lang="ru-RU" sz="2100" dirty="0"/>
              <a:t>Лимит дохода в 2,4 миллиона рублей</a:t>
            </a:r>
          </a:p>
          <a:p>
            <a:pPr algn="just"/>
            <a:r>
              <a:rPr lang="ru-RU" sz="2100" dirty="0"/>
              <a:t>Нельзя нанимать работников</a:t>
            </a:r>
            <a:r>
              <a:rPr lang="ru-RU" sz="2100" dirty="0" smtClean="0"/>
              <a:t>.</a:t>
            </a:r>
          </a:p>
          <a:p>
            <a:pPr algn="just"/>
            <a:r>
              <a:rPr lang="ru-RU" sz="2100" dirty="0" smtClean="0"/>
              <a:t>Самоконтроль за ежемесячной уплатой налогов</a:t>
            </a:r>
            <a:endParaRPr lang="ru-RU" sz="2100" dirty="0"/>
          </a:p>
          <a:p>
            <a:pPr algn="just"/>
            <a:endParaRPr lang="ru-RU" sz="21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2344613"/>
            <a:ext cx="3888432" cy="3781550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Небольшая налоговая ставка: 6 и 4 процента</a:t>
            </a:r>
          </a:p>
          <a:p>
            <a:pPr algn="just"/>
            <a:r>
              <a:rPr lang="ru-RU" sz="1600" dirty="0"/>
              <a:t>Можно добровольно платить пенсионные взносы, чтобы потом получать страховую пенсию</a:t>
            </a:r>
          </a:p>
          <a:p>
            <a:pPr algn="just"/>
            <a:r>
              <a:rPr lang="ru-RU" sz="1600" dirty="0"/>
              <a:t>Не нужно заполнять сложные налоговые документы: все за пару минут делается в приложении «Мой налог»</a:t>
            </a:r>
          </a:p>
          <a:p>
            <a:pPr algn="just"/>
            <a:r>
              <a:rPr lang="ru-RU" sz="1600" dirty="0"/>
              <a:t>Все расчеты можно проводить по банковской карте и выдавать электронные чеки через </a:t>
            </a:r>
            <a:r>
              <a:rPr lang="ru-RU" sz="1600" dirty="0" smtClean="0"/>
              <a:t>приложение, не нужна онлайн-касса</a:t>
            </a:r>
            <a:endParaRPr lang="ru-RU" sz="1600" dirty="0"/>
          </a:p>
          <a:p>
            <a:pPr algn="just"/>
            <a:r>
              <a:rPr lang="ru-RU" sz="1600" dirty="0"/>
              <a:t>Свободный график</a:t>
            </a:r>
          </a:p>
        </p:txBody>
      </p:sp>
    </p:spTree>
    <p:extLst>
      <p:ext uri="{BB962C8B-B14F-4D97-AF65-F5344CB8AC3E}">
        <p14:creationId xmlns:p14="http://schemas.microsoft.com/office/powerpoint/2010/main" val="946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rporativnii_shablon_tsp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Korporativnii_shablon_tspk2</Template>
  <TotalTime>85</TotalTime>
  <Words>190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Korporativnii_shablon_tspk</vt:lpstr>
      <vt:lpstr>Изучение особенностей статуса самозанятых как элемент  финансовой грамотности в профессиональных модулях при подготовке специалистов среднего звена по специальности 44.02.03 Педагогика дополнительного образования  </vt:lpstr>
      <vt:lpstr>Приказ Министерства просвещения РФ от 14 ноября 2023 г. N 855</vt:lpstr>
      <vt:lpstr>Презентация PowerPoint</vt:lpstr>
      <vt:lpstr>Презентация PowerPoint</vt:lpstr>
      <vt:lpstr>Где можно провести регистрацию самозанятости?</vt:lpstr>
      <vt:lpstr>Источник: https://konsol.pro/blog/osobennosti-raboty-samozanyatym</vt:lpstr>
      <vt:lpstr>Презентация PowerPoint</vt:lpstr>
      <vt:lpstr>Презентация PowerPoint</vt:lpstr>
      <vt:lpstr>Презентация PowerPoint</vt:lpstr>
      <vt:lpstr>Выпускники выбирают…</vt:lpstr>
      <vt:lpstr>Изучение особенностей статуса самозанятых как элемент  финансовой грамотности в профессиональных модулях при подготовке специалистов среднего звена по специальности 44.02.03 Педагогика дополнительного образования  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особенностей трудовой деятельности самозанятых как элемент  финансовой грамотности в профессиональных модулях при подготовке специалистов среднего звена по специальности 44.02.03 Педагогика дополнительного образования</dc:title>
  <dc:creator>Ольга</dc:creator>
  <cp:lastModifiedBy>Преподаватель</cp:lastModifiedBy>
  <cp:revision>11</cp:revision>
  <dcterms:created xsi:type="dcterms:W3CDTF">2024-12-05T09:16:08Z</dcterms:created>
  <dcterms:modified xsi:type="dcterms:W3CDTF">2024-12-07T09:31:17Z</dcterms:modified>
</cp:coreProperties>
</file>