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76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770"/>
    <a:srgbClr val="FFFF00"/>
    <a:srgbClr val="E8F353"/>
    <a:srgbClr val="BF5711"/>
    <a:srgbClr val="593E24"/>
    <a:srgbClr val="0563C1"/>
    <a:srgbClr val="34473E"/>
    <a:srgbClr val="4B625C"/>
    <a:srgbClr val="91663B"/>
    <a:srgbClr val="C8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4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40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01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5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5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2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63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9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6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B1157-A5C3-482E-9072-058C8E130C0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3607-CFC2-4665-85E9-0AAF982518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40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nkt.cc/WBS2Za" TargetMode="External"/><Relationship Id="rId2" Type="http://schemas.openxmlformats.org/officeDocument/2006/relationships/hyperlink" Target="mailto:sayamova@cposo.ru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hyperlink" Target="https://firpo.ru/activities/projects/razrabotka-i-vnedreniye-metodik-prepodavaniya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vigator.spolab.firpo.ru/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s://t.me/vnedrenie_202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/@tochkispo" TargetMode="External"/><Relationship Id="rId2" Type="http://schemas.openxmlformats.org/officeDocument/2006/relationships/hyperlink" Target="https://navigator.spolab.firpo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.me/vnedrenie_202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rpo.ru/activities/projects/razrabotka-i-vnedreniye-metodik-prepodavaniya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03" y="0"/>
            <a:ext cx="4576997" cy="6865496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394450" y="652799"/>
            <a:ext cx="8636658" cy="5012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ru-RU" sz="3600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Рабочая встреча по проекту</a:t>
            </a:r>
          </a:p>
          <a:p>
            <a:endParaRPr lang="ru-RU" sz="3600" kern="0" spc="-158" dirty="0" smtClean="0">
              <a:solidFill>
                <a:srgbClr val="FFFFFF"/>
              </a:solidFill>
              <a:latin typeface="Roboto Mono Medium" pitchFamily="34" charset="0"/>
              <a:ea typeface="Roboto Mono Medium" pitchFamily="34" charset="-122"/>
            </a:endParaRPr>
          </a:p>
          <a:p>
            <a:r>
              <a:rPr lang="ru-RU" sz="3600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</a:rPr>
              <a:t>«Внедрение методик преподавания общеобразовательных дисциплин </a:t>
            </a:r>
          </a:p>
          <a:p>
            <a:r>
              <a:rPr lang="ru-RU" sz="3600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</a:rPr>
              <a:t>с учетом профессиональной направленности программ СПО </a:t>
            </a:r>
          </a:p>
          <a:p>
            <a:r>
              <a:rPr lang="ru-RU" sz="3600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</a:rPr>
              <a:t>в рамках федерального проекта «Современная школа»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5457950" y="6035729"/>
            <a:ext cx="204323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1900" b="1" kern="0" spc="-15" dirty="0" smtClean="0">
                <a:solidFill>
                  <a:srgbClr val="E5E0DF"/>
                </a:solidFill>
                <a:ea typeface="Roboto Bold" pitchFamily="34" charset="-122"/>
              </a:rPr>
              <a:t>18 </a:t>
            </a:r>
            <a:r>
              <a:rPr lang="ru-RU" sz="1900" b="1" kern="0" spc="-15" dirty="0" smtClean="0">
                <a:solidFill>
                  <a:srgbClr val="E5E0DF"/>
                </a:solidFill>
                <a:ea typeface="Roboto Bold" pitchFamily="34" charset="-122"/>
              </a:rPr>
              <a:t>октября 2024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574755" y="6091128"/>
            <a:ext cx="2043232" cy="338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ru-RU" sz="1900" b="1" kern="0" spc="-15" dirty="0" smtClean="0">
                <a:solidFill>
                  <a:srgbClr val="E5E0DF"/>
                </a:solidFill>
                <a:ea typeface="Roboto Bold" pitchFamily="34" charset="-122"/>
              </a:rPr>
              <a:t>ЦПО Самарской области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368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7720" y="204259"/>
            <a:ext cx="463800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РЕЗУЛЬТАТЫ 2024 </a:t>
            </a:r>
            <a:endParaRPr lang="ru-RU" b="1" kern="0" spc="-158" dirty="0">
              <a:solidFill>
                <a:srgbClr val="FFFFFF"/>
              </a:solidFill>
              <a:latin typeface="Roboto Mono Medium" pitchFamily="34" charset="0"/>
              <a:ea typeface="Roboto Mono Medium" pitchFamily="34" charset="-122"/>
              <a:cs typeface="Roboto Mono Medium" pitchFamily="34" charset="-120"/>
            </a:endParaRPr>
          </a:p>
          <a:p>
            <a:r>
              <a:rPr lang="ru-RU" sz="3200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САМАРСКАЯ ОБЛАСТЬ</a:t>
            </a:r>
          </a:p>
        </p:txBody>
      </p:sp>
      <p:sp>
        <p:nvSpPr>
          <p:cNvPr id="5" name="Shape 1"/>
          <p:cNvSpPr/>
          <p:nvPr/>
        </p:nvSpPr>
        <p:spPr>
          <a:xfrm>
            <a:off x="607720" y="1613442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6" name="TextBox 5"/>
          <p:cNvSpPr txBox="1"/>
          <p:nvPr/>
        </p:nvSpPr>
        <p:spPr>
          <a:xfrm>
            <a:off x="1717943" y="1593232"/>
            <a:ext cx="8963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КОНКУРС</a:t>
            </a:r>
            <a:r>
              <a:rPr lang="ru-RU" sz="2400" b="1" dirty="0" smtClean="0">
                <a:solidFill>
                  <a:schemeClr val="bg1"/>
                </a:solidFill>
              </a:rPr>
              <a:t> методических разработок в системе СПО «Профессионально-ориентированное содержание урока общеобразовательной дисциплины» (далее – конкурс)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Организатор «Поволжский государственный колледж»</a:t>
            </a:r>
          </a:p>
        </p:txBody>
      </p:sp>
      <p:sp>
        <p:nvSpPr>
          <p:cNvPr id="7" name="Shape 1"/>
          <p:cNvSpPr/>
          <p:nvPr/>
        </p:nvSpPr>
        <p:spPr>
          <a:xfrm>
            <a:off x="607720" y="3981009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8" name="TextBox 7"/>
          <p:cNvSpPr txBox="1"/>
          <p:nvPr/>
        </p:nvSpPr>
        <p:spPr>
          <a:xfrm>
            <a:off x="1717943" y="3865099"/>
            <a:ext cx="10474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РЕГИОНАЛЬНЫЙ КРУГЛЫЙ СТОЛ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«Занятие с  профессиональной направленностью по общеобразовательным предметам: методика разработки и реализации» от победителей конкурса методических разработок в системе СПО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Организатор «Поволжский государственный колледж»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«Центр профессионального образования Самарской области»</a:t>
            </a:r>
          </a:p>
        </p:txBody>
      </p:sp>
      <p:sp>
        <p:nvSpPr>
          <p:cNvPr id="9" name="Shape 1"/>
          <p:cNvSpPr/>
          <p:nvPr/>
        </p:nvSpPr>
        <p:spPr>
          <a:xfrm>
            <a:off x="5478980" y="96983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10" name="TextBox 9"/>
          <p:cNvSpPr txBox="1"/>
          <p:nvPr/>
        </p:nvSpPr>
        <p:spPr>
          <a:xfrm>
            <a:off x="5785465" y="17418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8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9202" y="685030"/>
            <a:ext cx="560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ФЕДЕРАЛЬНЫХ ИННОВАЦИОННЫХ ПЛОЩАДОК ИРПО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2" y="3659477"/>
            <a:ext cx="952500" cy="9525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2" y="1259002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7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10" y="0"/>
            <a:ext cx="4573718" cy="6860577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39710" y="397565"/>
            <a:ext cx="4573718" cy="1152939"/>
          </a:xfrm>
          <a:prstGeom prst="rect">
            <a:avLst/>
          </a:prstGeom>
          <a:solidFill>
            <a:srgbClr val="4B625C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ru-RU" sz="4400" b="1" kern="0" spc="-10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Подготовка отчета</a:t>
            </a:r>
            <a:endParaRPr lang="en-US" sz="4400" b="1" dirty="0"/>
          </a:p>
        </p:txBody>
      </p:sp>
      <p:sp>
        <p:nvSpPr>
          <p:cNvPr id="10" name="Shape 1"/>
          <p:cNvSpPr/>
          <p:nvPr/>
        </p:nvSpPr>
        <p:spPr>
          <a:xfrm>
            <a:off x="5218356" y="457636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" name="TextBox 1"/>
          <p:cNvSpPr txBox="1"/>
          <p:nvPr/>
        </p:nvSpPr>
        <p:spPr>
          <a:xfrm>
            <a:off x="6351940" y="350175"/>
            <a:ext cx="58400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ВСЕ ОБРАЗОВАТЕЛЬНЫЕ ОРГАНИЗАЦИИ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реализующие программы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среднего профессионального образования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Shape 1"/>
          <p:cNvSpPr/>
          <p:nvPr/>
        </p:nvSpPr>
        <p:spPr>
          <a:xfrm>
            <a:off x="5218356" y="2021182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7" name="TextBox 16"/>
          <p:cNvSpPr txBox="1"/>
          <p:nvPr/>
        </p:nvSpPr>
        <p:spPr>
          <a:xfrm>
            <a:off x="6328579" y="2021182"/>
            <a:ext cx="4183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СРОК ПРЕДОСТАВЛЕНИЯ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октября 2024  </a:t>
            </a:r>
            <a:r>
              <a:rPr lang="ru-RU" sz="2400" b="1" dirty="0" smtClean="0">
                <a:solidFill>
                  <a:schemeClr val="bg1"/>
                </a:solidFill>
              </a:rPr>
              <a:t>(включительно)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8549" y="206734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21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0" name="Shape 1"/>
          <p:cNvSpPr/>
          <p:nvPr/>
        </p:nvSpPr>
        <p:spPr>
          <a:xfrm>
            <a:off x="5241717" y="3467553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1" name="TextBox 20"/>
          <p:cNvSpPr txBox="1"/>
          <p:nvPr/>
        </p:nvSpPr>
        <p:spPr>
          <a:xfrm>
            <a:off x="6351940" y="3467553"/>
            <a:ext cx="6006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ФОРМАТА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Подписанная скан-копия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(подпись ответственного за проект и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подпись руководителя, печать организации)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2. Версия отчета в формате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WORD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48203" y="351371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3" name="Shape 1"/>
          <p:cNvSpPr/>
          <p:nvPr/>
        </p:nvSpPr>
        <p:spPr>
          <a:xfrm>
            <a:off x="6457774" y="5606420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4" name="TextBox 23"/>
          <p:cNvSpPr txBox="1"/>
          <p:nvPr/>
        </p:nvSpPr>
        <p:spPr>
          <a:xfrm>
            <a:off x="7567997" y="5606420"/>
            <a:ext cx="462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ПОЧТА для предоставления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sayamova@cposo.ru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6636" y="5622874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8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105183" y="468401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6" name="Shape 1"/>
          <p:cNvSpPr/>
          <p:nvPr/>
        </p:nvSpPr>
        <p:spPr>
          <a:xfrm>
            <a:off x="120556" y="188438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3" name="Shape 1"/>
          <p:cNvSpPr/>
          <p:nvPr/>
        </p:nvSpPr>
        <p:spPr>
          <a:xfrm>
            <a:off x="105182" y="340580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72" y="0"/>
            <a:ext cx="381197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144" y="289275"/>
            <a:ext cx="6756092" cy="3800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79222" y="4401073"/>
            <a:ext cx="63158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8F353"/>
                </a:solidFill>
              </a:rPr>
              <a:t>ПРОСЬБА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Указать количество ОП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 профессиям и специальностям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2. В приложении к </a:t>
            </a:r>
            <a:r>
              <a:rPr lang="ru-RU" sz="2400" b="1" dirty="0" smtClean="0">
                <a:solidFill>
                  <a:schemeClr val="bg1"/>
                </a:solidFill>
              </a:rPr>
              <a:t>отчету в свободной форме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</a:rPr>
              <a:t>ли здесь же конкретизировать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347791" y="3313043"/>
            <a:ext cx="2373399" cy="1088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3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105183" y="468401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6" name="Shape 1"/>
          <p:cNvSpPr/>
          <p:nvPr/>
        </p:nvSpPr>
        <p:spPr>
          <a:xfrm>
            <a:off x="120556" y="188438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3" name="Shape 1"/>
          <p:cNvSpPr/>
          <p:nvPr/>
        </p:nvSpPr>
        <p:spPr>
          <a:xfrm>
            <a:off x="105182" y="340580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970" y="966033"/>
            <a:ext cx="10226080" cy="52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105183" y="468401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6" name="Shape 1"/>
          <p:cNvSpPr/>
          <p:nvPr/>
        </p:nvSpPr>
        <p:spPr>
          <a:xfrm>
            <a:off x="120556" y="188438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3" name="Shape 1"/>
          <p:cNvSpPr/>
          <p:nvPr/>
        </p:nvSpPr>
        <p:spPr>
          <a:xfrm>
            <a:off x="105182" y="340580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01" y="485425"/>
            <a:ext cx="6696075" cy="246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43" y="1884389"/>
            <a:ext cx="7038975" cy="429577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738648" y="4816699"/>
            <a:ext cx="8113690" cy="296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267" y="4568419"/>
            <a:ext cx="4492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8F353"/>
                </a:solidFill>
              </a:rPr>
              <a:t>НАПРИМЕР,</a:t>
            </a:r>
            <a:endParaRPr lang="ru-RU" sz="2400" b="1" dirty="0">
              <a:solidFill>
                <a:srgbClr val="E8F353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«Астрономия» –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реализуется отдельным блоком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составе курса «Физика»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105183" y="468401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6" name="Shape 1"/>
          <p:cNvSpPr/>
          <p:nvPr/>
        </p:nvSpPr>
        <p:spPr>
          <a:xfrm>
            <a:off x="120556" y="188438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3" name="Shape 1"/>
          <p:cNvSpPr/>
          <p:nvPr/>
        </p:nvSpPr>
        <p:spPr>
          <a:xfrm>
            <a:off x="105182" y="340580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01" y="485425"/>
            <a:ext cx="6696075" cy="2466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743" y="1884389"/>
            <a:ext cx="7038975" cy="4295775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>
            <a:off x="1738648" y="4816699"/>
            <a:ext cx="8113690" cy="296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5267" y="4568419"/>
            <a:ext cx="44927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8F353"/>
                </a:solidFill>
              </a:rPr>
              <a:t>НАПРИМЕР,</a:t>
            </a:r>
            <a:endParaRPr lang="ru-RU" sz="2400" b="1" dirty="0">
              <a:solidFill>
                <a:srgbClr val="E8F353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«Астрономия» –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реализуется отдельным блоком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составе курса «Физика»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2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V="1">
            <a:off x="2923504" y="966033"/>
            <a:ext cx="2373945" cy="26915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1"/>
          <p:cNvSpPr/>
          <p:nvPr/>
        </p:nvSpPr>
        <p:spPr>
          <a:xfrm>
            <a:off x="105183" y="468401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6" name="Shape 1"/>
          <p:cNvSpPr/>
          <p:nvPr/>
        </p:nvSpPr>
        <p:spPr>
          <a:xfrm>
            <a:off x="120556" y="188438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3" name="Shape 1"/>
          <p:cNvSpPr/>
          <p:nvPr/>
        </p:nvSpPr>
        <p:spPr>
          <a:xfrm>
            <a:off x="105182" y="340580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cxnSp>
        <p:nvCxnSpPr>
          <p:cNvPr id="8" name="Прямая со стрелкой 7"/>
          <p:cNvCxnSpPr/>
          <p:nvPr/>
        </p:nvCxnSpPr>
        <p:spPr>
          <a:xfrm flipV="1">
            <a:off x="2305318" y="648799"/>
            <a:ext cx="3018613" cy="9353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06945" y="1099559"/>
            <a:ext cx="3903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8F353"/>
                </a:solidFill>
              </a:rPr>
              <a:t>РАСЧЕТ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п.2.7 расчет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относительно всей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суммы часов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 общеобразовательному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циклу (1476)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617" y="448198"/>
            <a:ext cx="6543675" cy="3952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58777" y="3507222"/>
            <a:ext cx="39037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8F353"/>
                </a:solidFill>
              </a:rPr>
              <a:t>РАСЧЕТ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п.2.8 расчет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относительно всей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суммы часов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 общеобразовательному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циклу (1476)</a:t>
            </a:r>
          </a:p>
        </p:txBody>
      </p:sp>
      <p:sp>
        <p:nvSpPr>
          <p:cNvPr id="22" name="Shape 1"/>
          <p:cNvSpPr/>
          <p:nvPr/>
        </p:nvSpPr>
        <p:spPr>
          <a:xfrm>
            <a:off x="5367359" y="4708001"/>
            <a:ext cx="6521933" cy="1548286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4" name="TextBox 23"/>
          <p:cNvSpPr txBox="1"/>
          <p:nvPr/>
        </p:nvSpPr>
        <p:spPr>
          <a:xfrm>
            <a:off x="7531643" y="5245908"/>
            <a:ext cx="3078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Значение  =  100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9521666" y="5190154"/>
            <a:ext cx="231820" cy="6962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67359" y="4642480"/>
            <a:ext cx="2018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п.2.7 и 2.8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V="1">
            <a:off x="2109996" y="2099256"/>
            <a:ext cx="2850569" cy="16460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1"/>
          <p:cNvSpPr/>
          <p:nvPr/>
        </p:nvSpPr>
        <p:spPr>
          <a:xfrm>
            <a:off x="105183" y="468401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6" name="Shape 1"/>
          <p:cNvSpPr/>
          <p:nvPr/>
        </p:nvSpPr>
        <p:spPr>
          <a:xfrm>
            <a:off x="120556" y="188438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3" name="Shape 1"/>
          <p:cNvSpPr/>
          <p:nvPr/>
        </p:nvSpPr>
        <p:spPr>
          <a:xfrm>
            <a:off x="105182" y="340580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9" name="TextBox 18"/>
          <p:cNvSpPr txBox="1"/>
          <p:nvPr/>
        </p:nvSpPr>
        <p:spPr>
          <a:xfrm>
            <a:off x="1301090" y="3746440"/>
            <a:ext cx="38863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ОПЕЧАТКА – нет списка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п.3.4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ответить «Да» или «Нет»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chemeClr val="bg1"/>
                </a:solidFill>
              </a:rPr>
              <a:t>конкретизировать </a:t>
            </a:r>
          </a:p>
        </p:txBody>
      </p:sp>
      <p:sp>
        <p:nvSpPr>
          <p:cNvPr id="22" name="Shape 1"/>
          <p:cNvSpPr/>
          <p:nvPr/>
        </p:nvSpPr>
        <p:spPr>
          <a:xfrm>
            <a:off x="5367359" y="3837904"/>
            <a:ext cx="6521933" cy="3020096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27" name="TextBox 26"/>
          <p:cNvSpPr txBox="1"/>
          <p:nvPr/>
        </p:nvSpPr>
        <p:spPr>
          <a:xfrm>
            <a:off x="5367359" y="3837904"/>
            <a:ext cx="5358583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п.3.4, например,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Электронные библиотечные системы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Сферум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Аудио и видеофрагменты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Мессенджеры, социальные сети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Системы дистанционного обучения (</a:t>
            </a:r>
            <a:r>
              <a:rPr lang="en-US" sz="2000" b="1" dirty="0" err="1" smtClean="0">
                <a:solidFill>
                  <a:schemeClr val="bg1"/>
                </a:solidFill>
              </a:rPr>
              <a:t>moodle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Электронные презентации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Онлайн-тренажеры, онлайн-доски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Конструкторы электронных упражнений и т.д.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876" y="269815"/>
            <a:ext cx="6715125" cy="347662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237149" y="5087156"/>
            <a:ext cx="10400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6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"/>
          <p:cNvSpPr/>
          <p:nvPr/>
        </p:nvSpPr>
        <p:spPr>
          <a:xfrm>
            <a:off x="105183" y="468401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6" name="Shape 1"/>
          <p:cNvSpPr/>
          <p:nvPr/>
        </p:nvSpPr>
        <p:spPr>
          <a:xfrm>
            <a:off x="120556" y="188438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23" name="Shape 1"/>
          <p:cNvSpPr/>
          <p:nvPr/>
        </p:nvSpPr>
        <p:spPr>
          <a:xfrm>
            <a:off x="105182" y="3405809"/>
            <a:ext cx="1110223" cy="995264"/>
          </a:xfrm>
          <a:prstGeom prst="roundRect">
            <a:avLst>
              <a:gd name="adj" fmla="val 6667"/>
            </a:avLst>
          </a:prstGeom>
          <a:solidFill>
            <a:srgbClr val="DEA770"/>
          </a:solidFill>
          <a:ln/>
        </p:spPr>
      </p:sp>
      <p:sp>
        <p:nvSpPr>
          <p:cNvPr id="19" name="TextBox 18"/>
          <p:cNvSpPr txBox="1"/>
          <p:nvPr/>
        </p:nvSpPr>
        <p:spPr>
          <a:xfrm>
            <a:off x="1481039" y="468401"/>
            <a:ext cx="80638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АНКЕТИРОВАНИЕ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преподаватели – участники проекта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(разработчики материалов для участия в конкурсах ИРПО)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2022 и 2023 гг.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не менее 2-х преподавателей</a:t>
            </a:r>
          </a:p>
        </p:txBody>
      </p:sp>
      <p:sp>
        <p:nvSpPr>
          <p:cNvPr id="22" name="Shape 1"/>
          <p:cNvSpPr/>
          <p:nvPr/>
        </p:nvSpPr>
        <p:spPr>
          <a:xfrm>
            <a:off x="6072063" y="3897084"/>
            <a:ext cx="5962918" cy="2787051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11" name="TextBox 10"/>
          <p:cNvSpPr txBox="1"/>
          <p:nvPr/>
        </p:nvSpPr>
        <p:spPr>
          <a:xfrm>
            <a:off x="6359034" y="4119676"/>
            <a:ext cx="53889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ДАТЬ ОБРАТНУЮ СВЯЗЬ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о прохождении анкетирования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написать на почту </a:t>
            </a:r>
            <a:r>
              <a:rPr lang="en-US" sz="2400" b="1" dirty="0" smtClean="0">
                <a:solidFill>
                  <a:schemeClr val="bg1"/>
                </a:solidFill>
                <a:hlinkClick r:id="rId2"/>
              </a:rPr>
              <a:t>sayamova@cposo.ru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или по телефону +7(846) 334 04 71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Саямова Янина Геннадьевна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1223" y="2752993"/>
            <a:ext cx="4669612" cy="646331"/>
          </a:xfrm>
          <a:prstGeom prst="rect">
            <a:avLst/>
          </a:prstGeom>
          <a:solidFill>
            <a:srgbClr val="DEA77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3"/>
              </a:rPr>
              <a:t>https://ankt.cc/WBS2Za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244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10" y="0"/>
            <a:ext cx="4573718" cy="6860577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439710" y="397565"/>
            <a:ext cx="4573718" cy="1152939"/>
          </a:xfrm>
          <a:prstGeom prst="rect">
            <a:avLst/>
          </a:prstGeom>
          <a:solidFill>
            <a:srgbClr val="4B625C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ru-RU" sz="4400" b="1" kern="0" spc="-10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Отправка</a:t>
            </a:r>
          </a:p>
          <a:p>
            <a:pPr marL="0" indent="0" algn="ctr">
              <a:lnSpc>
                <a:spcPts val="4500"/>
              </a:lnSpc>
              <a:buNone/>
            </a:pPr>
            <a:r>
              <a:rPr lang="ru-RU" sz="4400" b="1" kern="0" spc="-10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отчета</a:t>
            </a:r>
            <a:endParaRPr lang="en-US" sz="4400" b="1" dirty="0"/>
          </a:p>
        </p:txBody>
      </p:sp>
      <p:sp>
        <p:nvSpPr>
          <p:cNvPr id="16" name="Shape 1"/>
          <p:cNvSpPr/>
          <p:nvPr/>
        </p:nvSpPr>
        <p:spPr>
          <a:xfrm>
            <a:off x="5347551" y="397565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17" name="TextBox 16"/>
          <p:cNvSpPr txBox="1"/>
          <p:nvPr/>
        </p:nvSpPr>
        <p:spPr>
          <a:xfrm>
            <a:off x="6457774" y="397565"/>
            <a:ext cx="4183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СРОК ПРЕДОСТАВЛЕНИЯ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октября 2024  </a:t>
            </a:r>
            <a:r>
              <a:rPr lang="ru-RU" sz="2400" b="1" dirty="0" smtClean="0">
                <a:solidFill>
                  <a:schemeClr val="bg1"/>
                </a:solidFill>
              </a:rPr>
              <a:t>(включительно)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7744" y="443731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21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0" name="Shape 1"/>
          <p:cNvSpPr/>
          <p:nvPr/>
        </p:nvSpPr>
        <p:spPr>
          <a:xfrm>
            <a:off x="6457774" y="2767989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21" name="TextBox 20"/>
          <p:cNvSpPr txBox="1"/>
          <p:nvPr/>
        </p:nvSpPr>
        <p:spPr>
          <a:xfrm>
            <a:off x="7567998" y="2767989"/>
            <a:ext cx="4736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ФОРМАТА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FFFF00"/>
                </a:solidFill>
              </a:rPr>
              <a:t>Подписанная скан-копия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(подпись ответственного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 проект 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подпись</a:t>
            </a:r>
            <a:r>
              <a:rPr lang="ru-RU" sz="2400" dirty="0" smtClean="0">
                <a:solidFill>
                  <a:schemeClr val="bg1"/>
                </a:solidFill>
              </a:rPr>
              <a:t> руководителя,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печать</a:t>
            </a:r>
            <a:r>
              <a:rPr lang="ru-RU" sz="2400" dirty="0" smtClean="0">
                <a:solidFill>
                  <a:schemeClr val="bg1"/>
                </a:solidFill>
              </a:rPr>
              <a:t> организации)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2. Версия отчета в формате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WORD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64260" y="2814155"/>
            <a:ext cx="392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2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23" name="Shape 1"/>
          <p:cNvSpPr/>
          <p:nvPr/>
        </p:nvSpPr>
        <p:spPr>
          <a:xfrm>
            <a:off x="6457775" y="1582777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24" name="TextBox 23"/>
          <p:cNvSpPr txBox="1"/>
          <p:nvPr/>
        </p:nvSpPr>
        <p:spPr>
          <a:xfrm>
            <a:off x="7567997" y="1582777"/>
            <a:ext cx="4624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ПОЧТА для предоставления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sayamova@cposo.ru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Shape 1"/>
          <p:cNvSpPr/>
          <p:nvPr/>
        </p:nvSpPr>
        <p:spPr>
          <a:xfrm>
            <a:off x="5197359" y="5641434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BF5711"/>
          </a:solidFill>
          <a:ln/>
        </p:spPr>
      </p:sp>
      <p:sp>
        <p:nvSpPr>
          <p:cNvPr id="19" name="TextBox 18"/>
          <p:cNvSpPr txBox="1"/>
          <p:nvPr/>
        </p:nvSpPr>
        <p:spPr>
          <a:xfrm>
            <a:off x="6307581" y="5641434"/>
            <a:ext cx="588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ПРЕДЛОЖЕНИЯ О ТРАНСЛЯЦИИ ОПЫТА ВНЕДРЕНИЯ   до 06.11.2024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sayamova@cposo.ru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12" y="5641434"/>
            <a:ext cx="952500" cy="9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35" y="1599231"/>
            <a:ext cx="952500" cy="95250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7156370" y="3936747"/>
            <a:ext cx="411627" cy="519476"/>
          </a:xfrm>
          <a:prstGeom prst="straightConnector1">
            <a:avLst/>
          </a:prstGeom>
          <a:ln w="57150">
            <a:solidFill>
              <a:srgbClr val="E8F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156370" y="4301811"/>
            <a:ext cx="411627" cy="518741"/>
          </a:xfrm>
          <a:prstGeom prst="straightConnector1">
            <a:avLst/>
          </a:prstGeom>
          <a:ln w="57150">
            <a:solidFill>
              <a:srgbClr val="E8F35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6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77" y="0"/>
            <a:ext cx="4573718" cy="6860577"/>
          </a:xfrm>
          <a:prstGeom prst="rect">
            <a:avLst/>
          </a:prstGeom>
        </p:spPr>
      </p:pic>
      <p:sp>
        <p:nvSpPr>
          <p:cNvPr id="9" name="Text 0"/>
          <p:cNvSpPr/>
          <p:nvPr/>
        </p:nvSpPr>
        <p:spPr>
          <a:xfrm>
            <a:off x="1495777" y="1"/>
            <a:ext cx="4573718" cy="1493043"/>
          </a:xfrm>
          <a:prstGeom prst="rect">
            <a:avLst/>
          </a:prstGeom>
          <a:solidFill>
            <a:srgbClr val="4B625C"/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endParaRPr lang="ru-RU" sz="4400" b="1" kern="0" spc="-108" dirty="0" smtClean="0">
              <a:solidFill>
                <a:srgbClr val="FFFFFF"/>
              </a:solidFill>
              <a:latin typeface="Roboto Mono Medium" pitchFamily="34" charset="0"/>
              <a:ea typeface="Roboto Mono Medium" pitchFamily="34" charset="-122"/>
              <a:cs typeface="Roboto Mono Medium" pitchFamily="34" charset="-120"/>
            </a:endParaRPr>
          </a:p>
          <a:p>
            <a:pPr marL="0" indent="0" algn="ctr">
              <a:lnSpc>
                <a:spcPts val="4500"/>
              </a:lnSpc>
              <a:buNone/>
            </a:pPr>
            <a:r>
              <a:rPr lang="ru-RU" sz="4400" b="1" kern="0" spc="-10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  Повестка дня</a:t>
            </a:r>
            <a:endParaRPr lang="en-US" sz="4400" b="1" dirty="0"/>
          </a:p>
        </p:txBody>
      </p:sp>
      <p:sp>
        <p:nvSpPr>
          <p:cNvPr id="10" name="Shape 1"/>
          <p:cNvSpPr/>
          <p:nvPr/>
        </p:nvSpPr>
        <p:spPr>
          <a:xfrm>
            <a:off x="250764" y="1493044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4B625C"/>
          </a:solidFill>
          <a:ln/>
        </p:spPr>
      </p:sp>
      <p:sp>
        <p:nvSpPr>
          <p:cNvPr id="11" name="Прямоугольник 10"/>
          <p:cNvSpPr/>
          <p:nvPr/>
        </p:nvSpPr>
        <p:spPr>
          <a:xfrm>
            <a:off x="6069494" y="1499154"/>
            <a:ext cx="6122505" cy="2677656"/>
          </a:xfrm>
          <a:prstGeom prst="rect">
            <a:avLst/>
          </a:prstGeom>
          <a:solidFill>
            <a:srgbClr val="4B625C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 развитии проекта по внедрению и апробации методик преподавания общеобразовательных дисциплин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 учетом профессиональной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направленности программ СПО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 2024 году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847" y="149304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1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3" name="Shape 1"/>
          <p:cNvSpPr/>
          <p:nvPr/>
        </p:nvSpPr>
        <p:spPr>
          <a:xfrm>
            <a:off x="250764" y="4389101"/>
            <a:ext cx="1110223" cy="985408"/>
          </a:xfrm>
          <a:prstGeom prst="roundRect">
            <a:avLst>
              <a:gd name="adj" fmla="val 6667"/>
            </a:avLst>
          </a:prstGeom>
          <a:solidFill>
            <a:srgbClr val="4B625C"/>
          </a:solidFill>
          <a:ln/>
        </p:spPr>
      </p:sp>
      <p:sp>
        <p:nvSpPr>
          <p:cNvPr id="14" name="TextBox 13"/>
          <p:cNvSpPr txBox="1"/>
          <p:nvPr/>
        </p:nvSpPr>
        <p:spPr>
          <a:xfrm>
            <a:off x="531847" y="438910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2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69495" y="4389101"/>
            <a:ext cx="6122504" cy="1384995"/>
          </a:xfrm>
          <a:prstGeom prst="rect">
            <a:avLst/>
          </a:prstGeom>
          <a:solidFill>
            <a:srgbClr val="4B625C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Подготовка Отчета </a:t>
            </a:r>
            <a:r>
              <a:rPr lang="ru-RU" sz="2800" dirty="0" smtClean="0">
                <a:solidFill>
                  <a:schemeClr val="bg1"/>
                </a:solidFill>
              </a:rPr>
              <a:t>ПОО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 </a:t>
            </a:r>
            <a:r>
              <a:rPr lang="ru-RU" sz="2800" dirty="0">
                <a:solidFill>
                  <a:schemeClr val="bg1"/>
                </a:solidFill>
              </a:rPr>
              <a:t>внедрении профессиональной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составляющей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3" y="300865"/>
            <a:ext cx="11472993" cy="61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3" y="780983"/>
            <a:ext cx="11422583" cy="58258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6813" y="282194"/>
            <a:ext cx="2269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ЭТАПЫ ВНЕДРЕНИЯ</a:t>
            </a:r>
          </a:p>
        </p:txBody>
      </p:sp>
    </p:spTree>
    <p:extLst>
      <p:ext uri="{BB962C8B-B14F-4D97-AF65-F5344CB8AC3E}">
        <p14:creationId xmlns:p14="http://schemas.microsoft.com/office/powerpoint/2010/main" val="31258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813" y="282194"/>
            <a:ext cx="2101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РЕЗУЛЬТАТЫ 2024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2" y="789166"/>
            <a:ext cx="11318719" cy="58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2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176" y="282194"/>
            <a:ext cx="305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МАТЕРИАЛЫ ПРОЕКТА 2024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2697" y="1803699"/>
            <a:ext cx="339552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https://firpo.ru/activities/projects/razrabotka-i-vnedreniye-metodik-prepodavaniya/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://qrcoder.ru/code/?https%3A%2F%2Ffirpo.ru%2Factivities%2Fprojects%2Frazrabotka-i-vnedreniye-metodik-prepodavaniya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5" y="1757532"/>
            <a:ext cx="2651125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5226" y="764831"/>
            <a:ext cx="6123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593E24"/>
                </a:solidFill>
              </a:rPr>
              <a:t>Сайт института развития профессионального образования</a:t>
            </a:r>
            <a:endParaRPr lang="ru-RU" sz="2400" dirty="0">
              <a:solidFill>
                <a:srgbClr val="593E2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176" y="5782518"/>
            <a:ext cx="4531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hlinkClick r:id="rId4"/>
              </a:rPr>
              <a:t>https://t.me/vnedrenie_2024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http://qrcoder.ru/code/?https%3A%2F%2Ft.me%2Fvnedrenie_2024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411" y="4037791"/>
            <a:ext cx="2677778" cy="26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176" y="4838216"/>
            <a:ext cx="45315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93E24"/>
                </a:solidFill>
              </a:rPr>
              <a:t>Телеграмм канал проекта «Внедрение 2024»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471098" y="2957860"/>
            <a:ext cx="372090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6"/>
              </a:rPr>
              <a:t>https://navigator.spolab.firpo.ru/</a:t>
            </a:r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71098" y="651526"/>
            <a:ext cx="3676650" cy="2057400"/>
          </a:xfrm>
          <a:prstGeom prst="rect">
            <a:avLst/>
          </a:prstGeom>
        </p:spPr>
      </p:pic>
      <p:pic>
        <p:nvPicPr>
          <p:cNvPr id="11" name="Picture 2" descr="http://qrcoder.ru/code/?https%3A%2F%2Fnavigator.spolab.firpo.ru%2F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793" y="4037791"/>
            <a:ext cx="2677778" cy="26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176" y="282194"/>
            <a:ext cx="305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МАТЕРИАЛЫ ПРОЕКТА 2024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44269" y="1551542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200" u="sng" dirty="0" smtClean="0">
                <a:latin typeface="Roboto"/>
                <a:hlinkClick r:id="rId2"/>
              </a:rPr>
              <a:t>https</a:t>
            </a:r>
            <a:r>
              <a:rPr lang="ru-RU" sz="3200" u="sng" dirty="0">
                <a:latin typeface="Roboto"/>
                <a:hlinkClick r:id="rId2"/>
              </a:rPr>
              <a:t>://navigator.spolab.firpo.ru/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</a:t>
            </a:r>
            <a:endParaRPr lang="ru-RU" sz="3200" dirty="0" smtClean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0319" y="2843153"/>
            <a:ext cx="6096000" cy="5847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3200" u="sng" dirty="0" smtClean="0">
                <a:solidFill>
                  <a:schemeClr val="bg1"/>
                </a:solidFill>
                <a:latin typeface="Roboto"/>
                <a:hlinkClick r:id="rId3"/>
              </a:rPr>
              <a:t>https</a:t>
            </a:r>
            <a:r>
              <a:rPr lang="ru-RU" sz="3200" u="sng" dirty="0">
                <a:solidFill>
                  <a:schemeClr val="bg1"/>
                </a:solidFill>
                <a:latin typeface="Roboto"/>
                <a:hlinkClick r:id="rId3"/>
              </a:rPr>
              <a:t>://vk.com/video/@</a:t>
            </a:r>
            <a:r>
              <a:rPr lang="ru-RU" sz="3200" u="sng" dirty="0" smtClean="0">
                <a:solidFill>
                  <a:schemeClr val="bg1"/>
                </a:solidFill>
                <a:latin typeface="Roboto"/>
                <a:hlinkClick r:id="rId3"/>
              </a:rPr>
              <a:t>tochkispo</a:t>
            </a:r>
            <a:endParaRPr lang="ru-RU" sz="3200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187" y="1532225"/>
            <a:ext cx="2101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Roboto"/>
              </a:rPr>
              <a:t>СПОЛаб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09187" y="2843153"/>
            <a:ext cx="2558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Roboto"/>
              </a:rPr>
              <a:t>Группа в ВК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09187" y="36211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Roboto"/>
              </a:rPr>
              <a:t>серия мастер-классов по внедрению профессиональной составляющей в общеобразовательный цикл — рекомендую коллегам посмотреть видео на интересующие их темы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57187" y="4669491"/>
            <a:ext cx="600913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Roboto"/>
                <a:hlinkClick r:id="rId4"/>
              </a:rPr>
              <a:t>https://</a:t>
            </a:r>
            <a:r>
              <a:rPr lang="en-US" sz="3200" u="sng" dirty="0" smtClean="0">
                <a:solidFill>
                  <a:schemeClr val="bg1"/>
                </a:solidFill>
                <a:latin typeface="Roboto"/>
                <a:hlinkClick r:id="rId4"/>
              </a:rPr>
              <a:t>t.me/vnedrenie_2024</a:t>
            </a:r>
            <a:endParaRPr lang="ru-RU" sz="3200" u="sng"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2217" y="4722150"/>
            <a:ext cx="5269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Roboto"/>
              </a:rPr>
              <a:t>Телеграмм-канал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72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176" y="282194"/>
            <a:ext cx="305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МАТЕРИАЛЫ ПРОЕКТА 2024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76" y="940157"/>
            <a:ext cx="11447509" cy="55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3E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8176" y="282194"/>
            <a:ext cx="305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spc="-158" dirty="0" smtClean="0">
                <a:solidFill>
                  <a:srgbClr val="FFFFFF"/>
                </a:solidFill>
                <a:latin typeface="Roboto Mono Medium" pitchFamily="34" charset="0"/>
                <a:ea typeface="Roboto Mono Medium" pitchFamily="34" charset="-122"/>
                <a:cs typeface="Roboto Mono Medium" pitchFamily="34" charset="-120"/>
              </a:rPr>
              <a:t>МАТЕРИАЛЫ ПРОЕКТА 2024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181" y="1112078"/>
            <a:ext cx="8701625" cy="54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647" y="1112078"/>
            <a:ext cx="281188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https://firpo.ru/activities/projects/razrabotka-i-vnedreniye-metodik-prepodavaniya/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qrcoder.ru/code/?https%3A%2F%2Ft.me%2Fvnedrenie_2024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7" y="2575551"/>
            <a:ext cx="2811888" cy="28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3470027" y="2176530"/>
            <a:ext cx="163000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5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451</Words>
  <Application>Microsoft Office PowerPoint</Application>
  <PresentationFormat>Широкоэкранный</PresentationFormat>
  <Paragraphs>133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Roboto Bold</vt:lpstr>
      <vt:lpstr>Roboto Mono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25</cp:revision>
  <dcterms:created xsi:type="dcterms:W3CDTF">2024-10-14T07:14:37Z</dcterms:created>
  <dcterms:modified xsi:type="dcterms:W3CDTF">2024-10-18T09:32:55Z</dcterms:modified>
</cp:coreProperties>
</file>