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4630400" cy="8229600"/>
  <p:notesSz cx="8229600" cy="14630400"/>
  <p:embeddedFontLst>
    <p:embeddedFont>
      <p:font typeface="Nobile" charset="0"/>
      <p:regular r:id="rId10"/>
    </p:embeddedFont>
    <p:embeddedFont>
      <p:font typeface="Corben" charset="0"/>
      <p:regular r:id="rId11"/>
    </p:embeddedFon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F7F7F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11"/>
    <p:restoredTop sz="94610"/>
  </p:normalViewPr>
  <p:slideViewPr>
    <p:cSldViewPr snapToGrid="0" snapToObjects="1">
      <p:cViewPr varScale="1">
        <p:scale>
          <a:sx n="97" d="100"/>
          <a:sy n="97" d="100"/>
        </p:scale>
        <p:origin x="-330" y="-10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99517"/>
            <a:ext cx="7556421" cy="3912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4400" dirty="0" err="1">
                <a:latin typeface="Arial" pitchFamily="34" charset="0"/>
                <a:cs typeface="Arial" pitchFamily="34" charset="0"/>
              </a:rPr>
              <a:t>Цифровизация</a:t>
            </a:r>
            <a:r>
              <a:rPr lang="ru-RU" sz="4400" dirty="0">
                <a:latin typeface="Arial" pitchFamily="34" charset="0"/>
                <a:cs typeface="Arial" pitchFamily="34" charset="0"/>
              </a:rPr>
              <a:t> взаимодействия между 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преподавателем </a:t>
            </a:r>
            <a:r>
              <a:rPr lang="ru-RU" sz="4400" dirty="0">
                <a:latin typeface="Arial" pitchFamily="34" charset="0"/>
                <a:cs typeface="Arial" pitchFamily="34" charset="0"/>
              </a:rPr>
              <a:t>и студентами в рамках дуального обучения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5594555" y="5901094"/>
            <a:ext cx="3286598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ru-RU" sz="1750" dirty="0" smtClean="0">
                <a:solidFill>
                  <a:srgbClr val="404155"/>
                </a:solidFill>
                <a:latin typeface="Arial" pitchFamily="34" charset="0"/>
                <a:ea typeface="Nobile" pitchFamily="34" charset="-122"/>
                <a:cs typeface="Arial" pitchFamily="34" charset="0"/>
              </a:rPr>
              <a:t>Подготовили:</a:t>
            </a:r>
          </a:p>
          <a:p>
            <a:pPr marL="0" indent="0">
              <a:lnSpc>
                <a:spcPts val="2850"/>
              </a:lnSpc>
              <a:buNone/>
            </a:pPr>
            <a:r>
              <a:rPr lang="ru-RU" sz="1750" dirty="0" smtClean="0">
                <a:solidFill>
                  <a:srgbClr val="404155"/>
                </a:solidFill>
                <a:latin typeface="Arial" pitchFamily="34" charset="0"/>
                <a:ea typeface="Nobile" pitchFamily="34" charset="-122"/>
                <a:cs typeface="Arial" pitchFamily="34" charset="0"/>
              </a:rPr>
              <a:t>преподаватели ГБПОУ «ОНТ»</a:t>
            </a:r>
            <a:br>
              <a:rPr lang="ru-RU" sz="1750" dirty="0" smtClean="0">
                <a:solidFill>
                  <a:srgbClr val="404155"/>
                </a:solidFill>
                <a:latin typeface="Arial" pitchFamily="34" charset="0"/>
                <a:ea typeface="Nobile" pitchFamily="34" charset="-122"/>
                <a:cs typeface="Arial" pitchFamily="34" charset="0"/>
              </a:rPr>
            </a:br>
            <a:r>
              <a:rPr lang="ru-RU" sz="1750" dirty="0" smtClean="0">
                <a:solidFill>
                  <a:srgbClr val="404155"/>
                </a:solidFill>
                <a:latin typeface="Arial" pitchFamily="34" charset="0"/>
                <a:ea typeface="Nobile" pitchFamily="34" charset="-122"/>
                <a:cs typeface="Arial" pitchFamily="34" charset="0"/>
              </a:rPr>
              <a:t>Пономарева </a:t>
            </a:r>
            <a:r>
              <a:rPr lang="ru-RU" sz="1750" dirty="0">
                <a:solidFill>
                  <a:srgbClr val="404155"/>
                </a:solidFill>
                <a:latin typeface="Arial" pitchFamily="34" charset="0"/>
                <a:ea typeface="Nobile" pitchFamily="34" charset="-122"/>
                <a:cs typeface="Arial" pitchFamily="34" charset="0"/>
              </a:rPr>
              <a:t>В.С</a:t>
            </a:r>
            <a:r>
              <a:rPr lang="ru-RU" sz="1750" dirty="0" smtClean="0">
                <a:solidFill>
                  <a:srgbClr val="404155"/>
                </a:solidFill>
                <a:latin typeface="Arial" pitchFamily="34" charset="0"/>
                <a:ea typeface="Nobile" pitchFamily="34" charset="-122"/>
                <a:cs typeface="Arial" pitchFamily="34" charset="0"/>
              </a:rPr>
              <a:t>.,</a:t>
            </a:r>
            <a:r>
              <a:rPr lang="ru-RU" sz="1750" dirty="0">
                <a:solidFill>
                  <a:srgbClr val="404155"/>
                </a:solidFill>
                <a:latin typeface="Arial" pitchFamily="34" charset="0"/>
                <a:ea typeface="Nobile" pitchFamily="34" charset="-122"/>
                <a:cs typeface="Arial" pitchFamily="34" charset="0"/>
              </a:rPr>
              <a:t/>
            </a:r>
            <a:br>
              <a:rPr lang="ru-RU" sz="1750" dirty="0">
                <a:solidFill>
                  <a:srgbClr val="404155"/>
                </a:solidFill>
                <a:latin typeface="Arial" pitchFamily="34" charset="0"/>
                <a:ea typeface="Nobile" pitchFamily="34" charset="-122"/>
                <a:cs typeface="Arial" pitchFamily="34" charset="0"/>
              </a:rPr>
            </a:br>
            <a:r>
              <a:rPr lang="ru-RU" sz="1750" dirty="0">
                <a:solidFill>
                  <a:srgbClr val="404155"/>
                </a:solidFill>
                <a:latin typeface="Arial" pitchFamily="34" charset="0"/>
                <a:ea typeface="Nobile" pitchFamily="34" charset="-122"/>
                <a:cs typeface="Arial" pitchFamily="34" charset="0"/>
              </a:rPr>
              <a:t>Фазылова Ю.Ю.</a:t>
            </a:r>
            <a:endParaRPr lang="en-US" sz="1750" dirty="0">
              <a:solidFill>
                <a:srgbClr val="404155"/>
              </a:solidFill>
              <a:latin typeface="Arial" pitchFamily="34" charset="0"/>
              <a:ea typeface="Nobile" pitchFamily="34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99517"/>
            <a:ext cx="7556421" cy="3912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4400" dirty="0" err="1">
                <a:latin typeface="Arial" pitchFamily="34" charset="0"/>
                <a:cs typeface="Arial" pitchFamily="34" charset="0"/>
              </a:rPr>
              <a:t>Цифровизация</a:t>
            </a:r>
            <a:r>
              <a:rPr lang="ru-RU" sz="4400" dirty="0">
                <a:latin typeface="Arial" pitchFamily="34" charset="0"/>
                <a:cs typeface="Arial" pitchFamily="34" charset="0"/>
              </a:rPr>
              <a:t> взаимодействия между 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преподавателем </a:t>
            </a:r>
            <a:r>
              <a:rPr lang="ru-RU" sz="4400" dirty="0">
                <a:latin typeface="Arial" pitchFamily="34" charset="0"/>
                <a:cs typeface="Arial" pitchFamily="34" charset="0"/>
              </a:rPr>
              <a:t>и студентами в рамках дуального обучения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93790" y="5152549"/>
            <a:ext cx="7556421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itchFamily="34" charset="0"/>
                <a:ea typeface="Nobile" pitchFamily="34" charset="-122"/>
                <a:cs typeface="Arial" pitchFamily="34" charset="0"/>
              </a:rPr>
              <a:t>Цифровизация становится неотъемлемой частью современного образования, особенно в контексте дуального обучения. Эта презентация посвящена роли цифровых инструментов в оптимизации взаимодействия между преподавателями и студентами, повышая эффективность обучения и создавая более гибкую и интерактивную образовательную среду.</a:t>
            </a:r>
            <a:endParaRPr lang="en-US" sz="175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48578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95920" y="3190161"/>
            <a:ext cx="12663368" cy="6215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en-US" sz="3900" dirty="0">
                <a:solidFill>
                  <a:srgbClr val="1B1B27"/>
                </a:solidFill>
                <a:latin typeface="Arial" pitchFamily="34" charset="0"/>
                <a:ea typeface="Corben" pitchFamily="34" charset="-122"/>
                <a:cs typeface="Arial" pitchFamily="34" charset="0"/>
              </a:rPr>
              <a:t>Преимущества цифровизации в дуальном обучении</a:t>
            </a:r>
            <a:endParaRPr lang="en-US" sz="3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95920" y="4333637"/>
            <a:ext cx="447437" cy="447437"/>
          </a:xfrm>
          <a:prstGeom prst="roundRect">
            <a:avLst>
              <a:gd name="adj" fmla="val 18667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875586" y="4408170"/>
            <a:ext cx="88106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404155"/>
                </a:solidFill>
                <a:latin typeface="Arial" pitchFamily="34" charset="0"/>
                <a:ea typeface="Corben" pitchFamily="34" charset="-122"/>
                <a:cs typeface="Arial" pitchFamily="34" charset="0"/>
              </a:rPr>
              <a:t>1</a:t>
            </a:r>
            <a:endParaRPr lang="en-US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342192" y="4333637"/>
            <a:ext cx="3366254" cy="3107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Arial" pitchFamily="34" charset="0"/>
                <a:ea typeface="Corben" pitchFamily="34" charset="-122"/>
                <a:cs typeface="Arial" pitchFamily="34" charset="0"/>
              </a:rPr>
              <a:t>Улучшенная коммуникация</a:t>
            </a:r>
            <a:endParaRPr lang="en-US" sz="19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342192" y="4763691"/>
            <a:ext cx="5873591" cy="9544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Arial" pitchFamily="34" charset="0"/>
                <a:ea typeface="Nobile" pitchFamily="34" charset="-122"/>
                <a:cs typeface="Arial" pitchFamily="34" charset="0"/>
              </a:rPr>
              <a:t>Цифровые инструменты, такие как платформы для онлайн-обучения, облегчают обмен информацией, задавание вопросов и получение ответов.</a:t>
            </a:r>
            <a:endParaRPr lang="en-US" sz="15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7414617" y="4333637"/>
            <a:ext cx="447437" cy="447437"/>
          </a:xfrm>
          <a:prstGeom prst="roundRect">
            <a:avLst>
              <a:gd name="adj" fmla="val 18667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560588" y="4408170"/>
            <a:ext cx="155496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404155"/>
                </a:solidFill>
                <a:latin typeface="Arial" pitchFamily="34" charset="0"/>
                <a:ea typeface="Corben" pitchFamily="34" charset="-122"/>
                <a:cs typeface="Arial" pitchFamily="34" charset="0"/>
              </a:rPr>
              <a:t>2</a:t>
            </a:r>
            <a:endParaRPr lang="en-US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8060888" y="4333637"/>
            <a:ext cx="3815358" cy="3107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Arial" pitchFamily="34" charset="0"/>
                <a:ea typeface="Corben" pitchFamily="34" charset="-122"/>
                <a:cs typeface="Arial" pitchFamily="34" charset="0"/>
              </a:rPr>
              <a:t>Увеличение доступа к ресурсам</a:t>
            </a:r>
            <a:endParaRPr lang="en-US" sz="19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8060888" y="4763691"/>
            <a:ext cx="5873591" cy="9544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Arial" pitchFamily="34" charset="0"/>
                <a:ea typeface="Nobile" pitchFamily="34" charset="-122"/>
                <a:cs typeface="Arial" pitchFamily="34" charset="0"/>
              </a:rPr>
              <a:t>Студенты могут получить доступ к учебным материалам, видеолекциям и другим ресурсам в любое время и в любом месте.</a:t>
            </a:r>
            <a:endParaRPr lang="en-US" sz="15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695920" y="6140648"/>
            <a:ext cx="447437" cy="447437"/>
          </a:xfrm>
          <a:prstGeom prst="roundRect">
            <a:avLst>
              <a:gd name="adj" fmla="val 18667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835819" y="6215182"/>
            <a:ext cx="167521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404155"/>
                </a:solidFill>
                <a:latin typeface="Arial" pitchFamily="34" charset="0"/>
                <a:ea typeface="Corben" pitchFamily="34" charset="-122"/>
                <a:cs typeface="Arial" pitchFamily="34" charset="0"/>
              </a:rPr>
              <a:t>3</a:t>
            </a:r>
            <a:endParaRPr lang="en-US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1342192" y="6140648"/>
            <a:ext cx="4512826" cy="3107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Arial" pitchFamily="34" charset="0"/>
                <a:ea typeface="Corben" pitchFamily="34" charset="-122"/>
                <a:cs typeface="Arial" pitchFamily="34" charset="0"/>
              </a:rPr>
              <a:t>Индивидуальный подход к обучению</a:t>
            </a:r>
            <a:endParaRPr lang="en-US" sz="19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342192" y="6570702"/>
            <a:ext cx="5873591" cy="9544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Arial" pitchFamily="34" charset="0"/>
                <a:ea typeface="Nobile" pitchFamily="34" charset="-122"/>
                <a:cs typeface="Arial" pitchFamily="34" charset="0"/>
              </a:rPr>
              <a:t>Цифровые платформы предоставляют персонализированные учебные материалы, адаптируясь к потребностям каждого студента.</a:t>
            </a:r>
            <a:endParaRPr lang="en-US" sz="15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7414617" y="6140648"/>
            <a:ext cx="447437" cy="447437"/>
          </a:xfrm>
          <a:prstGeom prst="roundRect">
            <a:avLst>
              <a:gd name="adj" fmla="val 18667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7562493" y="6215182"/>
            <a:ext cx="151567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404155"/>
                </a:solidFill>
                <a:latin typeface="Arial" pitchFamily="34" charset="0"/>
                <a:ea typeface="Corben" pitchFamily="34" charset="-122"/>
                <a:cs typeface="Arial" pitchFamily="34" charset="0"/>
              </a:rPr>
              <a:t>4</a:t>
            </a:r>
            <a:endParaRPr lang="en-US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8060888" y="6140648"/>
            <a:ext cx="3388995" cy="3107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Arial" pitchFamily="34" charset="0"/>
                <a:ea typeface="Corben" pitchFamily="34" charset="-122"/>
                <a:cs typeface="Arial" pitchFamily="34" charset="0"/>
              </a:rPr>
              <a:t>Повышение вовлеченности</a:t>
            </a:r>
            <a:endParaRPr lang="en-US" sz="19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8060888" y="6570702"/>
            <a:ext cx="5873591" cy="9544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Arial" pitchFamily="34" charset="0"/>
                <a:ea typeface="Nobile" pitchFamily="34" charset="-122"/>
                <a:cs typeface="Arial" pitchFamily="34" charset="0"/>
              </a:rPr>
              <a:t>Интерактивные элементы, такие как викторины и форумы, делают обучение более интересным и захватывающим.</a:t>
            </a:r>
            <a:endParaRPr lang="en-US" sz="15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870426" y="7777316"/>
            <a:ext cx="1759974" cy="452284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18442"/>
            <a:ext cx="1036117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Arial" pitchFamily="34" charset="0"/>
                <a:ea typeface="Corben" pitchFamily="34" charset="-122"/>
                <a:cs typeface="Arial" pitchFamily="34" charset="0"/>
              </a:rPr>
              <a:t>Цели цифровизации взаимодействия</a:t>
            </a:r>
            <a:endParaRPr lang="en-US" sz="44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3094196"/>
            <a:ext cx="375332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Arial" pitchFamily="34" charset="0"/>
                <a:ea typeface="Corben" pitchFamily="34" charset="-122"/>
                <a:cs typeface="Arial" pitchFamily="34" charset="0"/>
              </a:rPr>
              <a:t>Упрощение коммуникации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3675340"/>
            <a:ext cx="3978116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itchFamily="34" charset="0"/>
                <a:ea typeface="Nobile" pitchFamily="34" charset="-122"/>
                <a:cs typeface="Arial" pitchFamily="34" charset="0"/>
              </a:rPr>
              <a:t>С помощью чатов, видеозвонков и форумов преподаватели и студенты могут легко общаться, задавать вопросы и получать ответы.</a:t>
            </a:r>
            <a:endParaRPr lang="en-US" sz="17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5332928" y="3094196"/>
            <a:ext cx="397811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Arial" pitchFamily="34" charset="0"/>
                <a:ea typeface="Corben" pitchFamily="34" charset="-122"/>
                <a:cs typeface="Arial" pitchFamily="34" charset="0"/>
              </a:rPr>
              <a:t>Доступ к образовательным ресурсам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332928" y="4029670"/>
            <a:ext cx="3978116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itchFamily="34" charset="0"/>
                <a:ea typeface="Nobile" pitchFamily="34" charset="-122"/>
                <a:cs typeface="Arial" pitchFamily="34" charset="0"/>
              </a:rPr>
              <a:t>Цифровые платформы предоставляют доступ к учебным материалам, видеоурокам, онлайн-библиотекам и другим ресурсам, повышая эффективность обучения.</a:t>
            </a:r>
            <a:endParaRPr lang="en-US" sz="17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9872067" y="3094196"/>
            <a:ext cx="371427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Arial" pitchFamily="34" charset="0"/>
                <a:ea typeface="Corben" pitchFamily="34" charset="-122"/>
                <a:cs typeface="Arial" pitchFamily="34" charset="0"/>
              </a:rPr>
              <a:t>Мониторинг успеваемости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9872067" y="3675340"/>
            <a:ext cx="3978116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itchFamily="34" charset="0"/>
                <a:ea typeface="Nobile" pitchFamily="34" charset="-122"/>
                <a:cs typeface="Arial" pitchFamily="34" charset="0"/>
              </a:rPr>
              <a:t>Системы управления обучением (LMS) позволяют преподавателям отслеживать прогресс студентов, предоставляя им обратную связь и корректируя учебный план.</a:t>
            </a:r>
            <a:endParaRPr lang="en-US" sz="17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870426" y="7777316"/>
            <a:ext cx="1759974" cy="452284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85192" y="754856"/>
            <a:ext cx="7973616" cy="1044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100"/>
              </a:lnSpc>
              <a:buNone/>
            </a:pPr>
            <a:r>
              <a:rPr lang="en-US" sz="3250" dirty="0">
                <a:solidFill>
                  <a:srgbClr val="1B1B27"/>
                </a:solidFill>
                <a:latin typeface="Arial" pitchFamily="34" charset="0"/>
                <a:ea typeface="Corben" pitchFamily="34" charset="-122"/>
                <a:cs typeface="Arial" pitchFamily="34" charset="0"/>
              </a:rPr>
              <a:t>Инструменты для цифровизации взаимодействия</a:t>
            </a:r>
            <a:endParaRPr lang="en-US" sz="32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585192" y="2050494"/>
            <a:ext cx="7973616" cy="5424249"/>
          </a:xfrm>
          <a:prstGeom prst="roundRect">
            <a:avLst>
              <a:gd name="adj" fmla="val 1295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592812" y="2058114"/>
            <a:ext cx="7958376" cy="48315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759976" y="2165985"/>
            <a:ext cx="3641050" cy="2674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00" dirty="0">
                <a:solidFill>
                  <a:srgbClr val="404155"/>
                </a:solidFill>
                <a:latin typeface="Arial" pitchFamily="34" charset="0"/>
                <a:ea typeface="Nobile" pitchFamily="34" charset="-122"/>
                <a:cs typeface="Arial" pitchFamily="34" charset="0"/>
              </a:rPr>
              <a:t>Инструмент</a:t>
            </a:r>
            <a:endParaRPr lang="en-US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4742974" y="2165985"/>
            <a:ext cx="3641050" cy="2674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00" dirty="0">
                <a:solidFill>
                  <a:srgbClr val="404155"/>
                </a:solidFill>
                <a:latin typeface="Arial" pitchFamily="34" charset="0"/>
                <a:ea typeface="Nobile" pitchFamily="34" charset="-122"/>
                <a:cs typeface="Arial" pitchFamily="34" charset="0"/>
              </a:rPr>
              <a:t>Описание</a:t>
            </a:r>
            <a:endParaRPr lang="en-US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592812" y="2541270"/>
            <a:ext cx="7958376" cy="155281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6"/>
          <p:cNvSpPr/>
          <p:nvPr/>
        </p:nvSpPr>
        <p:spPr>
          <a:xfrm>
            <a:off x="759976" y="2649141"/>
            <a:ext cx="3641050" cy="2674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00" dirty="0">
                <a:solidFill>
                  <a:srgbClr val="404155"/>
                </a:solidFill>
                <a:latin typeface="Arial" pitchFamily="34" charset="0"/>
                <a:ea typeface="Nobile" pitchFamily="34" charset="-122"/>
                <a:cs typeface="Arial" pitchFamily="34" charset="0"/>
              </a:rPr>
              <a:t>Платформы для онлайн-обучения (LMS)</a:t>
            </a:r>
            <a:endParaRPr lang="en-US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4742974" y="2649141"/>
            <a:ext cx="3641050" cy="1337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00" dirty="0">
                <a:solidFill>
                  <a:srgbClr val="404155"/>
                </a:solidFill>
                <a:latin typeface="Arial" pitchFamily="34" charset="0"/>
                <a:ea typeface="Nobile" pitchFamily="34" charset="-122"/>
                <a:cs typeface="Arial" pitchFamily="34" charset="0"/>
              </a:rPr>
              <a:t>Moodle и другие системы управления обучением (LMS) - предоставляют структурированный доступ к учебным материалам, тестам, заданиям и форумам.</a:t>
            </a:r>
            <a:endParaRPr lang="en-US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592812" y="4094083"/>
            <a:ext cx="7958376" cy="128539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759976" y="4201954"/>
            <a:ext cx="3641050" cy="2674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00" dirty="0">
                <a:solidFill>
                  <a:srgbClr val="404155"/>
                </a:solidFill>
                <a:latin typeface="Arial" pitchFamily="34" charset="0"/>
                <a:ea typeface="Nobile" pitchFamily="34" charset="-122"/>
                <a:cs typeface="Arial" pitchFamily="34" charset="0"/>
              </a:rPr>
              <a:t>Коммуникационные приложения</a:t>
            </a:r>
            <a:endParaRPr lang="en-US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4742974" y="4201954"/>
            <a:ext cx="3641050" cy="10696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00" dirty="0">
                <a:solidFill>
                  <a:srgbClr val="404155"/>
                </a:solidFill>
                <a:latin typeface="Arial" pitchFamily="34" charset="0"/>
                <a:ea typeface="Nobile" pitchFamily="34" charset="-122"/>
                <a:cs typeface="Arial" pitchFamily="34" charset="0"/>
              </a:rPr>
              <a:t>Сферум, Яндекс Телемост - позволяют проводить онлайн-лекции, семинары, групповые проекты и индивидуальные консультации.</a:t>
            </a:r>
            <a:endParaRPr lang="en-US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592812" y="5379482"/>
            <a:ext cx="7958376" cy="208764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5" name="Text 12"/>
          <p:cNvSpPr/>
          <p:nvPr/>
        </p:nvSpPr>
        <p:spPr>
          <a:xfrm>
            <a:off x="759976" y="5487353"/>
            <a:ext cx="3641050" cy="2674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00" dirty="0">
                <a:solidFill>
                  <a:srgbClr val="404155"/>
                </a:solidFill>
                <a:latin typeface="Arial" pitchFamily="34" charset="0"/>
                <a:ea typeface="Nobile" pitchFamily="34" charset="-122"/>
                <a:cs typeface="Arial" pitchFamily="34" charset="0"/>
              </a:rPr>
              <a:t>Интерактивные технологии</a:t>
            </a:r>
            <a:endParaRPr lang="en-US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4742974" y="5487353"/>
            <a:ext cx="3641050" cy="18719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00" dirty="0">
                <a:solidFill>
                  <a:srgbClr val="404155"/>
                </a:solidFill>
                <a:latin typeface="Arial" pitchFamily="34" charset="0"/>
                <a:ea typeface="Nobile" pitchFamily="34" charset="-122"/>
                <a:cs typeface="Arial" pitchFamily="34" charset="0"/>
              </a:rPr>
              <a:t>Виртуальные лаборатории, образовательные приложения, ментальные карты, интерактивные презентации - помогают студентам активно участвовать в учебном процессе, применять знания на практике и развивать навыки.</a:t>
            </a:r>
            <a:endParaRPr lang="en-US" sz="13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35398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59011" y="3072765"/>
            <a:ext cx="10972205" cy="5884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600"/>
              </a:lnSpc>
              <a:buNone/>
            </a:pPr>
            <a:r>
              <a:rPr lang="en-US" sz="3700" dirty="0">
                <a:solidFill>
                  <a:srgbClr val="1B1B27"/>
                </a:solidFill>
                <a:latin typeface="Arial" pitchFamily="34" charset="0"/>
                <a:ea typeface="Corben" pitchFamily="34" charset="-122"/>
                <a:cs typeface="Arial" pitchFamily="34" charset="0"/>
              </a:rPr>
              <a:t>Преимущества для студентов и преподавателей</a:t>
            </a:r>
            <a:endParaRPr lang="en-US" sz="3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7303770" y="3943588"/>
            <a:ext cx="22860" cy="3567113"/>
          </a:xfrm>
          <a:prstGeom prst="roundRect">
            <a:avLst>
              <a:gd name="adj" fmla="val 345992"/>
            </a:avLst>
          </a:prstGeom>
          <a:solidFill>
            <a:srgbClr val="B8BFDF"/>
          </a:solidFill>
          <a:ln/>
        </p:spPr>
      </p:sp>
      <p:sp>
        <p:nvSpPr>
          <p:cNvPr id="5" name="Shape 2"/>
          <p:cNvSpPr/>
          <p:nvPr/>
        </p:nvSpPr>
        <p:spPr>
          <a:xfrm>
            <a:off x="6467237" y="4355783"/>
            <a:ext cx="659011" cy="22860"/>
          </a:xfrm>
          <a:prstGeom prst="roundRect">
            <a:avLst>
              <a:gd name="adj" fmla="val 345992"/>
            </a:avLst>
          </a:prstGeom>
          <a:solidFill>
            <a:srgbClr val="B8BFDF"/>
          </a:solidFill>
          <a:ln/>
        </p:spPr>
      </p:sp>
      <p:sp>
        <p:nvSpPr>
          <p:cNvPr id="6" name="Shape 3"/>
          <p:cNvSpPr/>
          <p:nvPr/>
        </p:nvSpPr>
        <p:spPr>
          <a:xfrm>
            <a:off x="7103388" y="4155400"/>
            <a:ext cx="423624" cy="423624"/>
          </a:xfrm>
          <a:prstGeom prst="roundRect">
            <a:avLst>
              <a:gd name="adj" fmla="val 18671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7273409" y="4225885"/>
            <a:ext cx="83463" cy="2825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rial" pitchFamily="34" charset="0"/>
                <a:ea typeface="Corben" pitchFamily="34" charset="-122"/>
                <a:cs typeface="Arial" pitchFamily="34" charset="0"/>
              </a:rPr>
              <a:t>1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3925491" y="4131826"/>
            <a:ext cx="2353985" cy="2942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300"/>
              </a:lnSpc>
              <a:buNone/>
            </a:pPr>
            <a:r>
              <a:rPr lang="en-US" sz="1850" dirty="0">
                <a:solidFill>
                  <a:srgbClr val="404155"/>
                </a:solidFill>
                <a:latin typeface="Arial" pitchFamily="34" charset="0"/>
                <a:ea typeface="Corben" pitchFamily="34" charset="-122"/>
                <a:cs typeface="Arial" pitchFamily="34" charset="0"/>
              </a:rPr>
              <a:t>Гибкость</a:t>
            </a:r>
            <a:endParaRPr lang="en-US" sz="18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659011" y="4539020"/>
            <a:ext cx="5620464" cy="6026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350"/>
              </a:lnSpc>
              <a:buNone/>
            </a:pPr>
            <a:r>
              <a:rPr lang="en-US" sz="1450" dirty="0">
                <a:solidFill>
                  <a:srgbClr val="404155"/>
                </a:solidFill>
                <a:latin typeface="Arial" pitchFamily="34" charset="0"/>
                <a:ea typeface="Nobile" pitchFamily="34" charset="-122"/>
                <a:cs typeface="Arial" pitchFamily="34" charset="0"/>
              </a:rPr>
              <a:t>Студенты могут учиться в удобное для них время и в удобном для них месте, совмещая обучение с работой.</a:t>
            </a:r>
            <a:endParaRPr lang="en-US" sz="14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7504152" y="5297210"/>
            <a:ext cx="659011" cy="22860"/>
          </a:xfrm>
          <a:prstGeom prst="roundRect">
            <a:avLst>
              <a:gd name="adj" fmla="val 345992"/>
            </a:avLst>
          </a:prstGeom>
          <a:solidFill>
            <a:srgbClr val="B8BFDF"/>
          </a:solidFill>
          <a:ln/>
        </p:spPr>
      </p:sp>
      <p:sp>
        <p:nvSpPr>
          <p:cNvPr id="11" name="Shape 8"/>
          <p:cNvSpPr/>
          <p:nvPr/>
        </p:nvSpPr>
        <p:spPr>
          <a:xfrm>
            <a:off x="7103388" y="5096828"/>
            <a:ext cx="423624" cy="423624"/>
          </a:xfrm>
          <a:prstGeom prst="roundRect">
            <a:avLst>
              <a:gd name="adj" fmla="val 18671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7241500" y="5167313"/>
            <a:ext cx="147280" cy="2825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rial" pitchFamily="34" charset="0"/>
                <a:ea typeface="Corben" pitchFamily="34" charset="-122"/>
                <a:cs typeface="Arial" pitchFamily="34" charset="0"/>
              </a:rPr>
              <a:t>2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8350925" y="5073253"/>
            <a:ext cx="3082409" cy="2942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404155"/>
                </a:solidFill>
                <a:latin typeface="Arial" pitchFamily="34" charset="0"/>
                <a:ea typeface="Corben" pitchFamily="34" charset="-122"/>
                <a:cs typeface="Arial" pitchFamily="34" charset="0"/>
              </a:rPr>
              <a:t>Персонализация обучения</a:t>
            </a:r>
            <a:endParaRPr lang="en-US" sz="18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8350925" y="5480447"/>
            <a:ext cx="5620464" cy="9040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404155"/>
                </a:solidFill>
                <a:latin typeface="Arial" pitchFamily="34" charset="0"/>
                <a:ea typeface="Nobile" pitchFamily="34" charset="-122"/>
                <a:cs typeface="Arial" pitchFamily="34" charset="0"/>
              </a:rPr>
              <a:t>Цифровые технологии позволяют адаптировать учебный процесс к индивидуальным потребностями студентов, учитывая их уровень знаний и скорость обучения.</a:t>
            </a:r>
            <a:endParaRPr lang="en-US" sz="14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6467237" y="6235184"/>
            <a:ext cx="659011" cy="22860"/>
          </a:xfrm>
          <a:prstGeom prst="roundRect">
            <a:avLst>
              <a:gd name="adj" fmla="val 345992"/>
            </a:avLst>
          </a:prstGeom>
          <a:solidFill>
            <a:srgbClr val="B8BFDF"/>
          </a:solidFill>
          <a:ln/>
        </p:spPr>
      </p:sp>
      <p:sp>
        <p:nvSpPr>
          <p:cNvPr id="16" name="Shape 13"/>
          <p:cNvSpPr/>
          <p:nvPr/>
        </p:nvSpPr>
        <p:spPr>
          <a:xfrm>
            <a:off x="7103388" y="6034802"/>
            <a:ext cx="423624" cy="423624"/>
          </a:xfrm>
          <a:prstGeom prst="roundRect">
            <a:avLst>
              <a:gd name="adj" fmla="val 18671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7235904" y="6105287"/>
            <a:ext cx="158591" cy="2825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rial" pitchFamily="34" charset="0"/>
                <a:ea typeface="Corben" pitchFamily="34" charset="-122"/>
                <a:cs typeface="Arial" pitchFamily="34" charset="0"/>
              </a:rPr>
              <a:t>3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3070622" y="6011228"/>
            <a:ext cx="3208853" cy="2942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300"/>
              </a:lnSpc>
              <a:buNone/>
            </a:pPr>
            <a:r>
              <a:rPr lang="en-US" sz="1850" dirty="0">
                <a:solidFill>
                  <a:srgbClr val="404155"/>
                </a:solidFill>
                <a:latin typeface="Arial" pitchFamily="34" charset="0"/>
                <a:ea typeface="Corben" pitchFamily="34" charset="-122"/>
                <a:cs typeface="Arial" pitchFamily="34" charset="0"/>
              </a:rPr>
              <a:t>Повышение вовлеченности</a:t>
            </a:r>
            <a:endParaRPr lang="en-US" sz="18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659011" y="6418421"/>
            <a:ext cx="5620464" cy="9040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350"/>
              </a:lnSpc>
              <a:buNone/>
            </a:pPr>
            <a:r>
              <a:rPr lang="en-US" sz="1450" dirty="0">
                <a:solidFill>
                  <a:srgbClr val="404155"/>
                </a:solidFill>
                <a:latin typeface="Arial" pitchFamily="34" charset="0"/>
                <a:ea typeface="Nobile" pitchFamily="34" charset="-122"/>
                <a:cs typeface="Arial" pitchFamily="34" charset="0"/>
              </a:rPr>
              <a:t>Интерактивные элементы, такие как викторины, игры и обсуждения, делают обучение более интересным и мотивирующим.</a:t>
            </a:r>
            <a:endParaRPr lang="en-US" sz="14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870426" y="7777316"/>
            <a:ext cx="1759974" cy="452284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32862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Arial" pitchFamily="34" charset="0"/>
                <a:ea typeface="Corben" pitchFamily="34" charset="-122"/>
                <a:cs typeface="Arial" pitchFamily="34" charset="0"/>
              </a:rPr>
              <a:t>Будущее цифровизации в дуальном обучении</a:t>
            </a:r>
            <a:endParaRPr lang="en-US" sz="44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280190" y="4086344"/>
            <a:ext cx="75564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itchFamily="34" charset="0"/>
                <a:ea typeface="Nobile" pitchFamily="34" charset="-122"/>
                <a:cs typeface="Arial" pitchFamily="34" charset="0"/>
              </a:rPr>
              <a:t>Цифровизация взаимодействия в дуальном обучении имеет огромный потенциал для повышения качества образования, создания более гибкой и эффективной образовательной среды, а также подготовки высококвалифицированных специалистов, готовых к динамично меняющемуся миру.</a:t>
            </a:r>
            <a:endParaRPr lang="en-US" sz="17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70426" y="7777316"/>
            <a:ext cx="1759974" cy="452284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425</Words>
  <Application>Microsoft Office PowerPoint</Application>
  <PresentationFormat>Произвольный</PresentationFormat>
  <Paragraphs>53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Nobile</vt:lpstr>
      <vt:lpstr>Corben</vt:lpstr>
      <vt:lpstr>Calibri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2</cp:revision>
  <dcterms:created xsi:type="dcterms:W3CDTF">2024-11-18T12:27:41Z</dcterms:created>
  <dcterms:modified xsi:type="dcterms:W3CDTF">2024-11-18T13:39:26Z</dcterms:modified>
</cp:coreProperties>
</file>