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4"/>
    <p:restoredTop sz="96281"/>
  </p:normalViewPr>
  <p:slideViewPr>
    <p:cSldViewPr snapToGrid="0">
      <p:cViewPr varScale="1">
        <p:scale>
          <a:sx n="116" d="100"/>
          <a:sy n="116" d="100"/>
        </p:scale>
        <p:origin x="20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92DC-D3AE-D243-BAE9-DD90D2E11EA6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001C37BD-495D-A04C-A8C8-7168F58AF1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780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92DC-D3AE-D243-BAE9-DD90D2E11EA6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C37BD-495D-A04C-A8C8-7168F58AF1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9211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92DC-D3AE-D243-BAE9-DD90D2E11EA6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C37BD-495D-A04C-A8C8-7168F58AF1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8524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92DC-D3AE-D243-BAE9-DD90D2E11EA6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C37BD-495D-A04C-A8C8-7168F58AF1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4600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A8F592DC-D3AE-D243-BAE9-DD90D2E11EA6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001C37BD-495D-A04C-A8C8-7168F58AF1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1377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92DC-D3AE-D243-BAE9-DD90D2E11EA6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C37BD-495D-A04C-A8C8-7168F58AF1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6360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92DC-D3AE-D243-BAE9-DD90D2E11EA6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C37BD-495D-A04C-A8C8-7168F58AF1F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316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92DC-D3AE-D243-BAE9-DD90D2E11EA6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C37BD-495D-A04C-A8C8-7168F58AF1F9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687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92DC-D3AE-D243-BAE9-DD90D2E11EA6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C37BD-495D-A04C-A8C8-7168F58AF1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1105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92DC-D3AE-D243-BAE9-DD90D2E11EA6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C37BD-495D-A04C-A8C8-7168F58AF1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7530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92DC-D3AE-D243-BAE9-DD90D2E11EA6}" type="datetimeFigureOut">
              <a:rPr lang="ru-RU" smtClean="0"/>
              <a:t>20.11.2024</a:t>
            </a:fld>
            <a:endParaRPr lang="ru-RU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C37BD-495D-A04C-A8C8-7168F58AF1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2762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A8F592DC-D3AE-D243-BAE9-DD90D2E11EA6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001C37BD-495D-A04C-A8C8-7168F58AF1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02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FF2841-0AD3-C03F-FF96-50A4AC3DDF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800" dirty="0"/>
              <a:t>Использование технологии развития критического мышления в целях формирования общих компетенций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DC453C4-73DE-DB0E-E9F3-DF9C73E043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3735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772ADB-46AC-3179-14C8-050812E47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499" y="0"/>
            <a:ext cx="10058400" cy="1609344"/>
          </a:xfrm>
        </p:spPr>
        <p:txBody>
          <a:bodyPr/>
          <a:lstStyle/>
          <a:p>
            <a:r>
              <a:rPr lang="ru-RU" dirty="0"/>
              <a:t>Важность формирования критического мышления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ED0BDD9-AA3F-AD3F-B013-652B551A39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498" y="1609343"/>
            <a:ext cx="11059723" cy="5155013"/>
          </a:xfrm>
        </p:spPr>
        <p:txBody>
          <a:bodyPr>
            <a:normAutofit/>
          </a:bodyPr>
          <a:lstStyle/>
          <a:p>
            <a:r>
              <a:rPr lang="ru-RU" sz="2400" dirty="0"/>
              <a:t>В современном мире объемы информации кратно возросли, чтобы эффективно взаимодействовать с информацией, нужно научить учащихся самостоятельно с ней работать, систематизировать, оценивать</a:t>
            </a:r>
          </a:p>
          <a:p>
            <a:r>
              <a:rPr lang="ru-RU" sz="2400" dirty="0"/>
              <a:t>Способность к критическому мышлению поможет, человеку не стать жертвой ложной и вредной информации, выработать иммунитет к пропаганде и обману</a:t>
            </a:r>
          </a:p>
          <a:p>
            <a:r>
              <a:rPr lang="ru-RU" sz="2400" dirty="0"/>
              <a:t>Министр просвещения Российской Федерации Сергей Сергеевич Кравцов подчеркивает важность критического мышления: «</a:t>
            </a:r>
            <a:r>
              <a:rPr lang="ru-RU" sz="2400" i="1" dirty="0"/>
              <a:t>сегодня важно, чтобы школа воспитывала в учениках нравственные ориентиры, критическое мышление, умение анализировать информацию, а также прививала им доброту, любовь к малой и большой родине. Эти качества помогут им противостоять внешним информационным угрозам</a:t>
            </a:r>
            <a:r>
              <a:rPr lang="ru-RU" sz="2400" dirty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3709738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230F59-6DF8-F132-7975-8AB918634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Требования </a:t>
            </a:r>
            <a:r>
              <a:rPr lang="ru-RU" dirty="0" err="1"/>
              <a:t>фгос</a:t>
            </a:r>
            <a:r>
              <a:rPr lang="ru-RU" dirty="0"/>
              <a:t> </a:t>
            </a:r>
            <a:r>
              <a:rPr lang="ru-RU" dirty="0" err="1"/>
              <a:t>спо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CA0116-CE9C-7101-7FB2-FBC7DB75D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ОК 02. Использовать современные средства поиска, анализа и интерпретации информации, и информационные технологии для выполнения задач профессиональной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2832137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D58B0C-C8D2-06ED-1BF3-DF2E892F5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Определение понятия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F7F98C-B651-9E29-8EB4-7614A6B728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dirty="0"/>
              <a:t>Л.С. Выготский определял критическое мышление как вид интеллектуальной деятельности, при которой присутствует высокий уровень восприятия, объективность, понимание цели и результата, самостоятельное осмысление</a:t>
            </a:r>
          </a:p>
          <a:p>
            <a:r>
              <a:rPr lang="ru-RU" sz="2400" dirty="0"/>
              <a:t>Американский исследователь и педагог Роберт Х. </a:t>
            </a:r>
            <a:r>
              <a:rPr lang="ru-RU" sz="2400" dirty="0" err="1"/>
              <a:t>Эннис</a:t>
            </a:r>
            <a:r>
              <a:rPr lang="ru-RU" sz="2400" dirty="0"/>
              <a:t> рассматривал критическое мышление как «разумное рефлексивное мышление, сосредоточенное на принятии решения, во что верить или как поступить</a:t>
            </a:r>
          </a:p>
          <a:p>
            <a:r>
              <a:rPr lang="ru-RU" sz="2400" dirty="0"/>
              <a:t>Критическое мышление – это процесс активного и сознательного анализа, оценки информации с целью формирования обоснованных и аргументированных суждений, который характеризуется самостоятельностью, логичностью и целенаправленностью</a:t>
            </a:r>
          </a:p>
        </p:txBody>
      </p:sp>
    </p:spTree>
    <p:extLst>
      <p:ext uri="{BB962C8B-B14F-4D97-AF65-F5344CB8AC3E}">
        <p14:creationId xmlns:p14="http://schemas.microsoft.com/office/powerpoint/2010/main" val="3290925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19B857-FB8C-22E3-E39D-E8D0ED013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тркм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9FE91C-76C7-5292-A260-1AE80790D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dirty="0"/>
              <a:t>Технологию развития критического мышления предложили американские исследователи Дженни Д. </a:t>
            </a:r>
            <a:r>
              <a:rPr lang="ru-RU" sz="2800" dirty="0" err="1"/>
              <a:t>Стилл</a:t>
            </a:r>
            <a:r>
              <a:rPr lang="ru-RU" sz="2800" dirty="0"/>
              <a:t>, Кертис С. Мередит, Чарлз Темпл и Скотт Уолтер в конце ХХ века </a:t>
            </a:r>
          </a:p>
          <a:p>
            <a:r>
              <a:rPr lang="ru-RU" sz="2800" dirty="0"/>
              <a:t>Суть технологии развития критического мышления заключается в применении методов, которые обеспечивают самостоятельную эффективную деятельность учащихся, через работу с текстами</a:t>
            </a:r>
          </a:p>
          <a:p>
            <a:r>
              <a:rPr lang="ru-RU" sz="2800" dirty="0"/>
              <a:t>Базовая модель состоит из трех стадий: «вызов — осмысление содержания — рефлексия»</a:t>
            </a:r>
          </a:p>
        </p:txBody>
      </p:sp>
    </p:spTree>
    <p:extLst>
      <p:ext uri="{BB962C8B-B14F-4D97-AF65-F5344CB8AC3E}">
        <p14:creationId xmlns:p14="http://schemas.microsoft.com/office/powerpoint/2010/main" val="1822027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2D53C3-265D-7CA2-1473-A0E401C06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Стадия вызова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3522909-39F7-D2CF-37BC-EFC7E61FA7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Первая стадия – стадия вызова, задачей которого является мотивация учащихся на получение новой информации</a:t>
            </a:r>
          </a:p>
          <a:p>
            <a:r>
              <a:rPr lang="ru-RU" sz="2800" dirty="0"/>
              <a:t>Приемы стадии вызова:</a:t>
            </a:r>
          </a:p>
          <a:p>
            <a:r>
              <a:rPr lang="ru-RU" sz="2800" dirty="0"/>
              <a:t>- прием «Что впереди?»</a:t>
            </a:r>
          </a:p>
          <a:p>
            <a:r>
              <a:rPr lang="ru-RU" sz="2800" dirty="0"/>
              <a:t>- прием «Нестандартный вход в урок»</a:t>
            </a:r>
          </a:p>
          <a:p>
            <a:r>
              <a:rPr lang="ru-RU" sz="2800" dirty="0"/>
              <a:t>- прием «Корзина идей»</a:t>
            </a:r>
          </a:p>
        </p:txBody>
      </p:sp>
    </p:spTree>
    <p:extLst>
      <p:ext uri="{BB962C8B-B14F-4D97-AF65-F5344CB8AC3E}">
        <p14:creationId xmlns:p14="http://schemas.microsoft.com/office/powerpoint/2010/main" val="1570366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44B54E-F752-117A-5BB1-2F40E8E0A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Стадия осмысления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13D8985-8AF0-BC1A-172A-3B276DCEF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Вторая стадия – стадия осмысления, учащиеся знакомятся с текстом, делают промежуточные выводы</a:t>
            </a:r>
          </a:p>
          <a:p>
            <a:r>
              <a:rPr lang="ru-RU" sz="2800" dirty="0"/>
              <a:t>Приемы стадии осмысления:</a:t>
            </a:r>
          </a:p>
          <a:p>
            <a:r>
              <a:rPr lang="ru-RU" sz="2800" dirty="0"/>
              <a:t>- прием «Перекрестная дискуссия» </a:t>
            </a:r>
          </a:p>
          <a:p>
            <a:r>
              <a:rPr lang="ru-RU" sz="2800" dirty="0"/>
              <a:t>- прием «ПОПС»</a:t>
            </a:r>
          </a:p>
        </p:txBody>
      </p:sp>
    </p:spTree>
    <p:extLst>
      <p:ext uri="{BB962C8B-B14F-4D97-AF65-F5344CB8AC3E}">
        <p14:creationId xmlns:p14="http://schemas.microsoft.com/office/powerpoint/2010/main" val="2893433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5C61FC-D1E5-EFB5-12B5-27E403F3B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Стадия рефлексии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78E6E0-2055-0B1F-E9DF-F9C6C2B9F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Заключительная, третья стадия – стадия рефлексии. На этой стадии закрепляется новое знание, вырабатывается позиция</a:t>
            </a:r>
          </a:p>
          <a:p>
            <a:r>
              <a:rPr lang="ru-RU" sz="2800" dirty="0"/>
              <a:t>На данном этапе полезными могут быть такие приемы, как написание эссе и составление кластеров</a:t>
            </a:r>
          </a:p>
        </p:txBody>
      </p:sp>
    </p:spTree>
    <p:extLst>
      <p:ext uri="{BB962C8B-B14F-4D97-AF65-F5344CB8AC3E}">
        <p14:creationId xmlns:p14="http://schemas.microsoft.com/office/powerpoint/2010/main" val="208701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103C4B-71A5-85AE-F028-A5A755003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рекомендации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5C0F98C-C19B-F933-2931-43034697FB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1.	Использовать различные методы</a:t>
            </a:r>
          </a:p>
          <a:p>
            <a:r>
              <a:rPr lang="ru-RU" sz="2800" dirty="0"/>
              <a:t>2.	Активные и интерактивные технологии обучения</a:t>
            </a:r>
          </a:p>
          <a:p>
            <a:r>
              <a:rPr lang="ru-RU" sz="2800" dirty="0"/>
              <a:t>3.	Работа с различными источниками информации</a:t>
            </a:r>
          </a:p>
          <a:p>
            <a:r>
              <a:rPr lang="ru-RU" sz="2800" dirty="0"/>
              <a:t>4.	Оценка результатов</a:t>
            </a:r>
          </a:p>
          <a:p>
            <a:r>
              <a:rPr lang="ru-RU" sz="2800" dirty="0"/>
              <a:t>5.	Использование мультимедийных материалов, такие как видео, аудиозаписи, интерактивные карты и т.д.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13709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Дерев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Дерево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{7CEE8B80-C6EF-1D47-BB1A-38363B91ACCA}tf10001070</Template>
  <TotalTime>949</TotalTime>
  <Words>440</Words>
  <Application>Microsoft Macintosh PowerPoint</Application>
  <PresentationFormat>Широкоэкранный</PresentationFormat>
  <Paragraphs>35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Calibri</vt:lpstr>
      <vt:lpstr>Cambria</vt:lpstr>
      <vt:lpstr>Rockwell</vt:lpstr>
      <vt:lpstr>Rockwell Condensed</vt:lpstr>
      <vt:lpstr>Rockwell Extra Bold</vt:lpstr>
      <vt:lpstr>Wingdings</vt:lpstr>
      <vt:lpstr>Дерево</vt:lpstr>
      <vt:lpstr>Использование технологии развития критического мышления в целях формирования общих компетенций</vt:lpstr>
      <vt:lpstr>Важность формирования критического мышления</vt:lpstr>
      <vt:lpstr>Требования фгос спо</vt:lpstr>
      <vt:lpstr>Определение понятия</vt:lpstr>
      <vt:lpstr>тркм</vt:lpstr>
      <vt:lpstr>Стадия вызова</vt:lpstr>
      <vt:lpstr>Стадия осмысления</vt:lpstr>
      <vt:lpstr>Стадия рефлексии</vt:lpstr>
      <vt:lpstr>рекомендации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технологии развития критического мышления в целях формирования общих компетенций</dc:title>
  <dc:creator>Microsoft Office User</dc:creator>
  <cp:lastModifiedBy>Microsoft Office User</cp:lastModifiedBy>
  <cp:revision>1</cp:revision>
  <dcterms:created xsi:type="dcterms:W3CDTF">2024-11-20T16:26:00Z</dcterms:created>
  <dcterms:modified xsi:type="dcterms:W3CDTF">2024-11-21T08:15:38Z</dcterms:modified>
</cp:coreProperties>
</file>