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00" r:id="rId3"/>
    <p:sldId id="301" r:id="rId4"/>
    <p:sldId id="274" r:id="rId5"/>
    <p:sldId id="261" r:id="rId6"/>
    <p:sldId id="277" r:id="rId7"/>
    <p:sldId id="299" r:id="rId8"/>
    <p:sldId id="298" r:id="rId9"/>
    <p:sldId id="302" r:id="rId10"/>
    <p:sldId id="303" r:id="rId11"/>
    <p:sldId id="304" r:id="rId12"/>
    <p:sldId id="287" r:id="rId13"/>
    <p:sldId id="273" r:id="rId14"/>
    <p:sldId id="307" r:id="rId15"/>
    <p:sldId id="305" r:id="rId16"/>
    <p:sldId id="306" r:id="rId17"/>
    <p:sldId id="309" r:id="rId18"/>
    <p:sldId id="263" r:id="rId19"/>
    <p:sldId id="26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>
            <a:fillRect/>
          </a:stretch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5605251-381D-4F83-A1B5-B000741A799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17A0-F283-4E2C-8714-59C0D06367A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300" y="177800"/>
            <a:ext cx="9964529" cy="4635500"/>
          </a:xfrm>
        </p:spPr>
        <p:txBody>
          <a:bodyPr/>
          <a:lstStyle/>
          <a:p>
            <a:pPr algn="ctr"/>
            <a:r>
              <a:rPr lang="ru-RU" sz="3600" b="1" dirty="0" smtClean="0"/>
              <a:t>«Тольяттинский </a:t>
            </a:r>
            <a:r>
              <a:rPr lang="ru-RU" sz="3600" b="1" dirty="0"/>
              <a:t>политехнический колледж»</a:t>
            </a:r>
            <a:br>
              <a:rPr lang="ru-RU" sz="3600" b="1" dirty="0"/>
            </a:br>
            <a:r>
              <a:rPr lang="ru-RU" sz="3600" b="1" dirty="0"/>
              <a:t>(ГБПОУ СО «ТПК»)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Тема </a:t>
            </a:r>
            <a:r>
              <a:rPr lang="en-US" sz="4000" b="1" dirty="0" smtClean="0"/>
              <a:t>:</a:t>
            </a:r>
            <a:r>
              <a:rPr lang="ru-RU" sz="4000" b="1" dirty="0" smtClean="0"/>
              <a:t> «</a:t>
            </a:r>
            <a:r>
              <a:rPr lang="ru-RU" sz="3600" dirty="0"/>
              <a:t>Опыт внедрения механизма демонстрационного экзамена в систему подготовки будущих профессионалов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3662" y="5539123"/>
            <a:ext cx="5828338" cy="861420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/>
              <a:t>Методист Дягилева А.А.                      Преподаватель Михайленко С.С.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ru-RU" sz="1600" dirty="0"/>
          </a:p>
        </p:txBody>
      </p:sp>
      <p:pic>
        <p:nvPicPr>
          <p:cNvPr id="5122" name="Picture 2" descr="https://dvtk.info/content/images/2023/04/5-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063" y="2122189"/>
            <a:ext cx="3146428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первые состоялось проведение демонстрационного экзамена в рамках ГИА по компетенции R60 «Геопространственные технологии» специальности «Строительство и эксплуатация автомобильных дорог и аэродромов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0"/>
            <a:ext cx="9404723" cy="23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6111" y="3354632"/>
            <a:ext cx="8139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С </a:t>
            </a:r>
            <a:r>
              <a:rPr lang="ru-RU" dirty="0"/>
              <a:t>08 по 16 июня  2022 года на базе ГБПОУ СО «Самарский энергетический колледж» впервые состоялось проведение демонстрационного экзамена в рамках ГИА по компетенции R60 «</a:t>
            </a:r>
            <a:r>
              <a:rPr lang="ru-RU" dirty="0" err="1"/>
              <a:t>Геопространственные</a:t>
            </a:r>
            <a:r>
              <a:rPr lang="ru-RU" dirty="0"/>
              <a:t> технологии» специальности «Строительство и эксплуатация автомобильных дорог и аэродромов</a:t>
            </a:r>
            <a:r>
              <a:rPr lang="ru-RU" dirty="0" smtClean="0"/>
              <a:t>».</a:t>
            </a:r>
          </a:p>
          <a:p>
            <a:endParaRPr lang="ru-RU" dirty="0" smtClean="0"/>
          </a:p>
          <a:p>
            <a:r>
              <a:rPr lang="ru-RU" dirty="0" smtClean="0"/>
              <a:t>Сдали </a:t>
            </a:r>
            <a:r>
              <a:rPr lang="ru-RU" dirty="0"/>
              <a:t>демонстрационный экзамен по компетенции </a:t>
            </a:r>
            <a:r>
              <a:rPr lang="ru-RU" dirty="0" err="1"/>
              <a:t>Геопространственные</a:t>
            </a:r>
            <a:r>
              <a:rPr lang="ru-RU" dirty="0"/>
              <a:t> технологии -   18 студентов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50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708591"/>
          </a:xfrm>
        </p:spPr>
        <p:txBody>
          <a:bodyPr/>
          <a:lstStyle/>
          <a:p>
            <a:pPr algn="ctr"/>
            <a:r>
              <a:rPr lang="ru-RU" sz="1800" dirty="0"/>
              <a:t>Оценивание результатов выполнения заданий демонстрационного экзамена осуществляется членами экспертной группы по 100-балльной системе в соответствии с требованиями оценочных материалов, используемых при проведении экзамена. Шкала перевода баллов, выставленных экспертами в ходе оценивания результатов выполнения задания демонстрационного экзамена, устанавливается образовательной организацией самостоятельно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026" name="Picture 2" descr="Демонстрационный экзамен. Новост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75" y="237159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емонстрационный экзамен.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75" y="237159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ая рамка рисунка 3" descr="Свидетельство WSR 2021"/>
          <p:cNvPicPr>
            <a:picLocks noGrp="1" noChangeAspect="1"/>
          </p:cNvPicPr>
          <p:nvPr>
            <p:ph type="pic" idx="15"/>
          </p:nvPr>
        </p:nvPicPr>
        <p:blipFill>
          <a:blip r:embed="rId2"/>
          <a:stretch>
            <a:fillRect/>
          </a:stretch>
        </p:blipFill>
        <p:spPr>
          <a:xfrm>
            <a:off x="-12065" y="3119178"/>
            <a:ext cx="4165600" cy="365950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826000" y="185991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/>
          </a:p>
        </p:txBody>
      </p:sp>
      <p:pic>
        <p:nvPicPr>
          <p:cNvPr id="2" name="Замещающая рамка рисунка 1" descr="ЕфименкоЛюбовьАлексеевна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4241165" y="0"/>
            <a:ext cx="4164330" cy="4560570"/>
          </a:xfrm>
          <a:prstGeom prst="rect">
            <a:avLst/>
          </a:prstGeom>
        </p:spPr>
      </p:pic>
      <p:pic>
        <p:nvPicPr>
          <p:cNvPr id="5" name="Замещающая рамка рисунка 4" descr="Морозов АА 001"/>
          <p:cNvPicPr>
            <a:picLocks noGrp="1" noChangeAspect="1"/>
          </p:cNvPicPr>
          <p:nvPr>
            <p:ph type="pic" idx="22"/>
          </p:nvPr>
        </p:nvPicPr>
        <p:blipFill>
          <a:blip r:embed="rId4"/>
          <a:stretch>
            <a:fillRect/>
          </a:stretch>
        </p:blipFill>
        <p:spPr>
          <a:xfrm>
            <a:off x="8405495" y="2743200"/>
            <a:ext cx="3802380" cy="4166235"/>
          </a:xfrm>
          <a:prstGeom prst="rect">
            <a:avLst/>
          </a:prstGeom>
        </p:spPr>
      </p:pic>
      <p:pic>
        <p:nvPicPr>
          <p:cNvPr id="7" name="Picture 2" descr="C:\Users\admin\Desktop\9a4b25bc40607a39fb9bbb4eca9520b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5495" y="0"/>
            <a:ext cx="3786505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Выпускники 2023 года по специальности 08.02.05 Строительство и эксплуатация автомобильных дорог и аэродромов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745" y="1379913"/>
            <a:ext cx="6658495" cy="54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64676" cy="6858000"/>
          </a:xfrm>
          <a:prstGeom prst="rect">
            <a:avLst/>
          </a:prstGeom>
        </p:spPr>
      </p:pic>
      <p:pic>
        <p:nvPicPr>
          <p:cNvPr id="2052" name="Picture 4" descr="Институт развития профессионального образования | Официальная страница  ФГБОУ ДПО «Институт развития профессионального образования» Актуаль.. 2024  | ВКонтак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77" y="0"/>
            <a:ext cx="8027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4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	С 17 июня по 18 июня 2024 года студенты специальности 08.02.05 Строительство и эксплуатация автомобильных дорог и аэродромов приступили к выполнению заданий ДЭ на базе ГБПОУ СО «ТПК» согласно оценочной документации (КОД) 08.02.05-1-2024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468880"/>
            <a:ext cx="8946541" cy="37795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Модуль задания </a:t>
            </a:r>
            <a:r>
              <a:rPr lang="ru-RU" dirty="0" smtClean="0"/>
              <a:t>                                                                                                        (</a:t>
            </a:r>
            <a:r>
              <a:rPr lang="ru-RU" dirty="0"/>
              <a:t>вид деятельности, вид профессиональной деятельности)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</a:t>
            </a:r>
            <a:endParaRPr lang="ru-RU" dirty="0"/>
          </a:p>
          <a:p>
            <a:r>
              <a:rPr lang="ru-RU" dirty="0" smtClean="0"/>
              <a:t>Проектирование </a:t>
            </a:r>
            <a:r>
              <a:rPr lang="ru-RU" dirty="0"/>
              <a:t>конструктивных элементов автомобильных дорог и аэродромов </a:t>
            </a:r>
            <a:endParaRPr lang="ru-RU" dirty="0" smtClean="0"/>
          </a:p>
          <a:p>
            <a:r>
              <a:rPr lang="ru-RU" dirty="0"/>
              <a:t>Выполнение работ по строительству автомобильных дорог и аэродромов </a:t>
            </a:r>
            <a:endParaRPr lang="ru-RU" dirty="0" smtClean="0"/>
          </a:p>
          <a:p>
            <a:r>
              <a:rPr lang="ru-RU" dirty="0"/>
              <a:t>Выполнение работ по эксплуатации автомобильных дорог и аэродромов</a:t>
            </a:r>
          </a:p>
        </p:txBody>
      </p:sp>
    </p:spTree>
    <p:extLst>
      <p:ext uri="{BB962C8B-B14F-4D97-AF65-F5344CB8AC3E}">
        <p14:creationId xmlns:p14="http://schemas.microsoft.com/office/powerpoint/2010/main" val="34329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639127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0"/>
            <a:ext cx="5800725" cy="1071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75" y="1071994"/>
            <a:ext cx="5800725" cy="4928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6000748"/>
            <a:ext cx="5800725" cy="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7" y="5933191"/>
            <a:ext cx="1193803" cy="8678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10870" y="1236345"/>
            <a:ext cx="2984500" cy="241363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700" b="1" dirty="0" smtClean="0"/>
              <a:t>Обобщение опыта проведения ДЭ по компетенциям</a:t>
            </a:r>
            <a:endParaRPr lang="ru-RU" sz="17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91148" y="2442620"/>
            <a:ext cx="4178300" cy="16573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Формирование </a:t>
            </a:r>
            <a:r>
              <a:rPr lang="ru-RU" sz="1600" dirty="0"/>
              <a:t>локальных актов, регламентирующих ГИА по образовательным программам СПО в форме ДЭ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622178" y="1255170"/>
            <a:ext cx="3340980" cy="16383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/>
              <a:t>Структура и содержание программ ГИА;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0722" y="4282362"/>
            <a:ext cx="2984500" cy="16511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/>
              <a:t>Перевод баллов в оценку ДЭ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559800" y="3479800"/>
            <a:ext cx="3429000" cy="158186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/>
              <a:t>Разработка методических рекомендаций для </a:t>
            </a:r>
            <a:r>
              <a:rPr lang="ru-RU" sz="1600" b="1" smtClean="0"/>
              <a:t>проведения </a:t>
            </a:r>
            <a:r>
              <a:rPr lang="ru-RU" sz="1600" b="1" smtClean="0"/>
              <a:t>ДЭ</a:t>
            </a:r>
            <a:endParaRPr lang="ru-RU" sz="16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356" y="5933190"/>
            <a:ext cx="1193802" cy="867849"/>
          </a:xfrm>
          <a:prstGeom prst="rect">
            <a:avLst/>
          </a:prstGeom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215900" y="241300"/>
            <a:ext cx="11722100" cy="736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/>
              <a:t>Решаемые актуальные задачи:</a:t>
            </a:r>
            <a:endParaRPr lang="ru-RU" sz="1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1" y="2014818"/>
            <a:ext cx="11849100" cy="1528482"/>
          </a:xfrm>
        </p:spPr>
        <p:txBody>
          <a:bodyPr/>
          <a:lstStyle/>
          <a:p>
            <a:pPr algn="ctr"/>
            <a:r>
              <a:rPr lang="ru-RU" sz="7200" b="1" dirty="0" smtClean="0"/>
              <a:t>СПАСИБО ЗА ВНИМАНИЕ!</a:t>
            </a:r>
            <a:endParaRPr lang="ru-RU" sz="72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учная электронная библиотек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78" y="452718"/>
            <a:ext cx="5203767" cy="593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Уровень образования специалистов и высокие требования работодателей – кто  кого? | ITSec.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" y="452718"/>
            <a:ext cx="9404722" cy="57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4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Демонстрационный</a:t>
            </a:r>
            <a:r>
              <a:rPr lang="ru-RU" dirty="0" smtClean="0"/>
              <a:t> </a:t>
            </a:r>
            <a:r>
              <a:rPr lang="ru-RU" b="1" dirty="0" smtClean="0"/>
              <a:t>экзамен</a:t>
            </a:r>
            <a:r>
              <a:rPr lang="ru-RU" dirty="0" smtClean="0"/>
              <a:t> по стандартам </a:t>
            </a:r>
            <a:r>
              <a:rPr lang="ru-RU" dirty="0" err="1" smtClean="0"/>
              <a:t>Ворлдскиллс</a:t>
            </a:r>
            <a:r>
              <a:rPr lang="ru-RU" dirty="0" smtClean="0"/>
              <a:t> –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2995" y="2052955"/>
            <a:ext cx="10262235" cy="41954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	это форма государственной итоговой аттестации выпускников по программам среднего профессионального образования, которая предусматривает:</a:t>
            </a:r>
            <a:endParaRPr lang="ru-RU" dirty="0" smtClean="0"/>
          </a:p>
          <a:p>
            <a:pPr algn="l">
              <a:lnSpc>
                <a:spcPct val="110000"/>
              </a:lnSpc>
              <a:buFont typeface="Wingdings" panose="05000000000000000000" charset="0"/>
              <a:buChar char="ü"/>
            </a:pPr>
            <a:r>
              <a:rPr lang="ru-RU" dirty="0" smtClean="0">
                <a:solidFill>
                  <a:schemeClr val="tx1"/>
                </a:solidFill>
              </a:rPr>
              <a:t> моделирование реальных производственных условий для демонстрации выпускниками профессиональных умений и навыков;</a:t>
            </a:r>
          </a:p>
          <a:p>
            <a:pPr algn="l">
              <a:lnSpc>
                <a:spcPct val="110000"/>
              </a:lnSpc>
              <a:buFont typeface="Wingdings" panose="05000000000000000000" charset="0"/>
              <a:buChar char="ü"/>
            </a:pPr>
            <a:r>
              <a:rPr lang="ru-RU" dirty="0">
                <a:solidFill>
                  <a:schemeClr val="tx1"/>
                </a:solidFill>
              </a:rPr>
              <a:t>независимую экспертную оценку выполнения заданий демонстрационного экзамена, в том числе экспертами из числа представителей предприятий;</a:t>
            </a:r>
          </a:p>
          <a:p>
            <a:pPr algn="l">
              <a:lnSpc>
                <a:spcPct val="110000"/>
              </a:lnSpc>
              <a:buFont typeface="Wingdings" panose="05000000000000000000" charset="0"/>
              <a:buChar char="ü"/>
            </a:pPr>
            <a:r>
              <a:rPr lang="ru-RU" dirty="0">
                <a:solidFill>
                  <a:schemeClr val="tx1"/>
                </a:solidFill>
              </a:rPr>
              <a:t>определение уровня знаний, умений и навыков выпускников в соответствии с международными требованиями.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111" y="97118"/>
            <a:ext cx="9404723" cy="1400530"/>
          </a:xfrm>
        </p:spPr>
        <p:txBody>
          <a:bodyPr/>
          <a:lstStyle/>
          <a:p>
            <a:pPr lvl="1" algn="ctr" defTabSz="457200" rtl="0">
              <a:spcBef>
                <a:spcPct val="0"/>
              </a:spcBef>
            </a:pPr>
            <a:endParaRPr lang="ru-RU" sz="3200" dirty="0">
              <a:latin typeface="+mj-lt"/>
            </a:endParaRPr>
          </a:p>
        </p:txBody>
      </p:sp>
      <p:pic>
        <p:nvPicPr>
          <p:cNvPr id="10241" name="Picture 1" descr="C:\Users\admin\Desktop\oc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slide-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50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Выпускники, прошедшие аттестационные испытания в формате демонстрационного экзамена получают возможность: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одновременно с подтверждением уровня освоения образовательной программы в соответствии с федеральными государственными образовательными стандартами подтвердить свою квалификацию в соответствии с требованиями международных стандартов </a:t>
            </a:r>
            <a:r>
              <a:rPr lang="ru-RU" dirty="0" err="1" smtClean="0"/>
              <a:t>Ворлдскиллс</a:t>
            </a:r>
            <a:r>
              <a:rPr lang="ru-RU" dirty="0" smtClean="0"/>
              <a:t> без прохождения дополнительных аттестационных испытаний;</a:t>
            </a:r>
          </a:p>
          <a:p>
            <a:pPr algn="just"/>
            <a:r>
              <a:rPr lang="ru-RU" dirty="0" smtClean="0"/>
              <a:t>подтвердить свою квалификацию по отдельным профессиональным модулям, востребованным предприятиями-работодателями и получить предложение о трудоустройстве на этапе выпуска из образовательной организации;</a:t>
            </a:r>
          </a:p>
          <a:p>
            <a:pPr algn="just"/>
            <a:r>
              <a:rPr lang="ru-RU" dirty="0" smtClean="0"/>
              <a:t>одновременно с получением диплома о среднем профессиональном образовании получить документ, подтверждающий уровень профессиональных компетенций в соответствии со стандартами </a:t>
            </a:r>
            <a:r>
              <a:rPr lang="ru-RU" dirty="0" err="1" smtClean="0"/>
              <a:t>Ворлдскиллс</a:t>
            </a:r>
            <a:r>
              <a:rPr lang="ru-RU" dirty="0" smtClean="0"/>
              <a:t> Россия – Паспорт компетенций (</a:t>
            </a:r>
            <a:r>
              <a:rPr lang="ru-RU" dirty="0" err="1" smtClean="0"/>
              <a:t>Skills</a:t>
            </a:r>
            <a:r>
              <a:rPr lang="ru-RU" dirty="0" smtClean="0"/>
              <a:t> </a:t>
            </a:r>
            <a:r>
              <a:rPr lang="ru-RU" dirty="0" err="1" smtClean="0"/>
              <a:t>Passport</a:t>
            </a:r>
            <a:r>
              <a:rPr lang="ru-RU" dirty="0" smtClean="0"/>
              <a:t>). Все выпускники, прошедшие демонстрационный экзамен и получившие Паспорт компетенций вносятся в базу данных молодых профессионалов, доступ к которому предоставляется всем ведущим предприятиям-работодателям, признавшим формат демонстрационного экзамена, для осуществления поиска и подбора персонала.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4000" dirty="0" smtClean="0"/>
              <a:t>Строительство и эксплуатация автомобильных дорог и аэродромов</a:t>
            </a:r>
            <a:endParaRPr lang="ru-RU" altLang="en-US" sz="4000" dirty="0"/>
          </a:p>
        </p:txBody>
      </p:sp>
      <p:pic>
        <p:nvPicPr>
          <p:cNvPr id="3074" name="Picture 2" descr="Строительство дорог в Магнитогорске | Цена за метр с материалам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32" y="2568575"/>
            <a:ext cx="6541911" cy="36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иказ Минобрнауки России от 11.01.2018 N 25 &quot;Об утверждении федеральног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57" y="1704108"/>
            <a:ext cx="3956858" cy="507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бразовательные стандарты — ГПОАУ Амурский колледж строительства и ЖК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2" y="123871"/>
            <a:ext cx="10027516" cy="158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9359" y="2690336"/>
            <a:ext cx="47465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2.9. Государственная итоговая аттестация проводится в форме защиты выпускной квалификационной работы, которая выполняется в виде дипломной работы (дипломного проекта) и демонстрационного экзамена.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6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414</TotalTime>
  <Words>364</Words>
  <Application>Microsoft Office PowerPoint</Application>
  <PresentationFormat>Широкоэкранный</PresentationFormat>
  <Paragraphs>31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Wingdings</vt:lpstr>
      <vt:lpstr>Wingdings 3</vt:lpstr>
      <vt:lpstr>Ион</vt:lpstr>
      <vt:lpstr>«Тольяттинский политехнический колледж» (ГБПОУ СО «ТПК»)   Тема : «Опыт внедрения механизма демонстрационного экзамена в систему подготовки будущих профессионалов»</vt:lpstr>
      <vt:lpstr>Презентация PowerPoint</vt:lpstr>
      <vt:lpstr>Презентация PowerPoint</vt:lpstr>
      <vt:lpstr>Демонстрационный экзамен по стандартам Ворлдскиллс – </vt:lpstr>
      <vt:lpstr>Презентация PowerPoint</vt:lpstr>
      <vt:lpstr>Презентация PowerPoint</vt:lpstr>
      <vt:lpstr>Выпускники, прошедшие аттестационные испытания в формате демонстрационного экзамена получают возможность: </vt:lpstr>
      <vt:lpstr>Строительство и эксплуатация автомобильных дорог и аэродромов</vt:lpstr>
      <vt:lpstr>Презентация PowerPoint</vt:lpstr>
      <vt:lpstr>Презентация PowerPoint</vt:lpstr>
      <vt:lpstr>Оценивание результатов выполнения заданий демонстрационного экзамена осуществляется членами экспертной группы по 100-балльной системе в соответствии с требованиями оценочных материалов, используемых при проведении экзамена. Шкала перевода баллов, выставленных экспертами в ходе оценивания результатов выполнения задания демонстрационного экзамена, устанавливается образовательной организацией самостоятельно </vt:lpstr>
      <vt:lpstr>Презентация PowerPoint</vt:lpstr>
      <vt:lpstr>Презентация PowerPoint</vt:lpstr>
      <vt:lpstr>Выпускники 2023 года по специальности 08.02.05 Строительство и эксплуатация автомобильных дорог и аэродромов</vt:lpstr>
      <vt:lpstr>Презентация PowerPoint</vt:lpstr>
      <vt:lpstr> С 17 июня по 18 июня 2024 года студенты специальности 08.02.05 Строительство и эксплуатация автомобильных дорог и аэродромов приступили к выполнению заданий ДЭ на базе ГБПОУ СО «ТПК» согласно оценочной документации (КОД) 08.02.05-1-2024 </vt:lpstr>
      <vt:lpstr>Презентация PowerPoint</vt:lpstr>
      <vt:lpstr>Презентация PowerPoint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«Тольяттинский политехнический колледж» (ГБПОУ СО «ТПК»)</dc:title>
  <dc:creator>дом</dc:creator>
  <cp:lastModifiedBy>Михайленко Светлана Сергеевна</cp:lastModifiedBy>
  <cp:revision>135</cp:revision>
  <dcterms:created xsi:type="dcterms:W3CDTF">2021-05-24T07:49:00Z</dcterms:created>
  <dcterms:modified xsi:type="dcterms:W3CDTF">2024-11-27T14:13:28Z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1049-11.2.0.9085</vt:lpwstr>
  </property>
</Properties>
</file>