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0" r:id="rId4"/>
    <p:sldId id="258" r:id="rId5"/>
    <p:sldId id="260" r:id="rId6"/>
    <p:sldId id="263" r:id="rId7"/>
    <p:sldId id="259" r:id="rId8"/>
    <p:sldId id="267" r:id="rId9"/>
    <p:sldId id="265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52" d="100"/>
          <a:sy n="52" d="100"/>
        </p:scale>
        <p:origin x="-1422" y="-480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0"/>
            <a:extLst>
              <a:ext uri="{FF2B5EF4-FFF2-40B4-BE49-F238E27FC236}">
                <a16:creationId xmlns=""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0" r:id="rId2"/>
    <p:sldLayoutId id="2147483661" r:id="rId3"/>
    <p:sldLayoutId id="2147483662" r:id="rId4"/>
    <p:sldLayoutId id="2147483670" r:id="rId5"/>
    <p:sldLayoutId id="2147483664" r:id="rId6"/>
    <p:sldLayoutId id="2147483665" r:id="rId7"/>
    <p:sldLayoutId id="2147483666" r:id="rId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/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4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011238" y="2330533"/>
            <a:ext cx="69352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работы проведения ДЭ в рамках ГИА по специальности </a:t>
            </a:r>
          </a:p>
          <a:p>
            <a:pPr fontAlgn="base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08.02.01 Строительство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эксплуатация зданий и сооружений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r="3286"/>
          <a:stretch>
            <a:fillRect/>
          </a:stretch>
        </p:blipFill>
        <p:spPr>
          <a:xfrm>
            <a:off x="6542727" y="1984212"/>
            <a:ext cx="5516076" cy="5901299"/>
          </a:xfr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776000" y="23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9876000" y="234000"/>
            <a:ext cx="2014425" cy="1924894"/>
            <a:chOff x="0" y="0"/>
            <a:chExt cx="1755" cy="1873"/>
          </a:xfrm>
        </p:grpSpPr>
        <p:sp>
          <p:nvSpPr>
            <p:cNvPr id="13" name="AutoShape 10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1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69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1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AutoShape 9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AutoShape 8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AutoShape 6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74 w 717"/>
                <a:gd name="T47" fmla="*/ 1825 h 270"/>
                <a:gd name="T48" fmla="*/ 74 w 717"/>
                <a:gd name="T49" fmla="*/ 1599 h 270"/>
                <a:gd name="T50" fmla="*/ 40 w 717"/>
                <a:gd name="T51" fmla="*/ 1718 h 270"/>
                <a:gd name="T52" fmla="*/ 9 w 717"/>
                <a:gd name="T53" fmla="*/ 1832 h 270"/>
                <a:gd name="T54" fmla="*/ 14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86 w 717"/>
                <a:gd name="T73" fmla="*/ 1735 h 270"/>
                <a:gd name="T74" fmla="*/ 561 w 717"/>
                <a:gd name="T75" fmla="*/ 1764 h 270"/>
                <a:gd name="T76" fmla="*/ 680 w 717"/>
                <a:gd name="T77" fmla="*/ 1662 h 270"/>
                <a:gd name="T78" fmla="*/ 223 w 717"/>
                <a:gd name="T79" fmla="*/ 1606 h 270"/>
                <a:gd name="T80" fmla="*/ 161 w 717"/>
                <a:gd name="T81" fmla="*/ 1665 h 270"/>
                <a:gd name="T82" fmla="*/ 209 w 717"/>
                <a:gd name="T83" fmla="*/ 1704 h 270"/>
                <a:gd name="T84" fmla="*/ 247 w 717"/>
                <a:gd name="T85" fmla="*/ 1665 h 270"/>
                <a:gd name="T86" fmla="*/ 580 w 717"/>
                <a:gd name="T87" fmla="*/ 1663 h 270"/>
                <a:gd name="T88" fmla="*/ 525 w 717"/>
                <a:gd name="T89" fmla="*/ 1602 h 270"/>
                <a:gd name="T90" fmla="*/ 378 w 717"/>
                <a:gd name="T91" fmla="*/ 1600 h 270"/>
                <a:gd name="T92" fmla="*/ 142 w 717"/>
                <a:gd name="T93" fmla="*/ 1601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79" y="252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26" y="170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6" y="245"/>
                  </a:lnTo>
                  <a:lnTo>
                    <a:pt x="0" y="269"/>
                  </a:lnTo>
                  <a:lnTo>
                    <a:pt x="14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609" y="110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7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AutoShape 4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1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19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0" y="300801"/>
            <a:ext cx="79629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896586" cy="359955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С 17 июня – 26 июня 2024г. В колледже технического и художественного образования проводился демонстрационный экзамен </a:t>
            </a:r>
            <a:r>
              <a:rPr lang="ru-RU" dirty="0"/>
              <a:t>в рамках </a:t>
            </a:r>
            <a:r>
              <a:rPr lang="ru-RU" dirty="0" smtClean="0"/>
              <a:t>государственной итоговой аттестации </a:t>
            </a:r>
            <a:r>
              <a:rPr lang="ru-RU" dirty="0"/>
              <a:t>по </a:t>
            </a:r>
            <a:r>
              <a:rPr lang="ru-RU" dirty="0" smtClean="0"/>
              <a:t>специальности  </a:t>
            </a:r>
            <a:r>
              <a:rPr lang="ru-RU" dirty="0"/>
              <a:t>08.02.01 Строительство и эксплуатация зданий и сооружений</a:t>
            </a:r>
          </a:p>
          <a:p>
            <a:pPr fontAlgn="base"/>
            <a:r>
              <a:rPr lang="ru-RU" dirty="0" smtClean="0"/>
              <a:t>Уровень </a:t>
            </a:r>
            <a:r>
              <a:rPr lang="ru-RU" dirty="0"/>
              <a:t>д</a:t>
            </a:r>
            <a:r>
              <a:rPr lang="ru-RU" dirty="0" smtClean="0"/>
              <a:t>емонстрационного экзамена : профильный.</a:t>
            </a:r>
          </a:p>
          <a:p>
            <a:pPr fontAlgn="base"/>
            <a:r>
              <a:rPr lang="ru-RU" dirty="0"/>
              <a:t>Демонстрационный экзамен проводится с использованием единых оценочных</a:t>
            </a:r>
            <a:br>
              <a:rPr lang="ru-RU" dirty="0"/>
            </a:br>
            <a:r>
              <a:rPr lang="ru-RU" dirty="0"/>
              <a:t>материалов, включающих в себя конкретные комплекты оценочной документации, варианты</a:t>
            </a:r>
            <a:br>
              <a:rPr lang="ru-RU" dirty="0"/>
            </a:br>
            <a:r>
              <a:rPr lang="ru-RU" dirty="0"/>
              <a:t>заданий и критерии оценивания.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6027" t="31079" r="9645" b="22742"/>
          <a:stretch>
            <a:fillRect/>
          </a:stretch>
        </p:blipFill>
        <p:spPr bwMode="auto">
          <a:xfrm>
            <a:off x="291000" y="189000"/>
            <a:ext cx="11520000" cy="11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097CE4B-AFFD-4E92-9218-5A324ED50FBB}"/>
              </a:ext>
            </a:extLst>
          </p:cNvPr>
          <p:cNvSpPr/>
          <p:nvPr/>
        </p:nvSpPr>
        <p:spPr>
          <a:xfrm>
            <a:off x="7086000" y="1468463"/>
            <a:ext cx="495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Задания  ДЭ состояли из 4 модулей:</a:t>
            </a:r>
          </a:p>
          <a:p>
            <a:r>
              <a:rPr lang="ru-RU" b="1" dirty="0">
                <a:solidFill>
                  <a:schemeClr val="bg1"/>
                </a:solidFill>
              </a:rPr>
              <a:t>Модуль 1: </a:t>
            </a:r>
            <a:r>
              <a:rPr lang="ru-RU" dirty="0">
                <a:solidFill>
                  <a:schemeClr val="bg1"/>
                </a:solidFill>
              </a:rPr>
              <a:t>Участие в проектировании зданий и </a:t>
            </a:r>
            <a:r>
              <a:rPr lang="ru-RU" dirty="0" smtClean="0">
                <a:solidFill>
                  <a:schemeClr val="bg1"/>
                </a:solidFill>
              </a:rPr>
              <a:t>сооружении.</a:t>
            </a:r>
          </a:p>
          <a:p>
            <a:r>
              <a:rPr lang="ru-RU" b="1" dirty="0">
                <a:solidFill>
                  <a:schemeClr val="bg1"/>
                </a:solidFill>
              </a:rPr>
              <a:t>Модуль 2: </a:t>
            </a:r>
            <a:r>
              <a:rPr lang="ru-RU" dirty="0">
                <a:solidFill>
                  <a:schemeClr val="bg1"/>
                </a:solidFill>
              </a:rPr>
              <a:t>Выполнение технологических процессов на объекте капитального </a:t>
            </a:r>
            <a:r>
              <a:rPr lang="ru-RU" dirty="0" smtClean="0">
                <a:solidFill>
                  <a:schemeClr val="bg1"/>
                </a:solidFill>
              </a:rPr>
              <a:t>строительства</a:t>
            </a:r>
          </a:p>
          <a:p>
            <a:r>
              <a:rPr lang="ru-RU" b="1" dirty="0">
                <a:solidFill>
                  <a:schemeClr val="bg1"/>
                </a:solidFill>
              </a:rPr>
              <a:t>Модуль 3: </a:t>
            </a:r>
            <a:r>
              <a:rPr lang="ru-RU" dirty="0">
                <a:solidFill>
                  <a:schemeClr val="bg1"/>
                </a:solidFill>
              </a:rPr>
              <a:t>Организация деятельности структурных подразделений при выполнении строительно-монтажных, в том числе отделочных работ, эксплуатации, ремонте и реконструкции зданий и </a:t>
            </a:r>
            <a:r>
              <a:rPr lang="ru-RU" dirty="0" smtClean="0">
                <a:solidFill>
                  <a:schemeClr val="bg1"/>
                </a:solidFill>
              </a:rPr>
              <a:t>сооружений</a:t>
            </a:r>
          </a:p>
          <a:p>
            <a:r>
              <a:rPr lang="ru-RU" b="1" dirty="0">
                <a:solidFill>
                  <a:schemeClr val="bg1"/>
                </a:solidFill>
              </a:rPr>
              <a:t>Модуль 4: </a:t>
            </a:r>
            <a:r>
              <a:rPr lang="ru-RU" dirty="0">
                <a:solidFill>
                  <a:schemeClr val="bg1"/>
                </a:solidFill>
              </a:rPr>
              <a:t>Организация видов работ при эксплуатации и реконструкции строительных объектов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540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9" y="4407408"/>
            <a:ext cx="8415001" cy="21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6027" t="31079" r="9645" b="22742"/>
          <a:stretch>
            <a:fillRect/>
          </a:stretch>
        </p:blipFill>
        <p:spPr bwMode="auto">
          <a:xfrm>
            <a:off x="291000" y="189000"/>
            <a:ext cx="11520000" cy="11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097CE4B-AFFD-4E92-9218-5A324ED50FBB}"/>
              </a:ext>
            </a:extLst>
          </p:cNvPr>
          <p:cNvSpPr/>
          <p:nvPr/>
        </p:nvSpPr>
        <p:spPr>
          <a:xfrm>
            <a:off x="335999" y="2339468"/>
            <a:ext cx="66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день. </a:t>
            </a:r>
            <a:r>
              <a:rPr lang="ru-RU" dirty="0" smtClean="0"/>
              <a:t>Общий для всей группы . Выделялся на подписание вводных инструктажей, листов регистрации, протоколов ознакомления. Деление группы на 3 подгруппы.</a:t>
            </a:r>
          </a:p>
          <a:p>
            <a:r>
              <a:rPr lang="ru-RU" b="1" dirty="0" smtClean="0"/>
              <a:t>2 день. </a:t>
            </a:r>
            <a:r>
              <a:rPr lang="ru-RU" dirty="0" smtClean="0"/>
              <a:t>Выполнение задания продолжительностью 3 часа 30 минут  для одной подгруппы. Всего  две  подгруппы выполняли задание в этот день.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097CE4B-AFFD-4E92-9218-5A324ED50FBB}"/>
              </a:ext>
            </a:extLst>
          </p:cNvPr>
          <p:cNvSpPr/>
          <p:nvPr/>
        </p:nvSpPr>
        <p:spPr>
          <a:xfrm>
            <a:off x="6898440" y="2339468"/>
            <a:ext cx="66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 день. </a:t>
            </a:r>
            <a:r>
              <a:rPr lang="ru-RU" dirty="0" smtClean="0"/>
              <a:t>Выполнение  задания третьей подгруппой.</a:t>
            </a:r>
          </a:p>
          <a:p>
            <a:r>
              <a:rPr lang="ru-RU" dirty="0" smtClean="0"/>
              <a:t>Подписание протокола  о завершении проведения </a:t>
            </a:r>
          </a:p>
          <a:p>
            <a:r>
              <a:rPr lang="ru-RU" dirty="0" smtClean="0"/>
              <a:t>ДЭ в группе.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097CE4B-AFFD-4E92-9218-5A324ED50FBB}"/>
              </a:ext>
            </a:extLst>
          </p:cNvPr>
          <p:cNvSpPr/>
          <p:nvPr/>
        </p:nvSpPr>
        <p:spPr>
          <a:xfrm>
            <a:off x="433800" y="1536814"/>
            <a:ext cx="1092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Общая численность студентов  сдававших ДЭ составила  64 человека это 3 группы строительного профиля. </a:t>
            </a:r>
          </a:p>
          <a:p>
            <a:r>
              <a:rPr lang="ru-RU" dirty="0" smtClean="0"/>
              <a:t>Для сдачи ДЭ одной группе отводилось три дня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68712" y="4339042"/>
            <a:ext cx="303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Оценка результатов </a:t>
            </a:r>
            <a:r>
              <a:rPr lang="ru-RU" dirty="0"/>
              <a:t>выполнения заданий демонстрационного экзамена осуществляется</a:t>
            </a:r>
            <a:br>
              <a:rPr lang="ru-RU" dirty="0"/>
            </a:br>
            <a:r>
              <a:rPr lang="ru-RU" dirty="0"/>
              <a:t>исключительно квалифицированными экспертами в соответствии с критериями оценки.</a:t>
            </a:r>
          </a:p>
        </p:txBody>
      </p:sp>
    </p:spTree>
    <p:extLst>
      <p:ext uri="{BB962C8B-B14F-4D97-AF65-F5344CB8AC3E}">
        <p14:creationId xmlns:p14="http://schemas.microsoft.com/office/powerpoint/2010/main" val="17044527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6" y="370235"/>
            <a:ext cx="6045213" cy="166376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Опыт подготовки студентов к ДЭ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D172F6-5221-420F-8E26-ACC0484778F5}"/>
              </a:ext>
            </a:extLst>
          </p:cNvPr>
          <p:cNvSpPr txBox="1"/>
          <p:nvPr/>
        </p:nvSpPr>
        <p:spPr>
          <a:xfrm>
            <a:off x="6419774" y="3884671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Один педагог на модуль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601193-4DEE-43CD-BF61-40FC1BD3BC48}"/>
              </a:ext>
            </a:extLst>
          </p:cNvPr>
          <p:cNvSpPr txBox="1"/>
          <p:nvPr/>
        </p:nvSpPr>
        <p:spPr>
          <a:xfrm>
            <a:off x="6485642" y="4970159"/>
            <a:ext cx="258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Проведение дополнительных консультаций за счет часов ПП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24174-3FA6-4E2C-8A8F-C8B4962D393E}"/>
              </a:ext>
            </a:extLst>
          </p:cNvPr>
          <p:cNvSpPr txBox="1"/>
          <p:nvPr/>
        </p:nvSpPr>
        <p:spPr>
          <a:xfrm>
            <a:off x="9740127" y="5126955"/>
            <a:ext cx="258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Разделение студентов на подгруппы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9705228" y="3646720"/>
            <a:ext cx="258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Выдача аналогичных заданий для самостоятельного разбора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09A324AC-0710-498D-9B89-070332B665AE}"/>
              </a:ext>
            </a:extLst>
          </p:cNvPr>
          <p:cNvSpPr/>
          <p:nvPr/>
        </p:nvSpPr>
        <p:spPr>
          <a:xfrm rot="2689455">
            <a:off x="5860639" y="3918466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5875820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0B219379-28BC-4F58-A12D-861A2FBD1959}"/>
              </a:ext>
            </a:extLst>
          </p:cNvPr>
          <p:cNvSpPr/>
          <p:nvPr/>
        </p:nvSpPr>
        <p:spPr>
          <a:xfrm rot="2689455">
            <a:off x="5879396" y="5242783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5894577" y="5293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EFDBE8C9-0F90-4C84-BDB1-169E591C9F3F}"/>
              </a:ext>
            </a:extLst>
          </p:cNvPr>
          <p:cNvSpPr/>
          <p:nvPr/>
        </p:nvSpPr>
        <p:spPr>
          <a:xfrm rot="2689455">
            <a:off x="9024777" y="3928978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9040196" y="5242782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9055377" y="5293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pic>
        <p:nvPicPr>
          <p:cNvPr id="3074" name="Picture 2" descr="https://sun9-72.userapi.com/impg/mPtijCldCJTR6ceQTYxjDnFqEWE-NPapz5dfNA/WcLSF-qoXvU.jpg?size=1280x576&amp;quality=95&amp;sign=73cb6e7162d86b4f729dd348444e8a58&amp;type=album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8" r="308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2">
            <a:extLst>
              <a:ext uri="{FF2B5EF4-FFF2-40B4-BE49-F238E27FC236}">
                <a16:creationId xmlns="" xmlns:a16="http://schemas.microsoft.com/office/drawing/2014/main" id="{34BF428D-7BA3-4802-812A-E47FC9D3BA6B}"/>
              </a:ext>
            </a:extLst>
          </p:cNvPr>
          <p:cNvSpPr txBox="1">
            <a:spLocks/>
          </p:cNvSpPr>
          <p:nvPr/>
        </p:nvSpPr>
        <p:spPr>
          <a:xfrm>
            <a:off x="6226703" y="1853464"/>
            <a:ext cx="6045213" cy="166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Ключевые моменты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346065" cy="939336"/>
          </a:xfrm>
        </p:spPr>
        <p:txBody>
          <a:bodyPr>
            <a:noAutofit/>
          </a:bodyPr>
          <a:lstStyle/>
          <a:p>
            <a:r>
              <a:rPr lang="ru-RU" sz="4000" b="1" dirty="0"/>
              <a:t>Опыт организации </a:t>
            </a:r>
            <a:r>
              <a:rPr lang="ru-RU" sz="4000" b="1" dirty="0" smtClean="0"/>
              <a:t>проведения ДЭ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939" y="334585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37308" y="41059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7493984" y="165789"/>
            <a:ext cx="373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Поиск индустриального эксперта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FABBE80-B1FE-46A2-AB54-0EF0631581D4}"/>
              </a:ext>
            </a:extLst>
          </p:cNvPr>
          <p:cNvSpPr txBox="1"/>
          <p:nvPr/>
        </p:nvSpPr>
        <p:spPr>
          <a:xfrm>
            <a:off x="7493984" y="1607831"/>
            <a:ext cx="3240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Поиск линейных экспертов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94C7A0F-5CD0-4293-9DA0-4D59F8E7B97F}"/>
              </a:ext>
            </a:extLst>
          </p:cNvPr>
          <p:cNvSpPr txBox="1"/>
          <p:nvPr/>
        </p:nvSpPr>
        <p:spPr>
          <a:xfrm>
            <a:off x="7419461" y="3055155"/>
            <a:ext cx="408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Подготовка площадки проведения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70171" y="1479360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53546" y="153632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32296" y="2948363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24261" y="304645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23" name="Picture 4" descr="https://sun9-54.userapi.com/impg/ORvZLrtzXLnRx0Mg0HW862gC8cRKYB5EVFWO7A/SY8J38oMmd8.jpg?size=1280x576&amp;quality=95&amp;sign=abce96b6f92d89550443f1acf41f82dd&amp;type=album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" b="2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: скругленные углы 33">
            <a:extLst>
              <a:ext uri="{FF2B5EF4-FFF2-40B4-BE49-F238E27FC236}">
                <a16:creationId xmlns=""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59896" y="419553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573427" y="429262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: скругленные углы 33">
            <a:extLst>
              <a:ext uri="{FF2B5EF4-FFF2-40B4-BE49-F238E27FC236}">
                <a16:creationId xmlns=""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49377" y="561654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08399" y="569256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94C7A0F-5CD0-4293-9DA0-4D59F8E7B97F}"/>
              </a:ext>
            </a:extLst>
          </p:cNvPr>
          <p:cNvSpPr txBox="1"/>
          <p:nvPr/>
        </p:nvSpPr>
        <p:spPr>
          <a:xfrm>
            <a:off x="7453220" y="4141065"/>
            <a:ext cx="408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Регистрация студентов на платформе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94C7A0F-5CD0-4293-9DA0-4D59F8E7B97F}"/>
              </a:ext>
            </a:extLst>
          </p:cNvPr>
          <p:cNvSpPr txBox="1"/>
          <p:nvPr/>
        </p:nvSpPr>
        <p:spPr>
          <a:xfrm>
            <a:off x="7470047" y="5664264"/>
            <a:ext cx="408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Составления графика сдачи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D2DFA90-1C90-4140-BC6D-B7EC613F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39" y="586246"/>
            <a:ext cx="5625000" cy="66888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Значение ключевых показателей по итоговой аттестации ДЭ составило 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CBC501A-34D9-4D1E-BB52-15D476C7DF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376626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 результатам мы можем видеть что демонстрационный </a:t>
            </a:r>
            <a:r>
              <a:rPr lang="ru-RU" dirty="0"/>
              <a:t>экзамен позволил студентам продемонстрировать свои знания и навыки, полученные в ходе обучения, а также применить их на практике. Это было не только проверкой учебных достижений, но и отличной возможностью для студентов показать свой потенциал в выбранной специальности</a:t>
            </a:r>
            <a:r>
              <a:rPr lang="ru-RU" dirty="0" smtClean="0"/>
              <a:t>.</a:t>
            </a:r>
            <a:endParaRPr lang="en-US" sz="180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63F771B-7E2D-4ECA-95B4-D61D44B88705}"/>
              </a:ext>
            </a:extLst>
          </p:cNvPr>
          <p:cNvSpPr/>
          <p:nvPr/>
        </p:nvSpPr>
        <p:spPr>
          <a:xfrm>
            <a:off x="3804713" y="3967833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Арка 23">
            <a:extLst>
              <a:ext uri="{FF2B5EF4-FFF2-40B4-BE49-F238E27FC236}">
                <a16:creationId xmlns="" xmlns:a16="http://schemas.microsoft.com/office/drawing/2014/main" id="{78439D90-653F-4C7B-B6DF-29572F6688D2}"/>
              </a:ext>
            </a:extLst>
          </p:cNvPr>
          <p:cNvSpPr/>
          <p:nvPr/>
        </p:nvSpPr>
        <p:spPr>
          <a:xfrm>
            <a:off x="3804713" y="3967833"/>
            <a:ext cx="1260000" cy="1260000"/>
          </a:xfrm>
          <a:prstGeom prst="blockArc">
            <a:avLst>
              <a:gd name="adj1" fmla="val 5406162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D2A4E2AE-1B2C-4AA3-86DE-C7A1CB64AE1F}"/>
              </a:ext>
            </a:extLst>
          </p:cNvPr>
          <p:cNvSpPr/>
          <p:nvPr/>
        </p:nvSpPr>
        <p:spPr>
          <a:xfrm>
            <a:off x="3813657" y="5453538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rgbClr val="F05323"/>
              </a:solidFill>
            </a:endParaRPr>
          </a:p>
        </p:txBody>
      </p:sp>
      <p:sp>
        <p:nvSpPr>
          <p:cNvPr id="26" name="Арка 25">
            <a:extLst>
              <a:ext uri="{FF2B5EF4-FFF2-40B4-BE49-F238E27FC236}">
                <a16:creationId xmlns="" xmlns:a16="http://schemas.microsoft.com/office/drawing/2014/main" id="{EF82366E-E8A1-48E0-9EE6-EBA448E122B9}"/>
              </a:ext>
            </a:extLst>
          </p:cNvPr>
          <p:cNvSpPr/>
          <p:nvPr/>
        </p:nvSpPr>
        <p:spPr>
          <a:xfrm>
            <a:off x="3804713" y="5453538"/>
            <a:ext cx="1260000" cy="126000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61F300-EC05-4C4C-AE96-A6BE1FDA3FAE}"/>
              </a:ext>
            </a:extLst>
          </p:cNvPr>
          <p:cNvSpPr txBox="1"/>
          <p:nvPr/>
        </p:nvSpPr>
        <p:spPr>
          <a:xfrm>
            <a:off x="4077775" y="436469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51%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75A6A1C-D4C8-4F2C-8250-AE849CF5DE5E}"/>
              </a:ext>
            </a:extLst>
          </p:cNvPr>
          <p:cNvSpPr txBox="1"/>
          <p:nvPr/>
        </p:nvSpPr>
        <p:spPr>
          <a:xfrm>
            <a:off x="4083622" y="585039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26%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749876F-6A99-4A48-8FDE-35BA36416F7E}"/>
              </a:ext>
            </a:extLst>
          </p:cNvPr>
          <p:cNvSpPr txBox="1"/>
          <p:nvPr/>
        </p:nvSpPr>
        <p:spPr>
          <a:xfrm>
            <a:off x="188587" y="4090116"/>
            <a:ext cx="3705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Доля студентов сдавших на «4»- 33 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097CE4B-AFFD-4E92-9218-5A324ED50FBB}"/>
              </a:ext>
            </a:extLst>
          </p:cNvPr>
          <p:cNvSpPr/>
          <p:nvPr/>
        </p:nvSpPr>
        <p:spPr>
          <a:xfrm>
            <a:off x="262472" y="1791629"/>
            <a:ext cx="3723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значение  на все 3 группы студентов численностью 64 чел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749876F-6A99-4A48-8FDE-35BA36416F7E}"/>
              </a:ext>
            </a:extLst>
          </p:cNvPr>
          <p:cNvSpPr txBox="1"/>
          <p:nvPr/>
        </p:nvSpPr>
        <p:spPr>
          <a:xfrm>
            <a:off x="188587" y="2690195"/>
            <a:ext cx="373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Доля студентов сдавших на «3»- 14 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749876F-6A99-4A48-8FDE-35BA36416F7E}"/>
              </a:ext>
            </a:extLst>
          </p:cNvPr>
          <p:cNvSpPr txBox="1"/>
          <p:nvPr/>
        </p:nvSpPr>
        <p:spPr>
          <a:xfrm>
            <a:off x="278587" y="5657664"/>
            <a:ext cx="371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Доля студентов сдавших на «5»- 17чел.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8" name="Полилиния: фигура 24">
            <a:extLst>
              <a:ext uri="{FF2B5EF4-FFF2-40B4-BE49-F238E27FC236}">
                <a16:creationId xmlns="" xmlns:a16="http://schemas.microsoft.com/office/drawing/2014/main" id="{D2A4E2AE-1B2C-4AA3-86DE-C7A1CB64AE1F}"/>
              </a:ext>
            </a:extLst>
          </p:cNvPr>
          <p:cNvSpPr/>
          <p:nvPr/>
        </p:nvSpPr>
        <p:spPr>
          <a:xfrm>
            <a:off x="3782547" y="2467094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rgbClr val="F05323"/>
              </a:solidFill>
            </a:endParaRPr>
          </a:p>
        </p:txBody>
      </p:sp>
      <p:sp>
        <p:nvSpPr>
          <p:cNvPr id="39" name="Арка 38">
            <a:extLst>
              <a:ext uri="{FF2B5EF4-FFF2-40B4-BE49-F238E27FC236}">
                <a16:creationId xmlns="" xmlns:a16="http://schemas.microsoft.com/office/drawing/2014/main" id="{EF82366E-E8A1-48E0-9EE6-EBA448E122B9}"/>
              </a:ext>
            </a:extLst>
          </p:cNvPr>
          <p:cNvSpPr/>
          <p:nvPr/>
        </p:nvSpPr>
        <p:spPr>
          <a:xfrm>
            <a:off x="3773603" y="2467094"/>
            <a:ext cx="1260000" cy="126000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75A6A1C-D4C8-4F2C-8250-AE849CF5DE5E}"/>
              </a:ext>
            </a:extLst>
          </p:cNvPr>
          <p:cNvSpPr txBox="1"/>
          <p:nvPr/>
        </p:nvSpPr>
        <p:spPr>
          <a:xfrm>
            <a:off x="4052512" y="28639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21%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6000" y="4090116"/>
            <a:ext cx="6851980" cy="276788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62" y="4444059"/>
            <a:ext cx="6918564" cy="182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981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Плюсы и минусы такого вида итоговой аттестации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601" y="1448999"/>
            <a:ext cx="4726586" cy="66888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Подтверждение квалификации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941" y="1516743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/>
          <p:nvPr/>
        </p:nvSpPr>
        <p:spPr>
          <a:xfrm>
            <a:off x="488492" y="2315369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Знакомство с будущим работодателем</a:t>
            </a:r>
            <a:endParaRPr lang="ru-RU" sz="20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0384" y="2337446"/>
            <a:ext cx="224103" cy="266700"/>
          </a:xfrm>
          <a:prstGeom prst="rect">
            <a:avLst/>
          </a:prstGeo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10793" r="10793"/>
          <a:stretch>
            <a:fillRect/>
          </a:stretch>
        </p:blipFill>
        <p:spPr>
          <a:xfrm>
            <a:off x="6590999" y="549000"/>
            <a:ext cx="5153805" cy="60491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37" y="3352480"/>
            <a:ext cx="224103" cy="266700"/>
          </a:xfrm>
          <a:prstGeom prst="rect">
            <a:avLst/>
          </a:prstGeom>
        </p:spPr>
      </p:pic>
      <p:pic>
        <p:nvPicPr>
          <p:cNvPr id="4110" name="Picture 1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" y="4395110"/>
            <a:ext cx="290414" cy="2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7" y="5599042"/>
            <a:ext cx="290414" cy="2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 txBox="1">
            <a:spLocks/>
          </p:cNvSpPr>
          <p:nvPr/>
        </p:nvSpPr>
        <p:spPr>
          <a:xfrm>
            <a:off x="488492" y="3088347"/>
            <a:ext cx="5141296" cy="10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Объективная оценка качества образования как колледжа так и студентов</a:t>
            </a:r>
          </a:p>
          <a:p>
            <a:endParaRPr lang="ru-RU" sz="1600" dirty="0"/>
          </a:p>
        </p:txBody>
      </p:sp>
      <p:sp>
        <p:nvSpPr>
          <p:cNvPr id="30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 txBox="1">
            <a:spLocks/>
          </p:cNvSpPr>
          <p:nvPr/>
        </p:nvSpPr>
        <p:spPr>
          <a:xfrm>
            <a:off x="461601" y="5409805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</a:rPr>
              <a:t>Наличие необходимого количества экспертов на площадке проведения ДЭ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1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 txBox="1">
            <a:spLocks/>
          </p:cNvSpPr>
          <p:nvPr/>
        </p:nvSpPr>
        <p:spPr>
          <a:xfrm>
            <a:off x="446414" y="4255972"/>
            <a:ext cx="5919586" cy="1018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</a:rPr>
              <a:t>Необходимость в наличие и поддержании технического оборудования в исправном состоянии на протяжении сроков выполнения ДЭ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08" y="574345"/>
            <a:ext cx="6706065" cy="66888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 итогам  проведения ДЭ были выделены ключевые затруднения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BA4B2B-7A20-42ED-A0CC-DE94FD059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023" y="406203"/>
            <a:ext cx="3961042" cy="6127750"/>
          </a:xfr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236000" y="2311281"/>
            <a:ext cx="60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Поиск индустриального эксперта</a:t>
            </a:r>
            <a:endParaRPr lang="ru-RU" sz="28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236000" y="2990257"/>
            <a:ext cx="567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Зачастую у представителей производства нет возможности совмещения работы и выступления в роли эксперта. </a:t>
            </a:r>
            <a:endParaRPr lang="ru-RU" sz="20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456021" y="279580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15043" y="287181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277428C-C8E3-4F13-9B07-D952BAE0A625}"/>
              </a:ext>
            </a:extLst>
          </p:cNvPr>
          <p:cNvSpPr txBox="1"/>
          <p:nvPr/>
        </p:nvSpPr>
        <p:spPr>
          <a:xfrm>
            <a:off x="1247280" y="3962424"/>
            <a:ext cx="6333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Организация  работающих выпускников  </a:t>
            </a:r>
            <a:endParaRPr lang="ru-RU" sz="2800" b="1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466164" y="415960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525186" y="423561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377412" y="4916531"/>
            <a:ext cx="5348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Проводились онлайн консультации при помощи программ удаленного доступа.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/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4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2454362" y="2149030"/>
            <a:ext cx="36416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СПАСИБО</a:t>
            </a:r>
          </a:p>
          <a:p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r="3286"/>
          <a:stretch>
            <a:fillRect/>
          </a:stretch>
        </p:blipFill>
        <p:spPr>
          <a:xfrm>
            <a:off x="6542727" y="1984212"/>
            <a:ext cx="5516076" cy="5901299"/>
          </a:xfrm>
          <a:prstGeom prst="rect">
            <a:avLst/>
          </a:prstGeom>
        </p:spPr>
      </p:pic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9876000" y="234000"/>
            <a:ext cx="2014425" cy="1924894"/>
            <a:chOff x="0" y="0"/>
            <a:chExt cx="1755" cy="1873"/>
          </a:xfrm>
        </p:grpSpPr>
        <p:sp>
          <p:nvSpPr>
            <p:cNvPr id="13" name="AutoShape 10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1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69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1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9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8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6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74 w 717"/>
                <a:gd name="T47" fmla="*/ 1825 h 270"/>
                <a:gd name="T48" fmla="*/ 74 w 717"/>
                <a:gd name="T49" fmla="*/ 1599 h 270"/>
                <a:gd name="T50" fmla="*/ 40 w 717"/>
                <a:gd name="T51" fmla="*/ 1718 h 270"/>
                <a:gd name="T52" fmla="*/ 9 w 717"/>
                <a:gd name="T53" fmla="*/ 1832 h 270"/>
                <a:gd name="T54" fmla="*/ 14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86 w 717"/>
                <a:gd name="T73" fmla="*/ 1735 h 270"/>
                <a:gd name="T74" fmla="*/ 561 w 717"/>
                <a:gd name="T75" fmla="*/ 1764 h 270"/>
                <a:gd name="T76" fmla="*/ 680 w 717"/>
                <a:gd name="T77" fmla="*/ 1662 h 270"/>
                <a:gd name="T78" fmla="*/ 223 w 717"/>
                <a:gd name="T79" fmla="*/ 1606 h 270"/>
                <a:gd name="T80" fmla="*/ 161 w 717"/>
                <a:gd name="T81" fmla="*/ 1665 h 270"/>
                <a:gd name="T82" fmla="*/ 209 w 717"/>
                <a:gd name="T83" fmla="*/ 1704 h 270"/>
                <a:gd name="T84" fmla="*/ 247 w 717"/>
                <a:gd name="T85" fmla="*/ 1665 h 270"/>
                <a:gd name="T86" fmla="*/ 580 w 717"/>
                <a:gd name="T87" fmla="*/ 1663 h 270"/>
                <a:gd name="T88" fmla="*/ 525 w 717"/>
                <a:gd name="T89" fmla="*/ 1602 h 270"/>
                <a:gd name="T90" fmla="*/ 378 w 717"/>
                <a:gd name="T91" fmla="*/ 1600 h 270"/>
                <a:gd name="T92" fmla="*/ 142 w 717"/>
                <a:gd name="T93" fmla="*/ 1601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79" y="252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26" y="170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6" y="245"/>
                  </a:lnTo>
                  <a:lnTo>
                    <a:pt x="0" y="269"/>
                  </a:lnTo>
                  <a:lnTo>
                    <a:pt x="14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609" y="110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7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4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1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19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781487" y="3360136"/>
            <a:ext cx="50369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з</a:t>
            </a:r>
            <a:r>
              <a:rPr lang="ru-RU" sz="6600" dirty="0" smtClean="0">
                <a:solidFill>
                  <a:schemeClr val="bg1"/>
                </a:solidFill>
              </a:rPr>
              <a:t>а внимание!</a:t>
            </a:r>
          </a:p>
          <a:p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487</Words>
  <Application>Microsoft Office PowerPoint</Application>
  <PresentationFormat>Произвольный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Опыт подготовки студентов к ДЭ </vt:lpstr>
      <vt:lpstr>Опыт организации проведения ДЭ</vt:lpstr>
      <vt:lpstr>Значение ключевых показателей по итоговой аттестации ДЭ составило </vt:lpstr>
      <vt:lpstr>Плюсы и минусы такого вида итоговой аттестации</vt:lpstr>
      <vt:lpstr>По итогам  проведения ДЭ были выделены ключевые затруднения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53</cp:revision>
  <dcterms:created xsi:type="dcterms:W3CDTF">2020-06-15T10:11:26Z</dcterms:created>
  <dcterms:modified xsi:type="dcterms:W3CDTF">2024-12-09T08:36:06Z</dcterms:modified>
</cp:coreProperties>
</file>