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86" r:id="rId3"/>
    <p:sldId id="288" r:id="rId4"/>
    <p:sldId id="287" r:id="rId5"/>
    <p:sldId id="289" r:id="rId6"/>
    <p:sldId id="285" r:id="rId7"/>
    <p:sldId id="257" r:id="rId8"/>
    <p:sldId id="258" r:id="rId9"/>
    <p:sldId id="259" r:id="rId10"/>
    <p:sldId id="260" r:id="rId11"/>
    <p:sldId id="261" r:id="rId12"/>
    <p:sldId id="284" r:id="rId13"/>
    <p:sldId id="262" r:id="rId14"/>
    <p:sldId id="281" r:id="rId15"/>
    <p:sldId id="263" r:id="rId16"/>
    <p:sldId id="264" r:id="rId17"/>
    <p:sldId id="265" r:id="rId18"/>
    <p:sldId id="266" r:id="rId19"/>
    <p:sldId id="267" r:id="rId20"/>
    <p:sldId id="282" r:id="rId21"/>
    <p:sldId id="268" r:id="rId22"/>
    <p:sldId id="269" r:id="rId23"/>
    <p:sldId id="270" r:id="rId24"/>
    <p:sldId id="271" r:id="rId25"/>
    <p:sldId id="283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3" autoAdjust="0"/>
  </p:normalViewPr>
  <p:slideViewPr>
    <p:cSldViewPr snapToGrid="0">
      <p:cViewPr varScale="1">
        <p:scale>
          <a:sx n="103" d="100"/>
          <a:sy n="103" d="100"/>
        </p:scale>
        <p:origin x="9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6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4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0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3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64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4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0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8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8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6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3283-1B32-4A4E-BA21-3C4F71B84F07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131282-6ACE-4C73-8112-61D15354C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8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84" y="284099"/>
            <a:ext cx="11667744" cy="1883029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Сызранский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Медико-гуманитарный колледж»</a:t>
            </a:r>
            <a:b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24" y="1581912"/>
            <a:ext cx="9144000" cy="145389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«Сестринский  процесс при стоматитах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5902" y="2040335"/>
            <a:ext cx="61630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ПМ.02 «Участие в лечебно-диагностическом и реабилитационном процессах»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МДК 02.01. Сестринский уход при различных заболеваниях и состояниях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Раздел: Особенности оказания сестринской помощи детям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7238" y="5357003"/>
            <a:ext cx="397410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r>
              <a:rPr lang="ru-RU" sz="20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Цикунова</a:t>
            </a:r>
            <a:r>
              <a:rPr lang="ru-RU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51440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87424" y="345058"/>
            <a:ext cx="9144000" cy="69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течению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5057" y="897147"/>
            <a:ext cx="11585275" cy="558991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Острое.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Подострое.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Рецидивирующее.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глубине поражения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Катаральный.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Везикулярный.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Афтозный.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Язвенный.</a:t>
            </a:r>
          </a:p>
        </p:txBody>
      </p:sp>
    </p:spTree>
    <p:extLst>
      <p:ext uri="{BB962C8B-B14F-4D97-AF65-F5344CB8AC3E}">
        <p14:creationId xmlns:p14="http://schemas.microsoft.com/office/powerpoint/2010/main" val="91211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45057" y="448573"/>
            <a:ext cx="11507636" cy="156138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Катаральный стоматит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воспалительное заболевание слизистой оболочки полости рта, не сопровождающееся образованием каких либо дефектов ее поверхности</a:t>
            </a:r>
          </a:p>
        </p:txBody>
      </p:sp>
      <p:pic>
        <p:nvPicPr>
          <p:cNvPr id="2050" name="Picture 2" descr="как узнать что у ребенка катаральный стомат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05" y="2009955"/>
            <a:ext cx="4777270" cy="4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523" y="2072255"/>
            <a:ext cx="5128590" cy="42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6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06725" y="707929"/>
            <a:ext cx="11585275" cy="462375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Неправильный уход за  полостью рта.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Снижение иммунитета.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травмирующего фактора.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Слюнотечение.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Гиперемия слизистой оболочки ротовой полости.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Отек слизистой оболочки ротовой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250478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5057" y="681486"/>
            <a:ext cx="11507636" cy="20185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Афтозный стоматит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инфекционное заболевание, вызываемое вирусом простого герпеса, протекающее с явлениями интоксикации и местными поражениями слизистой оболочки.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063" y="2700067"/>
            <a:ext cx="8370533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5057" y="377687"/>
            <a:ext cx="11585275" cy="367747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заражения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передачи инфекции – воздушно-капельный, контактно- бытовой.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17 дней, у новорожденных он может продолжаться  до 30 дней.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757" y="3061252"/>
            <a:ext cx="7762460" cy="35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19178" y="491707"/>
            <a:ext cx="11585275" cy="6142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симптом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слизистой оболочке последовательно появляется – пятно, пузырек (везикула), афта.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Афта – эрозия округлой или овальной формы, покрытая бело-желтым фибринозным налетом, возвышающаяся над поверхностью слизистой оболочки ротовой полости.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афт зависит от степени тяжести заболевания – возможно появление от 1 до 100 элементов поражения, они склонны к слиянию.</a:t>
            </a:r>
          </a:p>
        </p:txBody>
      </p:sp>
    </p:spTree>
    <p:extLst>
      <p:ext uri="{BB962C8B-B14F-4D97-AF65-F5344CB8AC3E}">
        <p14:creationId xmlns:p14="http://schemas.microsoft.com/office/powerpoint/2010/main" val="278900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767751"/>
            <a:ext cx="11585275" cy="586596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форма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начинается внезапно, с повышением температуры до 37-37,5℃.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состояние ребенка вполне удовлетворительное. На слизистой полости рта наблюдается гиперемия, небольшой отек.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периода 1-2 дня. Стадия везикулы обычно просматривается родителями и врачом, так как пузырек быстро лопается и переходит в эрозию-афту.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9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36298" y="420624"/>
            <a:ext cx="11585275" cy="63136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Среднетяжелая форма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 ребенка ухудшается, появляется слабость, капризы, снижение аппетита. Может быть ОРЗ или катаральная ангина.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Подчелюстные лимфатические узлы увеличиваются. Становятся болезненными.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поднимается до 38-39℃, появляется головная боль, тошнота, бледность кожных покровов.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отечной и гиперемированной слизистой оболочки полости рта на пике подъема температуры появляются элементы поражения  (от 10 до 20-25).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высыпания появляются и на коже лица приротовой области.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0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420624"/>
            <a:ext cx="11585275" cy="621308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форма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продромальном периоде наблюдаются признаки ОРЗ: апатия, адинамия, головная боль, артралгия, может наблюдаться тошнота, рвота, лимфаденит подчелюстных, шейных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лимфаузлов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развития болезни температура поднимается до 39-40℃, во рту появляются до 25 элементов поражения. Часто высыпания в виде герпетических пузырьков появляются на коже приротовой области, век, мочке ушей, на пальцах рук по типу панариция.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Высыпания во рту рецидивируют, поэтому в разгар болезни их может быть около 100. Элементы сливаются, образуя обширные участки некроза слизистой оболочки.</a:t>
            </a:r>
          </a:p>
        </p:txBody>
      </p:sp>
    </p:spTree>
    <p:extLst>
      <p:ext uri="{BB962C8B-B14F-4D97-AF65-F5344CB8AC3E}">
        <p14:creationId xmlns:p14="http://schemas.microsoft.com/office/powerpoint/2010/main" val="401078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5057" y="566530"/>
            <a:ext cx="11507636" cy="144117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Грибковый стоматит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(молочница)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воспалительный процесс в полости рта грибковой этиологии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9096" y="2308363"/>
            <a:ext cx="5173597" cy="3993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058" y="2308363"/>
            <a:ext cx="5618420" cy="39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создания данной разработки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91238"/>
            <a:ext cx="10972800" cy="45720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</a:t>
            </a:r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разработать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опробировать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целесообразный и эффективный комплекс активных и интерактивных методов обучения для проведения практического занятия по профессиональному модулю, способствующий формированию компетенций  и устойчивой мотивации к познавательной деятельности обучающегося в ходе аудиторной и внеаудиторной работы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24570" y="665923"/>
            <a:ext cx="11585275" cy="65045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 провоцируется дрожжеподобными, условно-патогенными грибками рода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aibicans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иммунитета.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Анатомо-физиологические особенности ротовой полости детей раннего возраста.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Дисбактериоз кишечника.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Нарушение правил гигиены ротовой полости.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Длительный прием антибиотиков, глюкокортикостероидов.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767751"/>
            <a:ext cx="11585275" cy="586596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форма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грудного возраста беспокойный, вяло сосет грудь, плохо спит.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более старшего возраста жалуются на неприятный вкус во рту, чувство жжения, боль во время приема раздражающей пищи.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– налет точечного или точечно-островкового характера, белого цвета, напоминающий свернувшееся молоко, располагается на ограниченных участках слизистой оболочки полости рта, чаще на языке или щеках.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удаления налета обнажается гиперемированная слизистая без нарушения целостности.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8901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19178" y="320040"/>
            <a:ext cx="11585275" cy="63136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Среднетяжелая форма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Налет располагается на гиперемированной слизистой оболочке полости рта, покрывая значительные участки слизистой щек, языка, твердого неба, губ.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снятия налета образуется эрозированная, иногда кровоточащая поверхность слизистой оболочки. Регионарные лимфатические узлы могут быть увеличены и болезненны.</a:t>
            </a:r>
          </a:p>
        </p:txBody>
      </p:sp>
    </p:spTree>
    <p:extLst>
      <p:ext uri="{BB962C8B-B14F-4D97-AF65-F5344CB8AC3E}">
        <p14:creationId xmlns:p14="http://schemas.microsoft.com/office/powerpoint/2010/main" val="259702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19178" y="246888"/>
            <a:ext cx="11585275" cy="638682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форма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Пленчатый плотный налет грязно-серого цвета покрывает слизистую оболочку полости рта6 язык, щеки, мягкое небо, губы, миндалины, заднюю стенку глотки.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соскабливании удается снять лишь небольшое количество налета. При этом сохраняется часть пленки беловатого цвета, прочно спаянной со слизистой полости рта.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Выявляется лимфаденит подчелюстных лимфатических узлов.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 общее состояние, повышается температура тела.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Нередки кандидозные поражения кожи в области гениталий, шейных и межпальцевых складок.</a:t>
            </a:r>
          </a:p>
        </p:txBody>
      </p:sp>
    </p:spTree>
    <p:extLst>
      <p:ext uri="{BB962C8B-B14F-4D97-AF65-F5344CB8AC3E}">
        <p14:creationId xmlns:p14="http://schemas.microsoft.com/office/powerpoint/2010/main" val="151042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5057" y="283465"/>
            <a:ext cx="11507636" cy="177393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Язвенный стоматит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воспалительный процесс, протекающий с нарушением целостности всех слоев слизистой оболочки полости рта и образованием язвенных дефектов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148" y="1848678"/>
            <a:ext cx="6607865" cy="43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5057" y="815009"/>
            <a:ext cx="11585275" cy="58187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Травмы (механические, физические, химические).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Инфекции (бактериальные).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Недостаточная гигиена полости рта.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кариозных зубов.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Дисбактериоз ротовой полости.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Запущенные формы катарального стоматита.</a:t>
            </a:r>
          </a:p>
        </p:txBody>
      </p:sp>
    </p:spTree>
    <p:extLst>
      <p:ext uri="{BB962C8B-B14F-4D97-AF65-F5344CB8AC3E}">
        <p14:creationId xmlns:p14="http://schemas.microsoft.com/office/powerpoint/2010/main" val="162208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246888"/>
            <a:ext cx="11585275" cy="638682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симптомы напоминают проявления катарального стоматита. Через 2-3 дня на деснах, щеках, под языком образуются одиночные, достаточно болезненные округлые язвочки, покрытые бело-серым налетом, возможна кровоточивость.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общее недомогание, повышение температуры тела до фебрильных значений, гиперсаливация, неприятный запах изо рта, резкая боль при приеме пищи и речи больного. Регионарные лимфатические узлы резко увеличены и болезненны при пальпации.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Некротический процесс может углубляться с обнажением кости неба и челюсти, осложняться развитием остеомиелита или перейти в хроническую форму с нерезко выраженными симптомами и незначительными болями.</a:t>
            </a:r>
          </a:p>
        </p:txBody>
      </p:sp>
    </p:spTree>
    <p:extLst>
      <p:ext uri="{BB962C8B-B14F-4D97-AF65-F5344CB8AC3E}">
        <p14:creationId xmlns:p14="http://schemas.microsoft.com/office/powerpoint/2010/main" val="296810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512064"/>
            <a:ext cx="11585275" cy="61216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Общее немедикаментозное лечение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Обильное питье комфортной температуры.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Рациональное питание.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Пища должна быть механически, термически, химически щадящая, ее следует подавать в жидком или полужидком виде.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 рациона исключаются острые, соленые, пряные блюда.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Желательно кормить ребенка 3-4 раза вдень, в промежутках не давать дополнительной пищи, так как временной интервал необходим для воздействия лекарственных средств.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Выделить больному ребенку отдельную посуду,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3170380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512064"/>
            <a:ext cx="11585275" cy="61216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Медикаментозное лечение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всех формах стоматита с 5 дня заболевания используют средства для ускорения эпителизации слизистой оболочки: ретинола ацетат, масла шиповника, облепихи, сок алоэ, солкосерил, УФО слизистой оболочки полости рта.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Катаральный стоматит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обработка полости рта антисептическими средствами – 0,02% раствор фурацилина, 3% раствор перекиси водорода, раствор калия перманганата 1:5000; отвар коры дуба, настой ромашки, шалфея.</a:t>
            </a:r>
          </a:p>
        </p:txBody>
      </p:sp>
    </p:spTree>
    <p:extLst>
      <p:ext uri="{BB962C8B-B14F-4D97-AF65-F5344CB8AC3E}">
        <p14:creationId xmlns:p14="http://schemas.microsoft.com/office/powerpoint/2010/main" val="3743556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64314" y="402336"/>
            <a:ext cx="11585275" cy="625880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Афтозный стоматит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медикаментозная терапия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Противовирусные препараты (Ацикловир, Зовиракс).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Антигистаминные препараты (Тавегил, Супрастин).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Жаропонижающие препараты (Парацетамол, Ибуклин).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лечение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Обезболивающие препараты (аппликации 2% раствор лидокаина, Калгель).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Антисептики (0,06-0,2% раствор хлоргексидина биглюконата).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Противовирусные препараты (5% мазь Ацикловира, Оксолиновая мазь).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Протеолитические ферменты для обработки афт ( 0,1% раствор трипсина).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Средства, обладающие иммуномодулирующими свойствами, адаптогены ( мазь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Виферон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5% линимент циклоферона, Деринат).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Вяжущие препараты (1-2% раствор танина, отвар коры дуба, зверобоя, настой травы шалфея.</a:t>
            </a:r>
          </a:p>
        </p:txBody>
      </p:sp>
    </p:spTree>
    <p:extLst>
      <p:ext uri="{BB962C8B-B14F-4D97-AF65-F5344CB8AC3E}">
        <p14:creationId xmlns:p14="http://schemas.microsoft.com/office/powerpoint/2010/main" val="16627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ЗАНЯТИЯ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1487" y="1541614"/>
            <a:ext cx="10972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общая цель: способствовать формированию общих и профессиональных компетенций выпускника при осуществлении сестринской помощи детям при стоматитах.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ПК 2.1. Представлять информацию в понятном для пациента виде, объяснять ему суть вмешательств.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ПК 2.2. Осуществлять лечебно-диагностические вмешательства, взаимодействуя с участниками лечебного процесса.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ПК 2.4. Применять медикаментозные средства в соответствии  с правилами их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64314" y="603504"/>
            <a:ext cx="11585275" cy="605764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Язвенный  стоматит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медикаментозная терапия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Антибактериальная терапия (Пенициллин, Ампиокс, Аугментин).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Антигистаминные препараты (Тавегил, Супрастин).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Дезинтоксикационная терапия.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лечение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Обезболивающие препараты (аппликации 2% раствор лидокаина, 0,5% раствор тримекаина).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Антисептики (раствор фурацилина, хлоргексидина, перманганата калия и отвары лечебных трав).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Протеолитические ферменты для обработки афт (0,1% раствор трипсина).</a:t>
            </a:r>
          </a:p>
        </p:txBody>
      </p:sp>
    </p:spTree>
    <p:extLst>
      <p:ext uri="{BB962C8B-B14F-4D97-AF65-F5344CB8AC3E}">
        <p14:creationId xmlns:p14="http://schemas.microsoft.com/office/powerpoint/2010/main" val="56705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64314" y="603504"/>
            <a:ext cx="11585275" cy="605764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Кандидозный  стоматит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немедикаментозная терапия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избыток углеводов из рациона, ежедневно употреблять кисломолочные продукты с введенными в них живыми бифидобактериями (Бифидок, Ацидолакт).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медикаментозная терапия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Антимикотические препараты (Пимафуцин, Нистатин, Клотримазол).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лечение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слизистой полости рта 2% раствором гидрокарбоната натрия, йодинолом, 1-2% растворами анилиновых красителей). </a:t>
            </a:r>
          </a:p>
        </p:txBody>
      </p:sp>
    </p:spTree>
    <p:extLst>
      <p:ext uri="{BB962C8B-B14F-4D97-AF65-F5344CB8AC3E}">
        <p14:creationId xmlns:p14="http://schemas.microsoft.com/office/powerpoint/2010/main" val="43722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1005840"/>
            <a:ext cx="11585275" cy="56278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обработки полости рта при стоматите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Обрабатывать слизистую полости рта только промокательными движениями.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Температура лекарственного  средства должна быть 36,0 – 37,0℃.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Обработку полости рта проводить не менее 4-5 раз в сутки (лучше после каждого кормления).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острый период использовать растворы меньшей концентрации по сравнению с концентрацией в период заживления.</a:t>
            </a:r>
          </a:p>
        </p:txBody>
      </p:sp>
    </p:spTree>
    <p:extLst>
      <p:ext uri="{BB962C8B-B14F-4D97-AF65-F5344CB8AC3E}">
        <p14:creationId xmlns:p14="http://schemas.microsoft.com/office/powerpoint/2010/main" val="21865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512064"/>
            <a:ext cx="11585275" cy="61216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437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9178" y="854765"/>
            <a:ext cx="11585275" cy="57789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использованной литературы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оказания сестринской помощи детям: учеб. пособие /К.И. Григорьев, Р.Р. Кильдиярова. – М.: ГЭОТАР – Медиа, 2016. – 272 с.: (Среднее профессиональное образование).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Сестринский уход в педиатрии: учеб. пособие / В.Д Тульчинская. – Ростов н/Д: Феникс, 2020. – 598 с.: ил. – (Среднее профессиональное образование).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Педиатрия с детскими инфекциями / Г.Г. Соколова. – Ростов н/Д: Феникс, 2018. – 490 с.: ил. – (Среднее профессиональное образование).</a:t>
            </a:r>
          </a:p>
        </p:txBody>
      </p:sp>
    </p:spTree>
    <p:extLst>
      <p:ext uri="{BB962C8B-B14F-4D97-AF65-F5344CB8AC3E}">
        <p14:creationId xmlns:p14="http://schemas.microsoft.com/office/powerpoint/2010/main" val="203436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32263"/>
            <a:ext cx="10972800" cy="592254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ОК1.Понимать сущность и социальную значимость своей будущей профессии, проявлять к ней устойчивый интерес.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2. Организовывать собственную деятельность, выбирать типовые методы и способы выполнения профессиональных задач, оценивать их выполнение и качество.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3. Принимать решения в стандартных и нестандартных ситуациях и нести за них ответственность.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6. Работать в коллективе и в команде, эффективно общаться с коллегами, руководством, потребителями.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7. Брать на себя ответственность за работу членов команды (подчиненных), за результат выполнения заданий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12. Организовывать рабочее место с соблюдением требований охраны труда, производственной санитарии, инфекционной и противопожарной безопасности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должен знать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01003"/>
            <a:ext cx="10972800" cy="5253805"/>
          </a:xfrm>
        </p:spPr>
        <p:txBody>
          <a:bodyPr/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 строения  пищеварительной системы у детей различных возрастов. 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предрасполагающие факторы стоматитов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Мероприятия, направленные на предупреждение развития стоматитов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стоматитов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Осложнения стоматитов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Принципы лечения стоматитов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Обучающийся</a:t>
            </a:r>
            <a:r>
              <a:rPr lang="ru-RU" sz="32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уметь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60310"/>
            <a:ext cx="10972800" cy="4994498"/>
          </a:xfrm>
        </p:spPr>
        <p:txBody>
          <a:bodyPr/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Различать виды стоматитов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Проводить сестринский уход при различных видах стоматитов детям различных возрастов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Оказывать помощь при неотложных состояниях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Правильно обрабатывать рот ребенка при стоматите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Проводить беседы с родителями, направленные на улучшение состояния ребенка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83876" y="646980"/>
            <a:ext cx="11507636" cy="7418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Стоматит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воспаление слизистой оболочки ротовой полости.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5057" y="1466491"/>
            <a:ext cx="11585275" cy="516722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Анатомо-физиологические особенности ротовой полости (сухость, повышенная ранимость, обилие кровеносных сосудов слизистой оболочки).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Снижение иммунитета.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Низкая масса при рождении.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Длительная антибактериальная, кортикостероидная терапия.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Несоблюдение гигиены полости рта.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Вредные привычки ( грызть ногти).</a:t>
            </a:r>
          </a:p>
        </p:txBody>
      </p:sp>
    </p:spTree>
    <p:extLst>
      <p:ext uri="{BB962C8B-B14F-4D97-AF65-F5344CB8AC3E}">
        <p14:creationId xmlns:p14="http://schemas.microsoft.com/office/powerpoint/2010/main" val="42856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487424" y="345058"/>
            <a:ext cx="9144000" cy="69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происхождению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07034" y="1259456"/>
            <a:ext cx="9273396" cy="147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0" lvl="6" indent="0">
              <a:buNone/>
            </a:pP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5057" y="1043796"/>
            <a:ext cx="11585275" cy="558991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вирусный (вирус простого герпеса, грипп);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бактериальный (стафилококк, стрептококк, дифтерия);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грибковый (грибки рода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Candida)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Неинфекционный: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симптоматический (на фоне заболеваний ЖКТ, системы крови, эндокринной, нервной системы, глистных инвазий);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травматический (механическая, физическая, химическая травма);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аллергический (местное воздействие аллергена – ингредиенты зубной пасты, конфет, лекарственных средств).</a:t>
            </a:r>
          </a:p>
        </p:txBody>
      </p:sp>
    </p:spTree>
    <p:extLst>
      <p:ext uri="{BB962C8B-B14F-4D97-AF65-F5344CB8AC3E}">
        <p14:creationId xmlns:p14="http://schemas.microsoft.com/office/powerpoint/2010/main" val="25501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40907" y="146650"/>
            <a:ext cx="11585275" cy="60039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степени тяжести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Легкая степень – отсутствуют признаки интоксикации, ограниченное количество элементов поражения слизистой оболочки ротовой полости.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Среднетяжелая степень – симптомы интоксикации, множественные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поражения слизистой оболочки ротовой полости.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Тяжелая степень – значительно выражена интоксикация, множественные элементы поражения.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9711138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903</TotalTime>
  <Words>1997</Words>
  <Application>Microsoft Office PowerPoint</Application>
  <PresentationFormat>Широкоэкранный</PresentationFormat>
  <Paragraphs>206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Trebuchet MS</vt:lpstr>
      <vt:lpstr>Wingdings 3</vt:lpstr>
      <vt:lpstr>Аспект</vt:lpstr>
      <vt:lpstr>ГОСУДАРСТВЕННОЕ БЮДЖЕТНОЕ ПРОФЕССИОНАЛЬНОЕ ОБРАЗОВАТЕЛЬНОЕ УЧРЕЖДЕНИЕ «Сызранский Медико-гуманитарный колледж» </vt:lpstr>
      <vt:lpstr>Цель создания данной разработки</vt:lpstr>
      <vt:lpstr>ЦЕЛИ ЗАНЯТИЯ</vt:lpstr>
      <vt:lpstr>Презентация PowerPoint</vt:lpstr>
      <vt:lpstr>Обучающийся должен знать </vt:lpstr>
      <vt:lpstr>Обучающийся должен уметь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«АРМАВИРСКИЙ МЕДИЦИНСКИЙ КОЛЛЕДЖ» МИНИСТЕРСТВО ЗРАВООХРАНЕНИЯ КРАСНОДАРСКОГО КРАЙ </dc:title>
  <dc:creator>Admin</dc:creator>
  <cp:lastModifiedBy>rabota</cp:lastModifiedBy>
  <cp:revision>65</cp:revision>
  <dcterms:created xsi:type="dcterms:W3CDTF">2021-06-17T17:44:45Z</dcterms:created>
  <dcterms:modified xsi:type="dcterms:W3CDTF">2024-10-23T07:43:13Z</dcterms:modified>
</cp:coreProperties>
</file>