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6" r:id="rId3"/>
    <p:sldId id="316" r:id="rId4"/>
    <p:sldId id="300" r:id="rId5"/>
    <p:sldId id="299" r:id="rId6"/>
    <p:sldId id="338" r:id="rId7"/>
    <p:sldId id="339" r:id="rId8"/>
    <p:sldId id="340" r:id="rId9"/>
    <p:sldId id="280" r:id="rId10"/>
  </p:sldIdLst>
  <p:sldSz cx="9144000" cy="6858000" type="screen4x3"/>
  <p:notesSz cx="9144000" cy="6858000"/>
  <p:defaultTextStyle>
    <a:defPPr>
      <a:defRPr lang="en-US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5pPr>
    <a:lvl6pPr marL="2286000" algn="l" defTabSz="914400">
      <a:defRPr>
        <a:solidFill>
          <a:schemeClr val="tx1"/>
        </a:solidFill>
        <a:latin typeface="Arial"/>
        <a:ea typeface="+mn-ea"/>
        <a:cs typeface="+mn-cs"/>
      </a:defRPr>
    </a:lvl6pPr>
    <a:lvl7pPr marL="2743200" algn="l" defTabSz="914400">
      <a:defRPr>
        <a:solidFill>
          <a:schemeClr val="tx1"/>
        </a:solidFill>
        <a:latin typeface="Arial"/>
        <a:ea typeface="+mn-ea"/>
        <a:cs typeface="+mn-cs"/>
      </a:defRPr>
    </a:lvl7pPr>
    <a:lvl8pPr marL="3200400" algn="l" defTabSz="914400">
      <a:defRPr>
        <a:solidFill>
          <a:schemeClr val="tx1"/>
        </a:solidFill>
        <a:latin typeface="Arial"/>
        <a:ea typeface="+mn-ea"/>
        <a:cs typeface="+mn-cs"/>
      </a:defRPr>
    </a:lvl8pPr>
    <a:lvl9pPr marL="3657600" algn="l" defTabSz="914400">
      <a:defRPr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 varScale="1">
        <p:scale>
          <a:sx n="101" d="100"/>
          <a:sy n="101" d="100"/>
        </p:scale>
        <p:origin x="31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Блок-схема: ручной ввод 5"/>
          <p:cNvSpPr/>
          <p:nvPr userDrawn="1"/>
        </p:nvSpPr>
        <p:spPr bwMode="auto">
          <a:xfrm rot="10800000">
            <a:off x="3897079" y="1412776"/>
            <a:ext cx="5261699" cy="251054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57 h 8457"/>
              <a:gd name="connsiteX1" fmla="*/ 8850 w 10000"/>
              <a:gd name="connsiteY1" fmla="*/ 0 h 8457"/>
              <a:gd name="connsiteX2" fmla="*/ 10000 w 10000"/>
              <a:gd name="connsiteY2" fmla="*/ 8457 h 8457"/>
              <a:gd name="connsiteX3" fmla="*/ 0 w 10000"/>
              <a:gd name="connsiteY3" fmla="*/ 8457 h 8457"/>
              <a:gd name="connsiteX4" fmla="*/ 0 w 10000"/>
              <a:gd name="connsiteY4" fmla="*/ 457 h 8457"/>
              <a:gd name="connsiteX0" fmla="*/ 0 w 10000"/>
              <a:gd name="connsiteY0" fmla="*/ 0 h 11033"/>
              <a:gd name="connsiteX1" fmla="*/ 8850 w 10000"/>
              <a:gd name="connsiteY1" fmla="*/ 1033 h 11033"/>
              <a:gd name="connsiteX2" fmla="*/ 10000 w 10000"/>
              <a:gd name="connsiteY2" fmla="*/ 11033 h 11033"/>
              <a:gd name="connsiteX3" fmla="*/ 0 w 10000"/>
              <a:gd name="connsiteY3" fmla="*/ 11033 h 11033"/>
              <a:gd name="connsiteX4" fmla="*/ 0 w 10000"/>
              <a:gd name="connsiteY4" fmla="*/ 0 h 11033"/>
              <a:gd name="connsiteX0" fmla="*/ 0 w 12201"/>
              <a:gd name="connsiteY0" fmla="*/ 68 h 11101"/>
              <a:gd name="connsiteX1" fmla="*/ 12201 w 12201"/>
              <a:gd name="connsiteY1" fmla="*/ 0 h 11101"/>
              <a:gd name="connsiteX2" fmla="*/ 10000 w 12201"/>
              <a:gd name="connsiteY2" fmla="*/ 11101 h 11101"/>
              <a:gd name="connsiteX3" fmla="*/ 0 w 12201"/>
              <a:gd name="connsiteY3" fmla="*/ 11101 h 11101"/>
              <a:gd name="connsiteX4" fmla="*/ 0 w 12201"/>
              <a:gd name="connsiteY4" fmla="*/ 68 h 11101"/>
              <a:gd name="connsiteX0" fmla="*/ 0 w 12201"/>
              <a:gd name="connsiteY0" fmla="*/ 68 h 11101"/>
              <a:gd name="connsiteX1" fmla="*/ 12201 w 12201"/>
              <a:gd name="connsiteY1" fmla="*/ 0 h 11101"/>
              <a:gd name="connsiteX2" fmla="*/ 8875 w 12201"/>
              <a:gd name="connsiteY2" fmla="*/ 11038 h 11101"/>
              <a:gd name="connsiteX3" fmla="*/ 0 w 12201"/>
              <a:gd name="connsiteY3" fmla="*/ 11101 h 11101"/>
              <a:gd name="connsiteX4" fmla="*/ 0 w 12201"/>
              <a:gd name="connsiteY4" fmla="*/ 68 h 11101"/>
              <a:gd name="connsiteX0" fmla="*/ 0 w 10826"/>
              <a:gd name="connsiteY0" fmla="*/ 5 h 11038"/>
              <a:gd name="connsiteX1" fmla="*/ 10826 w 10826"/>
              <a:gd name="connsiteY1" fmla="*/ 0 h 11038"/>
              <a:gd name="connsiteX2" fmla="*/ 8875 w 10826"/>
              <a:gd name="connsiteY2" fmla="*/ 10975 h 11038"/>
              <a:gd name="connsiteX3" fmla="*/ 0 w 10826"/>
              <a:gd name="connsiteY3" fmla="*/ 11038 h 11038"/>
              <a:gd name="connsiteX4" fmla="*/ 0 w 10826"/>
              <a:gd name="connsiteY4" fmla="*/ 5 h 11038"/>
              <a:gd name="connsiteX0" fmla="*/ 0 w 10826"/>
              <a:gd name="connsiteY0" fmla="*/ 5 h 11038"/>
              <a:gd name="connsiteX1" fmla="*/ 10826 w 10826"/>
              <a:gd name="connsiteY1" fmla="*/ 0 h 11038"/>
              <a:gd name="connsiteX2" fmla="*/ 8500 w 10826"/>
              <a:gd name="connsiteY2" fmla="*/ 10944 h 11038"/>
              <a:gd name="connsiteX3" fmla="*/ 0 w 10826"/>
              <a:gd name="connsiteY3" fmla="*/ 11038 h 11038"/>
              <a:gd name="connsiteX4" fmla="*/ 0 w 10826"/>
              <a:gd name="connsiteY4" fmla="*/ 5 h 11038"/>
              <a:gd name="connsiteX0" fmla="*/ 0 w 10826"/>
              <a:gd name="connsiteY0" fmla="*/ 5 h 11038"/>
              <a:gd name="connsiteX1" fmla="*/ 10826 w 10826"/>
              <a:gd name="connsiteY1" fmla="*/ 0 h 11038"/>
              <a:gd name="connsiteX2" fmla="*/ 8967 w 10826"/>
              <a:gd name="connsiteY2" fmla="*/ 10978 h 11038"/>
              <a:gd name="connsiteX3" fmla="*/ 0 w 10826"/>
              <a:gd name="connsiteY3" fmla="*/ 11038 h 11038"/>
              <a:gd name="connsiteX4" fmla="*/ 0 w 10826"/>
              <a:gd name="connsiteY4" fmla="*/ 5 h 11038"/>
              <a:gd name="connsiteX0" fmla="*/ 0 w 10826"/>
              <a:gd name="connsiteY0" fmla="*/ 5 h 11038"/>
              <a:gd name="connsiteX1" fmla="*/ 10826 w 10826"/>
              <a:gd name="connsiteY1" fmla="*/ 0 h 11038"/>
              <a:gd name="connsiteX2" fmla="*/ 9307 w 10826"/>
              <a:gd name="connsiteY2" fmla="*/ 10944 h 11038"/>
              <a:gd name="connsiteX3" fmla="*/ 0 w 10826"/>
              <a:gd name="connsiteY3" fmla="*/ 11038 h 11038"/>
              <a:gd name="connsiteX4" fmla="*/ 0 w 10826"/>
              <a:gd name="connsiteY4" fmla="*/ 5 h 1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6" h="11038" extrusionOk="0">
                <a:moveTo>
                  <a:pt x="0" y="5"/>
                </a:moveTo>
                <a:lnTo>
                  <a:pt x="10826" y="0"/>
                </a:lnTo>
                <a:lnTo>
                  <a:pt x="9307" y="10944"/>
                </a:lnTo>
                <a:lnTo>
                  <a:pt x="0" y="11038"/>
                </a:lnTo>
                <a:lnTo>
                  <a:pt x="0" y="5"/>
                </a:lnTo>
                <a:close/>
              </a:path>
            </a:pathLst>
          </a:cu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ручной ввод 5"/>
          <p:cNvSpPr/>
          <p:nvPr userDrawn="1"/>
        </p:nvSpPr>
        <p:spPr bwMode="auto">
          <a:xfrm>
            <a:off x="-18316" y="1988840"/>
            <a:ext cx="5886460" cy="309634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57 h 8457"/>
              <a:gd name="connsiteX1" fmla="*/ 8850 w 10000"/>
              <a:gd name="connsiteY1" fmla="*/ 0 h 8457"/>
              <a:gd name="connsiteX2" fmla="*/ 10000 w 10000"/>
              <a:gd name="connsiteY2" fmla="*/ 8457 h 8457"/>
              <a:gd name="connsiteX3" fmla="*/ 0 w 10000"/>
              <a:gd name="connsiteY3" fmla="*/ 8457 h 8457"/>
              <a:gd name="connsiteX4" fmla="*/ 0 w 10000"/>
              <a:gd name="connsiteY4" fmla="*/ 457 h 8457"/>
              <a:gd name="connsiteX0" fmla="*/ 0 w 10000"/>
              <a:gd name="connsiteY0" fmla="*/ 0 h 11033"/>
              <a:gd name="connsiteX1" fmla="*/ 8850 w 10000"/>
              <a:gd name="connsiteY1" fmla="*/ 1033 h 11033"/>
              <a:gd name="connsiteX2" fmla="*/ 10000 w 10000"/>
              <a:gd name="connsiteY2" fmla="*/ 11033 h 11033"/>
              <a:gd name="connsiteX3" fmla="*/ 0 w 10000"/>
              <a:gd name="connsiteY3" fmla="*/ 11033 h 11033"/>
              <a:gd name="connsiteX4" fmla="*/ 0 w 10000"/>
              <a:gd name="connsiteY4" fmla="*/ 0 h 11033"/>
              <a:gd name="connsiteX0" fmla="*/ 0 w 12201"/>
              <a:gd name="connsiteY0" fmla="*/ 68 h 11101"/>
              <a:gd name="connsiteX1" fmla="*/ 12201 w 12201"/>
              <a:gd name="connsiteY1" fmla="*/ 0 h 11101"/>
              <a:gd name="connsiteX2" fmla="*/ 10000 w 12201"/>
              <a:gd name="connsiteY2" fmla="*/ 11101 h 11101"/>
              <a:gd name="connsiteX3" fmla="*/ 0 w 12201"/>
              <a:gd name="connsiteY3" fmla="*/ 11101 h 11101"/>
              <a:gd name="connsiteX4" fmla="*/ 0 w 12201"/>
              <a:gd name="connsiteY4" fmla="*/ 68 h 11101"/>
              <a:gd name="connsiteX0" fmla="*/ 0 w 12201"/>
              <a:gd name="connsiteY0" fmla="*/ 68 h 11101"/>
              <a:gd name="connsiteX1" fmla="*/ 12201 w 12201"/>
              <a:gd name="connsiteY1" fmla="*/ 0 h 11101"/>
              <a:gd name="connsiteX2" fmla="*/ 8875 w 12201"/>
              <a:gd name="connsiteY2" fmla="*/ 11038 h 11101"/>
              <a:gd name="connsiteX3" fmla="*/ 0 w 12201"/>
              <a:gd name="connsiteY3" fmla="*/ 11101 h 11101"/>
              <a:gd name="connsiteX4" fmla="*/ 0 w 12201"/>
              <a:gd name="connsiteY4" fmla="*/ 68 h 11101"/>
              <a:gd name="connsiteX0" fmla="*/ 0 w 10826"/>
              <a:gd name="connsiteY0" fmla="*/ 5 h 11038"/>
              <a:gd name="connsiteX1" fmla="*/ 10826 w 10826"/>
              <a:gd name="connsiteY1" fmla="*/ 0 h 11038"/>
              <a:gd name="connsiteX2" fmla="*/ 8875 w 10826"/>
              <a:gd name="connsiteY2" fmla="*/ 10975 h 11038"/>
              <a:gd name="connsiteX3" fmla="*/ 0 w 10826"/>
              <a:gd name="connsiteY3" fmla="*/ 11038 h 11038"/>
              <a:gd name="connsiteX4" fmla="*/ 0 w 10826"/>
              <a:gd name="connsiteY4" fmla="*/ 5 h 11038"/>
              <a:gd name="connsiteX0" fmla="*/ 0 w 10826"/>
              <a:gd name="connsiteY0" fmla="*/ 5 h 11038"/>
              <a:gd name="connsiteX1" fmla="*/ 10826 w 10826"/>
              <a:gd name="connsiteY1" fmla="*/ 0 h 11038"/>
              <a:gd name="connsiteX2" fmla="*/ 8500 w 10826"/>
              <a:gd name="connsiteY2" fmla="*/ 10944 h 11038"/>
              <a:gd name="connsiteX3" fmla="*/ 0 w 10826"/>
              <a:gd name="connsiteY3" fmla="*/ 11038 h 11038"/>
              <a:gd name="connsiteX4" fmla="*/ 0 w 10826"/>
              <a:gd name="connsiteY4" fmla="*/ 5 h 11038"/>
              <a:gd name="connsiteX0" fmla="*/ 0 w 10826"/>
              <a:gd name="connsiteY0" fmla="*/ 5 h 11038"/>
              <a:gd name="connsiteX1" fmla="*/ 10826 w 10826"/>
              <a:gd name="connsiteY1" fmla="*/ 0 h 11038"/>
              <a:gd name="connsiteX2" fmla="*/ 8967 w 10826"/>
              <a:gd name="connsiteY2" fmla="*/ 10978 h 11038"/>
              <a:gd name="connsiteX3" fmla="*/ 0 w 10826"/>
              <a:gd name="connsiteY3" fmla="*/ 11038 h 11038"/>
              <a:gd name="connsiteX4" fmla="*/ 0 w 10826"/>
              <a:gd name="connsiteY4" fmla="*/ 5 h 11038"/>
              <a:gd name="connsiteX0" fmla="*/ 0 w 10826"/>
              <a:gd name="connsiteY0" fmla="*/ 5 h 11038"/>
              <a:gd name="connsiteX1" fmla="*/ 10826 w 10826"/>
              <a:gd name="connsiteY1" fmla="*/ 0 h 11038"/>
              <a:gd name="connsiteX2" fmla="*/ 9307 w 10826"/>
              <a:gd name="connsiteY2" fmla="*/ 10944 h 11038"/>
              <a:gd name="connsiteX3" fmla="*/ 0 w 10826"/>
              <a:gd name="connsiteY3" fmla="*/ 11038 h 11038"/>
              <a:gd name="connsiteX4" fmla="*/ 0 w 10826"/>
              <a:gd name="connsiteY4" fmla="*/ 5 h 1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6" h="11038" extrusionOk="0">
                <a:moveTo>
                  <a:pt x="0" y="5"/>
                </a:moveTo>
                <a:lnTo>
                  <a:pt x="10826" y="0"/>
                </a:lnTo>
                <a:lnTo>
                  <a:pt x="9307" y="10944"/>
                </a:lnTo>
                <a:lnTo>
                  <a:pt x="0" y="11038"/>
                </a:lnTo>
                <a:lnTo>
                  <a:pt x="0" y="5"/>
                </a:lnTo>
                <a:close/>
              </a:path>
            </a:pathLst>
          </a:custGeom>
          <a:solidFill>
            <a:srgbClr val="4E9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14"/>
          <p:cNvPicPr/>
          <p:nvPr userDrawn="1"/>
        </p:nvPicPr>
        <p:blipFill>
          <a:blip r:embed="rId2"/>
          <a:stretch/>
        </p:blipFill>
        <p:spPr bwMode="auto">
          <a:xfrm>
            <a:off x="179512" y="188640"/>
            <a:ext cx="19442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  <a:endParaRPr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5943600" y="64008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  <a:endParaRPr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3657600" y="6386513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027A4-AFD1-4DA1-9C2F-E9B681FF948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  <a:endParaRPr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5943600" y="64008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  <a:endParaRPr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3657600" y="6386513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422DE-DEE3-4E38-B43A-283E62EA880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319088"/>
            <a:ext cx="2057400" cy="6005512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319088"/>
            <a:ext cx="6019800" cy="6005512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  <a:endParaRPr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5943600" y="64008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  <a:endParaRPr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3657600" y="6386513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F4053-E897-400A-A918-D84D0ACB772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bl" preserve="1" userDrawn="1">
  <p:cSld name="Заголовок и таблиц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547688" y="319088"/>
            <a:ext cx="7162800" cy="56356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аблица 2"/>
          <p:cNvSpPr>
            <a:spLocks noGrp="1"/>
          </p:cNvSpPr>
          <p:nvPr>
            <p:ph type="tbl" idx="1"/>
          </p:nvPr>
        </p:nvSpPr>
        <p:spPr bwMode="auto">
          <a:xfrm>
            <a:off x="457200" y="1076325"/>
            <a:ext cx="8229600" cy="5248275"/>
          </a:xfrm>
        </p:spPr>
        <p:txBody>
          <a:bodyPr/>
          <a:lstStyle/>
          <a:p>
            <a:pPr>
              <a:defRPr/>
            </a:pPr>
            <a:r>
              <a:rPr lang="ru-RU"/>
              <a:t>Вставка таблицы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  <a:endParaRPr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5943600" y="64008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  <a:endParaRPr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3657600" y="6386513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E95B3-3C07-44C6-B12B-97D132D6F85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8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300"/>
            </a:lvl1pPr>
            <a:lvl2pPr marL="441960" indent="0" algn="ctr">
              <a:buNone/>
              <a:defRPr sz="1900"/>
            </a:lvl2pPr>
            <a:lvl3pPr marL="883920" indent="0" algn="ctr">
              <a:buNone/>
              <a:defRPr sz="1700"/>
            </a:lvl3pPr>
            <a:lvl4pPr marL="1325245" indent="0" algn="ctr">
              <a:buNone/>
              <a:defRPr sz="1500"/>
            </a:lvl4pPr>
            <a:lvl5pPr marL="1767205" indent="0" algn="ctr">
              <a:buNone/>
              <a:defRPr sz="1500"/>
            </a:lvl5pPr>
            <a:lvl6pPr marL="2209165" indent="0" algn="ctr">
              <a:buNone/>
              <a:defRPr sz="1500"/>
            </a:lvl6pPr>
            <a:lvl7pPr marL="2651125" indent="0" algn="ctr">
              <a:buNone/>
              <a:defRPr sz="1500"/>
            </a:lvl7pPr>
            <a:lvl8pPr marL="3093084" indent="0" algn="ctr">
              <a:buNone/>
              <a:defRPr sz="1500"/>
            </a:lvl8pPr>
            <a:lvl9pPr marL="3534410" indent="0" algn="ctr">
              <a:buNone/>
              <a:defRPr sz="15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7350124-D80E-46A9-A506-2866C0477F7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>
            <a:off x="842963" y="692696"/>
            <a:ext cx="8050212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5"/>
          <p:cNvCxnSpPr>
            <a:cxnSpLocks/>
          </p:cNvCxnSpPr>
          <p:nvPr/>
        </p:nvCxnSpPr>
        <p:spPr bwMode="auto">
          <a:xfrm>
            <a:off x="250825" y="6524625"/>
            <a:ext cx="7818438" cy="2698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735806" y="44624"/>
            <a:ext cx="8264525" cy="615602"/>
          </a:xfrm>
        </p:spPr>
        <p:txBody>
          <a:bodyPr>
            <a:noAutofit/>
          </a:bodyPr>
          <a:lstStyle>
            <a:lvl1pPr algn="ctr">
              <a:defRPr sz="1800" b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Замещающая 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Замещающий 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Замещающий 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AB3CA71-A3DB-4544-B494-D5F99B66F766}" type="slidenum">
              <a:rPr lang="ru-RU"/>
              <a:t>‹#›</a:t>
            </a:fld>
            <a:endParaRPr lang="ru-RU"/>
          </a:p>
        </p:txBody>
      </p:sp>
      <p:pic>
        <p:nvPicPr>
          <p:cNvPr id="11" name="Рисунок 11"/>
          <p:cNvPicPr/>
          <p:nvPr userDrawn="1"/>
        </p:nvPicPr>
        <p:blipFill>
          <a:blip r:embed="rId2"/>
          <a:stretch/>
        </p:blipFill>
        <p:spPr bwMode="auto">
          <a:xfrm>
            <a:off x="35496" y="121109"/>
            <a:ext cx="1080120" cy="40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ый треугольник 12"/>
          <p:cNvSpPr/>
          <p:nvPr userDrawn="1"/>
        </p:nvSpPr>
        <p:spPr bwMode="auto">
          <a:xfrm rot="16199999">
            <a:off x="8607502" y="6311549"/>
            <a:ext cx="302700" cy="755839"/>
          </a:xfrm>
          <a:prstGeom prst="rtTriangle">
            <a:avLst/>
          </a:prstGeom>
          <a:solidFill>
            <a:srgbClr val="009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3888" y="1709739"/>
            <a:ext cx="7886700" cy="2852737"/>
          </a:xfrm>
        </p:spPr>
        <p:txBody>
          <a:bodyPr anchor="b"/>
          <a:lstStyle>
            <a:lvl1pPr>
              <a:defRPr sz="58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/>
                </a:solidFill>
              </a:defRPr>
            </a:lvl1pPr>
            <a:lvl2pPr marL="441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83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52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672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091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651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930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5344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853D453-C310-44DD-84BF-74EB91DC2C1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5FCF5F0-378C-4C7E-849A-5DC6F229EB6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9842" y="365126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1960" indent="0">
              <a:buNone/>
              <a:defRPr sz="1900" b="1"/>
            </a:lvl2pPr>
            <a:lvl3pPr marL="883920" indent="0">
              <a:buNone/>
              <a:defRPr sz="1700" b="1"/>
            </a:lvl3pPr>
            <a:lvl4pPr marL="1325245" indent="0">
              <a:buNone/>
              <a:defRPr sz="1500" b="1"/>
            </a:lvl4pPr>
            <a:lvl5pPr marL="1767205" indent="0">
              <a:buNone/>
              <a:defRPr sz="1500" b="1"/>
            </a:lvl5pPr>
            <a:lvl6pPr marL="2209165" indent="0">
              <a:buNone/>
              <a:defRPr sz="1500" b="1"/>
            </a:lvl6pPr>
            <a:lvl7pPr marL="2651125" indent="0">
              <a:buNone/>
              <a:defRPr sz="1500" b="1"/>
            </a:lvl7pPr>
            <a:lvl8pPr marL="3093084" indent="0">
              <a:buNone/>
              <a:defRPr sz="1500" b="1"/>
            </a:lvl8pPr>
            <a:lvl9pPr marL="3534410" indent="0">
              <a:buNone/>
              <a:defRPr sz="15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1960" indent="0">
              <a:buNone/>
              <a:defRPr sz="1900" b="1"/>
            </a:lvl2pPr>
            <a:lvl3pPr marL="883920" indent="0">
              <a:buNone/>
              <a:defRPr sz="1700" b="1"/>
            </a:lvl3pPr>
            <a:lvl4pPr marL="1325245" indent="0">
              <a:buNone/>
              <a:defRPr sz="1500" b="1"/>
            </a:lvl4pPr>
            <a:lvl5pPr marL="1767205" indent="0">
              <a:buNone/>
              <a:defRPr sz="1500" b="1"/>
            </a:lvl5pPr>
            <a:lvl6pPr marL="2209165" indent="0">
              <a:buNone/>
              <a:defRPr sz="1500" b="1"/>
            </a:lvl6pPr>
            <a:lvl7pPr marL="2651125" indent="0">
              <a:buNone/>
              <a:defRPr sz="1500" b="1"/>
            </a:lvl7pPr>
            <a:lvl8pPr marL="3093084" indent="0">
              <a:buNone/>
              <a:defRPr sz="1500" b="1"/>
            </a:lvl8pPr>
            <a:lvl9pPr marL="3534410" indent="0">
              <a:buNone/>
              <a:defRPr sz="15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1" y="2505074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A0A3568-CEE3-4AF0-8B11-A79695FA058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D3D2359-B928-4578-BB48-7C7A3DE484A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Блок-схема: ручной ввод 5"/>
          <p:cNvSpPr/>
          <p:nvPr userDrawn="1"/>
        </p:nvSpPr>
        <p:spPr bwMode="auto">
          <a:xfrm rot="10800000">
            <a:off x="3918812" y="2348880"/>
            <a:ext cx="5261699" cy="216024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57 h 8457"/>
              <a:gd name="connsiteX1" fmla="*/ 8850 w 10000"/>
              <a:gd name="connsiteY1" fmla="*/ 0 h 8457"/>
              <a:gd name="connsiteX2" fmla="*/ 10000 w 10000"/>
              <a:gd name="connsiteY2" fmla="*/ 8457 h 8457"/>
              <a:gd name="connsiteX3" fmla="*/ 0 w 10000"/>
              <a:gd name="connsiteY3" fmla="*/ 8457 h 8457"/>
              <a:gd name="connsiteX4" fmla="*/ 0 w 10000"/>
              <a:gd name="connsiteY4" fmla="*/ 457 h 8457"/>
              <a:gd name="connsiteX0" fmla="*/ 0 w 10000"/>
              <a:gd name="connsiteY0" fmla="*/ 0 h 11033"/>
              <a:gd name="connsiteX1" fmla="*/ 8850 w 10000"/>
              <a:gd name="connsiteY1" fmla="*/ 1033 h 11033"/>
              <a:gd name="connsiteX2" fmla="*/ 10000 w 10000"/>
              <a:gd name="connsiteY2" fmla="*/ 11033 h 11033"/>
              <a:gd name="connsiteX3" fmla="*/ 0 w 10000"/>
              <a:gd name="connsiteY3" fmla="*/ 11033 h 11033"/>
              <a:gd name="connsiteX4" fmla="*/ 0 w 10000"/>
              <a:gd name="connsiteY4" fmla="*/ 0 h 11033"/>
              <a:gd name="connsiteX0" fmla="*/ 0 w 12201"/>
              <a:gd name="connsiteY0" fmla="*/ 68 h 11101"/>
              <a:gd name="connsiteX1" fmla="*/ 12201 w 12201"/>
              <a:gd name="connsiteY1" fmla="*/ 0 h 11101"/>
              <a:gd name="connsiteX2" fmla="*/ 10000 w 12201"/>
              <a:gd name="connsiteY2" fmla="*/ 11101 h 11101"/>
              <a:gd name="connsiteX3" fmla="*/ 0 w 12201"/>
              <a:gd name="connsiteY3" fmla="*/ 11101 h 11101"/>
              <a:gd name="connsiteX4" fmla="*/ 0 w 12201"/>
              <a:gd name="connsiteY4" fmla="*/ 68 h 11101"/>
              <a:gd name="connsiteX0" fmla="*/ 0 w 12201"/>
              <a:gd name="connsiteY0" fmla="*/ 68 h 11101"/>
              <a:gd name="connsiteX1" fmla="*/ 12201 w 12201"/>
              <a:gd name="connsiteY1" fmla="*/ 0 h 11101"/>
              <a:gd name="connsiteX2" fmla="*/ 8875 w 12201"/>
              <a:gd name="connsiteY2" fmla="*/ 11038 h 11101"/>
              <a:gd name="connsiteX3" fmla="*/ 0 w 12201"/>
              <a:gd name="connsiteY3" fmla="*/ 11101 h 11101"/>
              <a:gd name="connsiteX4" fmla="*/ 0 w 12201"/>
              <a:gd name="connsiteY4" fmla="*/ 68 h 11101"/>
              <a:gd name="connsiteX0" fmla="*/ 0 w 10826"/>
              <a:gd name="connsiteY0" fmla="*/ 5 h 11038"/>
              <a:gd name="connsiteX1" fmla="*/ 10826 w 10826"/>
              <a:gd name="connsiteY1" fmla="*/ 0 h 11038"/>
              <a:gd name="connsiteX2" fmla="*/ 8875 w 10826"/>
              <a:gd name="connsiteY2" fmla="*/ 10975 h 11038"/>
              <a:gd name="connsiteX3" fmla="*/ 0 w 10826"/>
              <a:gd name="connsiteY3" fmla="*/ 11038 h 11038"/>
              <a:gd name="connsiteX4" fmla="*/ 0 w 10826"/>
              <a:gd name="connsiteY4" fmla="*/ 5 h 11038"/>
              <a:gd name="connsiteX0" fmla="*/ 0 w 10826"/>
              <a:gd name="connsiteY0" fmla="*/ 5 h 11038"/>
              <a:gd name="connsiteX1" fmla="*/ 10826 w 10826"/>
              <a:gd name="connsiteY1" fmla="*/ 0 h 11038"/>
              <a:gd name="connsiteX2" fmla="*/ 8500 w 10826"/>
              <a:gd name="connsiteY2" fmla="*/ 10944 h 11038"/>
              <a:gd name="connsiteX3" fmla="*/ 0 w 10826"/>
              <a:gd name="connsiteY3" fmla="*/ 11038 h 11038"/>
              <a:gd name="connsiteX4" fmla="*/ 0 w 10826"/>
              <a:gd name="connsiteY4" fmla="*/ 5 h 11038"/>
              <a:gd name="connsiteX0" fmla="*/ 0 w 10826"/>
              <a:gd name="connsiteY0" fmla="*/ 5 h 11038"/>
              <a:gd name="connsiteX1" fmla="*/ 10826 w 10826"/>
              <a:gd name="connsiteY1" fmla="*/ 0 h 11038"/>
              <a:gd name="connsiteX2" fmla="*/ 8967 w 10826"/>
              <a:gd name="connsiteY2" fmla="*/ 10978 h 11038"/>
              <a:gd name="connsiteX3" fmla="*/ 0 w 10826"/>
              <a:gd name="connsiteY3" fmla="*/ 11038 h 11038"/>
              <a:gd name="connsiteX4" fmla="*/ 0 w 10826"/>
              <a:gd name="connsiteY4" fmla="*/ 5 h 11038"/>
              <a:gd name="connsiteX0" fmla="*/ 0 w 10826"/>
              <a:gd name="connsiteY0" fmla="*/ 5 h 11038"/>
              <a:gd name="connsiteX1" fmla="*/ 10826 w 10826"/>
              <a:gd name="connsiteY1" fmla="*/ 0 h 11038"/>
              <a:gd name="connsiteX2" fmla="*/ 9307 w 10826"/>
              <a:gd name="connsiteY2" fmla="*/ 10944 h 11038"/>
              <a:gd name="connsiteX3" fmla="*/ 0 w 10826"/>
              <a:gd name="connsiteY3" fmla="*/ 11038 h 11038"/>
              <a:gd name="connsiteX4" fmla="*/ 0 w 10826"/>
              <a:gd name="connsiteY4" fmla="*/ 5 h 1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6" h="11038" extrusionOk="0">
                <a:moveTo>
                  <a:pt x="0" y="5"/>
                </a:moveTo>
                <a:lnTo>
                  <a:pt x="10826" y="0"/>
                </a:lnTo>
                <a:lnTo>
                  <a:pt x="9307" y="10944"/>
                </a:lnTo>
                <a:lnTo>
                  <a:pt x="0" y="11038"/>
                </a:lnTo>
                <a:lnTo>
                  <a:pt x="0" y="5"/>
                </a:lnTo>
                <a:close/>
              </a:path>
            </a:pathLst>
          </a:cu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ручной ввод 5"/>
          <p:cNvSpPr/>
          <p:nvPr userDrawn="1"/>
        </p:nvSpPr>
        <p:spPr bwMode="auto">
          <a:xfrm>
            <a:off x="-18316" y="2924944"/>
            <a:ext cx="5670435" cy="266429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57 h 8457"/>
              <a:gd name="connsiteX1" fmla="*/ 8850 w 10000"/>
              <a:gd name="connsiteY1" fmla="*/ 0 h 8457"/>
              <a:gd name="connsiteX2" fmla="*/ 10000 w 10000"/>
              <a:gd name="connsiteY2" fmla="*/ 8457 h 8457"/>
              <a:gd name="connsiteX3" fmla="*/ 0 w 10000"/>
              <a:gd name="connsiteY3" fmla="*/ 8457 h 8457"/>
              <a:gd name="connsiteX4" fmla="*/ 0 w 10000"/>
              <a:gd name="connsiteY4" fmla="*/ 457 h 8457"/>
              <a:gd name="connsiteX0" fmla="*/ 0 w 10000"/>
              <a:gd name="connsiteY0" fmla="*/ 0 h 11033"/>
              <a:gd name="connsiteX1" fmla="*/ 8850 w 10000"/>
              <a:gd name="connsiteY1" fmla="*/ 1033 h 11033"/>
              <a:gd name="connsiteX2" fmla="*/ 10000 w 10000"/>
              <a:gd name="connsiteY2" fmla="*/ 11033 h 11033"/>
              <a:gd name="connsiteX3" fmla="*/ 0 w 10000"/>
              <a:gd name="connsiteY3" fmla="*/ 11033 h 11033"/>
              <a:gd name="connsiteX4" fmla="*/ 0 w 10000"/>
              <a:gd name="connsiteY4" fmla="*/ 0 h 11033"/>
              <a:gd name="connsiteX0" fmla="*/ 0 w 12201"/>
              <a:gd name="connsiteY0" fmla="*/ 68 h 11101"/>
              <a:gd name="connsiteX1" fmla="*/ 12201 w 12201"/>
              <a:gd name="connsiteY1" fmla="*/ 0 h 11101"/>
              <a:gd name="connsiteX2" fmla="*/ 10000 w 12201"/>
              <a:gd name="connsiteY2" fmla="*/ 11101 h 11101"/>
              <a:gd name="connsiteX3" fmla="*/ 0 w 12201"/>
              <a:gd name="connsiteY3" fmla="*/ 11101 h 11101"/>
              <a:gd name="connsiteX4" fmla="*/ 0 w 12201"/>
              <a:gd name="connsiteY4" fmla="*/ 68 h 11101"/>
              <a:gd name="connsiteX0" fmla="*/ 0 w 12201"/>
              <a:gd name="connsiteY0" fmla="*/ 68 h 11101"/>
              <a:gd name="connsiteX1" fmla="*/ 12201 w 12201"/>
              <a:gd name="connsiteY1" fmla="*/ 0 h 11101"/>
              <a:gd name="connsiteX2" fmla="*/ 8875 w 12201"/>
              <a:gd name="connsiteY2" fmla="*/ 11038 h 11101"/>
              <a:gd name="connsiteX3" fmla="*/ 0 w 12201"/>
              <a:gd name="connsiteY3" fmla="*/ 11101 h 11101"/>
              <a:gd name="connsiteX4" fmla="*/ 0 w 12201"/>
              <a:gd name="connsiteY4" fmla="*/ 68 h 11101"/>
              <a:gd name="connsiteX0" fmla="*/ 0 w 10826"/>
              <a:gd name="connsiteY0" fmla="*/ 5 h 11038"/>
              <a:gd name="connsiteX1" fmla="*/ 10826 w 10826"/>
              <a:gd name="connsiteY1" fmla="*/ 0 h 11038"/>
              <a:gd name="connsiteX2" fmla="*/ 8875 w 10826"/>
              <a:gd name="connsiteY2" fmla="*/ 10975 h 11038"/>
              <a:gd name="connsiteX3" fmla="*/ 0 w 10826"/>
              <a:gd name="connsiteY3" fmla="*/ 11038 h 11038"/>
              <a:gd name="connsiteX4" fmla="*/ 0 w 10826"/>
              <a:gd name="connsiteY4" fmla="*/ 5 h 11038"/>
              <a:gd name="connsiteX0" fmla="*/ 0 w 10826"/>
              <a:gd name="connsiteY0" fmla="*/ 5 h 11038"/>
              <a:gd name="connsiteX1" fmla="*/ 10826 w 10826"/>
              <a:gd name="connsiteY1" fmla="*/ 0 h 11038"/>
              <a:gd name="connsiteX2" fmla="*/ 8500 w 10826"/>
              <a:gd name="connsiteY2" fmla="*/ 10944 h 11038"/>
              <a:gd name="connsiteX3" fmla="*/ 0 w 10826"/>
              <a:gd name="connsiteY3" fmla="*/ 11038 h 11038"/>
              <a:gd name="connsiteX4" fmla="*/ 0 w 10826"/>
              <a:gd name="connsiteY4" fmla="*/ 5 h 11038"/>
              <a:gd name="connsiteX0" fmla="*/ 0 w 10826"/>
              <a:gd name="connsiteY0" fmla="*/ 5 h 11038"/>
              <a:gd name="connsiteX1" fmla="*/ 10826 w 10826"/>
              <a:gd name="connsiteY1" fmla="*/ 0 h 11038"/>
              <a:gd name="connsiteX2" fmla="*/ 8967 w 10826"/>
              <a:gd name="connsiteY2" fmla="*/ 10978 h 11038"/>
              <a:gd name="connsiteX3" fmla="*/ 0 w 10826"/>
              <a:gd name="connsiteY3" fmla="*/ 11038 h 11038"/>
              <a:gd name="connsiteX4" fmla="*/ 0 w 10826"/>
              <a:gd name="connsiteY4" fmla="*/ 5 h 11038"/>
              <a:gd name="connsiteX0" fmla="*/ 0 w 10826"/>
              <a:gd name="connsiteY0" fmla="*/ 5 h 11038"/>
              <a:gd name="connsiteX1" fmla="*/ 10826 w 10826"/>
              <a:gd name="connsiteY1" fmla="*/ 0 h 11038"/>
              <a:gd name="connsiteX2" fmla="*/ 9307 w 10826"/>
              <a:gd name="connsiteY2" fmla="*/ 10944 h 11038"/>
              <a:gd name="connsiteX3" fmla="*/ 0 w 10826"/>
              <a:gd name="connsiteY3" fmla="*/ 11038 h 11038"/>
              <a:gd name="connsiteX4" fmla="*/ 0 w 10826"/>
              <a:gd name="connsiteY4" fmla="*/ 5 h 1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6" h="11038" extrusionOk="0">
                <a:moveTo>
                  <a:pt x="0" y="5"/>
                </a:moveTo>
                <a:lnTo>
                  <a:pt x="10826" y="0"/>
                </a:lnTo>
                <a:lnTo>
                  <a:pt x="9307" y="10944"/>
                </a:lnTo>
                <a:lnTo>
                  <a:pt x="0" y="11038"/>
                </a:lnTo>
                <a:lnTo>
                  <a:pt x="0" y="5"/>
                </a:lnTo>
                <a:close/>
              </a:path>
            </a:pathLst>
          </a:custGeom>
          <a:solidFill>
            <a:srgbClr val="4E9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14"/>
          <p:cNvPicPr/>
          <p:nvPr userDrawn="1"/>
        </p:nvPicPr>
        <p:blipFill>
          <a:blip r:embed="rId2"/>
          <a:stretch/>
        </p:blipFill>
        <p:spPr bwMode="auto">
          <a:xfrm>
            <a:off x="179512" y="188640"/>
            <a:ext cx="19442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969687D-DF59-4991-9EC1-F63BB8CE33D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1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3887391" y="987427"/>
            <a:ext cx="4629150" cy="48736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41960" indent="0">
              <a:buNone/>
              <a:defRPr sz="1400"/>
            </a:lvl2pPr>
            <a:lvl3pPr marL="883920" indent="0">
              <a:buNone/>
              <a:defRPr sz="1200"/>
            </a:lvl3pPr>
            <a:lvl4pPr marL="1325245" indent="0">
              <a:buNone/>
              <a:defRPr sz="1000"/>
            </a:lvl4pPr>
            <a:lvl5pPr marL="1767205" indent="0">
              <a:buNone/>
              <a:defRPr sz="1000"/>
            </a:lvl5pPr>
            <a:lvl6pPr marL="2209165" indent="0">
              <a:buNone/>
              <a:defRPr sz="1000"/>
            </a:lvl6pPr>
            <a:lvl7pPr marL="2651125" indent="0">
              <a:buNone/>
              <a:defRPr sz="1000"/>
            </a:lvl7pPr>
            <a:lvl8pPr marL="3093084" indent="0">
              <a:buNone/>
              <a:defRPr sz="1000"/>
            </a:lvl8pPr>
            <a:lvl9pPr marL="353441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146DEB0-2257-4FA1-A65E-DBE769CDD73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1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3887391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41960" indent="0">
              <a:buNone/>
              <a:defRPr sz="2700"/>
            </a:lvl2pPr>
            <a:lvl3pPr marL="883920" indent="0">
              <a:buNone/>
              <a:defRPr sz="2300"/>
            </a:lvl3pPr>
            <a:lvl4pPr marL="1325245" indent="0">
              <a:buNone/>
              <a:defRPr sz="1900"/>
            </a:lvl4pPr>
            <a:lvl5pPr marL="1767205" indent="0">
              <a:buNone/>
              <a:defRPr sz="1900"/>
            </a:lvl5pPr>
            <a:lvl6pPr marL="2209165" indent="0">
              <a:buNone/>
              <a:defRPr sz="1900"/>
            </a:lvl6pPr>
            <a:lvl7pPr marL="2651125" indent="0">
              <a:buNone/>
              <a:defRPr sz="1900"/>
            </a:lvl7pPr>
            <a:lvl8pPr marL="3093084" indent="0">
              <a:buNone/>
              <a:defRPr sz="1900"/>
            </a:lvl8pPr>
            <a:lvl9pPr marL="3534410" indent="0">
              <a:buNone/>
              <a:defRPr sz="1900"/>
            </a:lvl9pPr>
          </a:lstStyle>
          <a:p>
            <a:pPr lvl="0"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41960" indent="0">
              <a:buNone/>
              <a:defRPr sz="1400"/>
            </a:lvl2pPr>
            <a:lvl3pPr marL="883920" indent="0">
              <a:buNone/>
              <a:defRPr sz="1200"/>
            </a:lvl3pPr>
            <a:lvl4pPr marL="1325245" indent="0">
              <a:buNone/>
              <a:defRPr sz="1000"/>
            </a:lvl4pPr>
            <a:lvl5pPr marL="1767205" indent="0">
              <a:buNone/>
              <a:defRPr sz="1000"/>
            </a:lvl5pPr>
            <a:lvl6pPr marL="2209165" indent="0">
              <a:buNone/>
              <a:defRPr sz="1000"/>
            </a:lvl6pPr>
            <a:lvl7pPr marL="2651125" indent="0">
              <a:buNone/>
              <a:defRPr sz="1000"/>
            </a:lvl7pPr>
            <a:lvl8pPr marL="3093084" indent="0">
              <a:buNone/>
              <a:defRPr sz="1000"/>
            </a:lvl8pPr>
            <a:lvl9pPr marL="353441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12495FD-AE85-441E-9874-2D49396F2EB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.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ED3DB99-5AA0-4D11-A628-B3FB50CFB26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. загол.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5" y="365126"/>
            <a:ext cx="1971675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365126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1178829-7F5F-4CB7-A9F2-6E38ED8DBD7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115616" y="4437112"/>
            <a:ext cx="7162800" cy="563562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  <a:endParaRPr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5943600" y="64008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  <a:endParaRPr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3657600" y="6386513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27772-AE56-460B-A39C-2DA69E5A0CC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 bwMode="auto"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  <a:endParaRPr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5943600" y="64008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  <a:endParaRPr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3657600" y="6386513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352EB-4D59-4C6A-AE6A-C13D7149198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 bwMode="auto"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  <a:endParaRPr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xfrm>
            <a:off x="5943600" y="64008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  <a:endParaRPr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3657600" y="6386513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B0AA6-76BC-46E9-B5C6-3B9864BB052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  <a:endParaRPr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5943600" y="64008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  <a:endParaRPr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3657600" y="6386513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52F01-ADE1-464D-A025-BEF0240FCEA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  <a:endParaRPr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5943600" y="64008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  <a:endParaRPr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3657600" y="6386513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77253-73A6-4902-9928-AE11F172C72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  <a:endParaRPr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5943600" y="64008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  <a:endParaRPr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3657600" y="6386513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D63E9-50AF-410A-9C32-CC8E26829DF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5" descr="Light horizontal"/>
          <p:cNvSpPr>
            <a:spLocks noChangeArrowheads="1"/>
          </p:cNvSpPr>
          <p:nvPr/>
        </p:nvSpPr>
        <p:spPr bwMode="gray">
          <a:xfrm>
            <a:off x="0" y="0"/>
            <a:ext cx="468313" cy="6858000"/>
          </a:xfrm>
          <a:prstGeom prst="rect">
            <a:avLst/>
          </a:prstGeom>
          <a:pattFill prst="ltHorz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Line 17"/>
          <p:cNvSpPr>
            <a:spLocks noChangeShapeType="1"/>
          </p:cNvSpPr>
          <p:nvPr/>
        </p:nvSpPr>
        <p:spPr bwMode="gray">
          <a:xfrm>
            <a:off x="468313" y="6410325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547688" y="319088"/>
            <a:ext cx="7162800" cy="5635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/>
  <p:txStyles>
    <p:titleStyle>
      <a:lvl1pPr algn="ctr">
        <a:spcBef>
          <a:spcPts val="0"/>
        </a:spcBef>
        <a:spcAft>
          <a:spcPts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>
        <a:spcBef>
          <a:spcPts val="0"/>
        </a:spcBef>
        <a:spcAft>
          <a:spcPts val="0"/>
        </a:spcAft>
        <a:defRPr sz="3200">
          <a:solidFill>
            <a:schemeClr val="bg1"/>
          </a:solidFill>
          <a:latin typeface="Verdana"/>
        </a:defRPr>
      </a:lvl2pPr>
      <a:lvl3pPr algn="ctr">
        <a:spcBef>
          <a:spcPts val="0"/>
        </a:spcBef>
        <a:spcAft>
          <a:spcPts val="0"/>
        </a:spcAft>
        <a:defRPr sz="3200">
          <a:solidFill>
            <a:schemeClr val="bg1"/>
          </a:solidFill>
          <a:latin typeface="Verdana"/>
        </a:defRPr>
      </a:lvl3pPr>
      <a:lvl4pPr algn="ctr">
        <a:spcBef>
          <a:spcPts val="0"/>
        </a:spcBef>
        <a:spcAft>
          <a:spcPts val="0"/>
        </a:spcAft>
        <a:defRPr sz="3200">
          <a:solidFill>
            <a:schemeClr val="bg1"/>
          </a:solidFill>
          <a:latin typeface="Verdana"/>
        </a:defRPr>
      </a:lvl4pPr>
      <a:lvl5pPr algn="ctr">
        <a:spcBef>
          <a:spcPts val="0"/>
        </a:spcBef>
        <a:spcAft>
          <a:spcPts val="0"/>
        </a:spcAft>
        <a:defRPr sz="3200">
          <a:solidFill>
            <a:schemeClr val="bg1"/>
          </a:solidFill>
          <a:latin typeface="Verdana"/>
        </a:defRPr>
      </a:lvl5pPr>
      <a:lvl6pPr marL="457200" algn="ctr">
        <a:spcBef>
          <a:spcPts val="0"/>
        </a:spcBef>
        <a:spcAft>
          <a:spcPts val="0"/>
        </a:spcAft>
        <a:defRPr sz="3200">
          <a:solidFill>
            <a:schemeClr val="bg1"/>
          </a:solidFill>
          <a:latin typeface="Verdana"/>
        </a:defRPr>
      </a:lvl6pPr>
      <a:lvl7pPr marL="914400" algn="ctr">
        <a:spcBef>
          <a:spcPts val="0"/>
        </a:spcBef>
        <a:spcAft>
          <a:spcPts val="0"/>
        </a:spcAft>
        <a:defRPr sz="3200">
          <a:solidFill>
            <a:schemeClr val="bg1"/>
          </a:solidFill>
          <a:latin typeface="Verdana"/>
        </a:defRPr>
      </a:lvl7pPr>
      <a:lvl8pPr marL="1371600" algn="ctr">
        <a:spcBef>
          <a:spcPts val="0"/>
        </a:spcBef>
        <a:spcAft>
          <a:spcPts val="0"/>
        </a:spcAft>
        <a:defRPr sz="3200">
          <a:solidFill>
            <a:schemeClr val="bg1"/>
          </a:solidFill>
          <a:latin typeface="Verdana"/>
        </a:defRPr>
      </a:lvl8pPr>
      <a:lvl9pPr marL="1828800" algn="ctr">
        <a:spcBef>
          <a:spcPts val="0"/>
        </a:spcBef>
        <a:spcAft>
          <a:spcPts val="0"/>
        </a:spcAft>
        <a:defRPr sz="3200">
          <a:solidFill>
            <a:schemeClr val="bg1"/>
          </a:solidFill>
          <a:latin typeface="Verdana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Clr>
          <a:schemeClr val="hlink"/>
        </a:buClr>
        <a:buFont typeface="Wingdings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>
        <a:spcBef>
          <a:spcPts val="0"/>
        </a:spcBef>
        <a:spcAft>
          <a:spcPts val="0"/>
        </a:spcAft>
        <a:buClr>
          <a:schemeClr val="accent1"/>
        </a:buClr>
        <a:buFont typeface="Wingdings"/>
        <a:buChar char="§"/>
        <a:defRPr sz="2800">
          <a:solidFill>
            <a:schemeClr val="tx1"/>
          </a:solidFill>
          <a:latin typeface="Arial"/>
        </a:defRPr>
      </a:lvl2pPr>
      <a:lvl3pPr marL="1143000" indent="-228600" algn="l">
        <a:spcBef>
          <a:spcPts val="0"/>
        </a:spcBef>
        <a:spcAft>
          <a:spcPts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/>
        </a:defRPr>
      </a:lvl3pPr>
      <a:lvl4pPr marL="1600200" indent="-228600" algn="l">
        <a:spcBef>
          <a:spcPts val="0"/>
        </a:spcBef>
        <a:spcAft>
          <a:spcPts val="0"/>
        </a:spcAft>
        <a:buChar char="–"/>
        <a:defRPr sz="2000">
          <a:solidFill>
            <a:schemeClr val="tx1"/>
          </a:solidFill>
          <a:latin typeface="Arial"/>
        </a:defRPr>
      </a:lvl4pPr>
      <a:lvl5pPr marL="20574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Arial"/>
        </a:defRPr>
      </a:lvl5pPr>
      <a:lvl6pPr marL="25146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Arial"/>
        </a:defRPr>
      </a:lvl6pPr>
      <a:lvl7pPr marL="29718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Arial"/>
        </a:defRPr>
      </a:lvl7pPr>
      <a:lvl8pPr marL="34290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Arial"/>
        </a:defRPr>
      </a:lvl8pPr>
      <a:lvl9pPr marL="38862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Arial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vert="horz" wrap="square" lIns="80165" tIns="40083" rIns="80165" bIns="40083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vert="horz" wrap="square" lIns="80165" tIns="40083" rIns="80165" bIns="40083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80165" tIns="40083" rIns="80165" bIns="40083" numCol="1" anchor="ctr" anchorCtr="0" compatLnSpc="1">
            <a:prstTxWarp prst="textNoShape">
              <a:avLst/>
            </a:prstTxWarp>
          </a:bodyPr>
          <a:lstStyle>
            <a:lvl1pPr>
              <a:buFont typeface="Arial"/>
              <a:buChar char="•"/>
              <a:defRPr sz="1200">
                <a:solidFill>
                  <a:srgbClr val="898989"/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80165" tIns="40083" rIns="80165" bIns="40083" numCol="1" anchor="ctr" anchorCtr="0" compatLnSpc="1">
            <a:prstTxWarp prst="textNoShape">
              <a:avLst/>
            </a:prstTxWarp>
          </a:bodyPr>
          <a:lstStyle>
            <a:lvl1pPr algn="ctr">
              <a:buFont typeface="Arial"/>
              <a:buChar char="•"/>
              <a:defRPr sz="1200">
                <a:solidFill>
                  <a:srgbClr val="898989"/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80165" tIns="40083" rIns="80165" bIns="40083" numCol="1" anchor="ctr" anchorCtr="0" compatLnSpc="1">
            <a:prstTxWarp prst="textNoShape">
              <a:avLst/>
            </a:prstTxWarp>
          </a:bodyPr>
          <a:lstStyle>
            <a:lvl1pPr algn="r" defTabSz="912813">
              <a:buFont typeface="Arial"/>
              <a:buChar char="•"/>
              <a:defRPr sz="1200">
                <a:solidFill>
                  <a:srgbClr val="898989"/>
                </a:solidFill>
                <a:latin typeface="Calibri"/>
              </a:defRPr>
            </a:lvl1pPr>
          </a:lstStyle>
          <a:p>
            <a:pPr>
              <a:defRPr/>
            </a:pPr>
            <a:fld id="{04A16C0A-18F2-465A-86BB-732E005F1B80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882650">
        <a:lnSpc>
          <a:spcPct val="90000"/>
        </a:lnSpc>
        <a:spcBef>
          <a:spcPts val="0"/>
        </a:spcBef>
        <a:spcAft>
          <a:spcPts val="0"/>
        </a:spcAft>
        <a:defRPr sz="4300">
          <a:solidFill>
            <a:schemeClr val="tx1"/>
          </a:solidFill>
          <a:latin typeface="+mj-lt"/>
          <a:ea typeface="+mj-ea"/>
          <a:cs typeface="+mj-cs"/>
        </a:defRPr>
      </a:lvl1pPr>
      <a:lvl2pPr algn="l" defTabSz="882650">
        <a:lnSpc>
          <a:spcPct val="90000"/>
        </a:lnSpc>
        <a:spcBef>
          <a:spcPts val="0"/>
        </a:spcBef>
        <a:spcAft>
          <a:spcPts val="0"/>
        </a:spcAft>
        <a:defRPr sz="4300">
          <a:solidFill>
            <a:schemeClr val="tx1"/>
          </a:solidFill>
          <a:latin typeface="Calibri Light"/>
        </a:defRPr>
      </a:lvl2pPr>
      <a:lvl3pPr algn="l" defTabSz="882650">
        <a:lnSpc>
          <a:spcPct val="90000"/>
        </a:lnSpc>
        <a:spcBef>
          <a:spcPts val="0"/>
        </a:spcBef>
        <a:spcAft>
          <a:spcPts val="0"/>
        </a:spcAft>
        <a:defRPr sz="4300">
          <a:solidFill>
            <a:schemeClr val="tx1"/>
          </a:solidFill>
          <a:latin typeface="Calibri Light"/>
        </a:defRPr>
      </a:lvl3pPr>
      <a:lvl4pPr algn="l" defTabSz="882650">
        <a:lnSpc>
          <a:spcPct val="90000"/>
        </a:lnSpc>
        <a:spcBef>
          <a:spcPts val="0"/>
        </a:spcBef>
        <a:spcAft>
          <a:spcPts val="0"/>
        </a:spcAft>
        <a:defRPr sz="4300">
          <a:solidFill>
            <a:schemeClr val="tx1"/>
          </a:solidFill>
          <a:latin typeface="Calibri Light"/>
        </a:defRPr>
      </a:lvl4pPr>
      <a:lvl5pPr algn="l" defTabSz="882650">
        <a:lnSpc>
          <a:spcPct val="90000"/>
        </a:lnSpc>
        <a:spcBef>
          <a:spcPts val="0"/>
        </a:spcBef>
        <a:spcAft>
          <a:spcPts val="0"/>
        </a:spcAft>
        <a:defRPr sz="4300">
          <a:solidFill>
            <a:schemeClr val="tx1"/>
          </a:solidFill>
          <a:latin typeface="Calibri Light"/>
        </a:defRPr>
      </a:lvl5pPr>
      <a:lvl6pPr marL="457200" algn="l" defTabSz="882650">
        <a:lnSpc>
          <a:spcPct val="90000"/>
        </a:lnSpc>
        <a:spcBef>
          <a:spcPts val="0"/>
        </a:spcBef>
        <a:spcAft>
          <a:spcPts val="0"/>
        </a:spcAft>
        <a:defRPr sz="4300">
          <a:solidFill>
            <a:schemeClr val="tx1"/>
          </a:solidFill>
          <a:latin typeface="Calibri Light"/>
        </a:defRPr>
      </a:lvl6pPr>
      <a:lvl7pPr marL="914400" algn="l" defTabSz="882650">
        <a:lnSpc>
          <a:spcPct val="90000"/>
        </a:lnSpc>
        <a:spcBef>
          <a:spcPts val="0"/>
        </a:spcBef>
        <a:spcAft>
          <a:spcPts val="0"/>
        </a:spcAft>
        <a:defRPr sz="4300">
          <a:solidFill>
            <a:schemeClr val="tx1"/>
          </a:solidFill>
          <a:latin typeface="Calibri Light"/>
        </a:defRPr>
      </a:lvl7pPr>
      <a:lvl8pPr marL="1371600" algn="l" defTabSz="882650">
        <a:lnSpc>
          <a:spcPct val="90000"/>
        </a:lnSpc>
        <a:spcBef>
          <a:spcPts val="0"/>
        </a:spcBef>
        <a:spcAft>
          <a:spcPts val="0"/>
        </a:spcAft>
        <a:defRPr sz="4300">
          <a:solidFill>
            <a:schemeClr val="tx1"/>
          </a:solidFill>
          <a:latin typeface="Calibri Light"/>
        </a:defRPr>
      </a:lvl8pPr>
      <a:lvl9pPr marL="1828800" algn="l" defTabSz="882650">
        <a:lnSpc>
          <a:spcPct val="90000"/>
        </a:lnSpc>
        <a:spcBef>
          <a:spcPts val="0"/>
        </a:spcBef>
        <a:spcAft>
          <a:spcPts val="0"/>
        </a:spcAft>
        <a:defRPr sz="4300">
          <a:solidFill>
            <a:schemeClr val="tx1"/>
          </a:solidFill>
          <a:latin typeface="Calibri Light"/>
        </a:defRPr>
      </a:lvl9pPr>
    </p:titleStyle>
    <p:bodyStyle>
      <a:lvl1pPr marL="220663" indent="-220663" algn="l" defTabSz="882650">
        <a:lnSpc>
          <a:spcPct val="90000"/>
        </a:lnSpc>
        <a:spcBef>
          <a:spcPts val="963"/>
        </a:spcBef>
        <a:spcAft>
          <a:spcPts val="0"/>
        </a:spcAft>
        <a:buFont typeface="Arial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63575" indent="-222250" algn="l" defTabSz="882650">
        <a:lnSpc>
          <a:spcPct val="90000"/>
        </a:lnSpc>
        <a:spcBef>
          <a:spcPts val="488"/>
        </a:spcBef>
        <a:spcAft>
          <a:spcPts val="0"/>
        </a:spcAft>
        <a:buFont typeface="Arial"/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2250" algn="l" defTabSz="882650">
        <a:lnSpc>
          <a:spcPct val="90000"/>
        </a:lnSpc>
        <a:spcBef>
          <a:spcPts val="488"/>
        </a:spcBef>
        <a:spcAft>
          <a:spcPts val="0"/>
        </a:spcAft>
        <a:buFont typeface="Arial"/>
        <a:buChar char="•"/>
        <a:defRPr sz="1900">
          <a:solidFill>
            <a:schemeClr val="tx1"/>
          </a:solidFill>
          <a:latin typeface="+mn-lt"/>
          <a:ea typeface="+mn-ea"/>
          <a:cs typeface="+mn-cs"/>
        </a:defRPr>
      </a:lvl3pPr>
      <a:lvl4pPr marL="1546225" indent="-220663" algn="l" defTabSz="882650">
        <a:lnSpc>
          <a:spcPct val="90000"/>
        </a:lnSpc>
        <a:spcBef>
          <a:spcPts val="488"/>
        </a:spcBef>
        <a:spcAft>
          <a:spcPts val="0"/>
        </a:spcAft>
        <a:buFont typeface="Arial"/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4pPr>
      <a:lvl5pPr marL="1987550" indent="-220663" algn="l" defTabSz="882650">
        <a:lnSpc>
          <a:spcPct val="90000"/>
        </a:lnSpc>
        <a:spcBef>
          <a:spcPts val="488"/>
        </a:spcBef>
        <a:spcAft>
          <a:spcPts val="0"/>
        </a:spcAft>
        <a:buFont typeface="Arial"/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5pPr>
      <a:lvl6pPr marL="2430145" indent="-220980" algn="l" defTabSz="883285">
        <a:lnSpc>
          <a:spcPct val="90000"/>
        </a:lnSpc>
        <a:spcBef>
          <a:spcPts val="485"/>
        </a:spcBef>
        <a:buFont typeface="Arial"/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6pPr>
      <a:lvl7pPr marL="2872105" indent="-220980" algn="l" defTabSz="883285">
        <a:lnSpc>
          <a:spcPct val="90000"/>
        </a:lnSpc>
        <a:spcBef>
          <a:spcPts val="485"/>
        </a:spcBef>
        <a:buFont typeface="Arial"/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7pPr>
      <a:lvl8pPr marL="3313430" indent="-220980" algn="l" defTabSz="883285">
        <a:lnSpc>
          <a:spcPct val="90000"/>
        </a:lnSpc>
        <a:spcBef>
          <a:spcPts val="485"/>
        </a:spcBef>
        <a:buFont typeface="Arial"/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8pPr>
      <a:lvl9pPr marL="3755390" indent="-220980" algn="l" defTabSz="883285">
        <a:lnSpc>
          <a:spcPct val="90000"/>
        </a:lnSpc>
        <a:spcBef>
          <a:spcPts val="485"/>
        </a:spcBef>
        <a:buFont typeface="Arial"/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3285"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441960" algn="l" defTabSz="883285"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883920" algn="l" defTabSz="883285">
        <a:defRPr sz="1700">
          <a:solidFill>
            <a:schemeClr val="tx1"/>
          </a:solidFill>
          <a:latin typeface="+mn-lt"/>
          <a:ea typeface="+mn-ea"/>
          <a:cs typeface="+mn-cs"/>
        </a:defRPr>
      </a:lvl3pPr>
      <a:lvl4pPr marL="1325245" algn="l" defTabSz="883285">
        <a:defRPr sz="1700">
          <a:solidFill>
            <a:schemeClr val="tx1"/>
          </a:solidFill>
          <a:latin typeface="+mn-lt"/>
          <a:ea typeface="+mn-ea"/>
          <a:cs typeface="+mn-cs"/>
        </a:defRPr>
      </a:lvl4pPr>
      <a:lvl5pPr marL="1767205" algn="l" defTabSz="883285">
        <a:defRPr sz="1700">
          <a:solidFill>
            <a:schemeClr val="tx1"/>
          </a:solidFill>
          <a:latin typeface="+mn-lt"/>
          <a:ea typeface="+mn-ea"/>
          <a:cs typeface="+mn-cs"/>
        </a:defRPr>
      </a:lvl5pPr>
      <a:lvl6pPr marL="2209165" algn="l" defTabSz="883285">
        <a:defRPr sz="1700">
          <a:solidFill>
            <a:schemeClr val="tx1"/>
          </a:solidFill>
          <a:latin typeface="+mn-lt"/>
          <a:ea typeface="+mn-ea"/>
          <a:cs typeface="+mn-cs"/>
        </a:defRPr>
      </a:lvl6pPr>
      <a:lvl7pPr marL="2651125" algn="l" defTabSz="883285">
        <a:defRPr sz="1700">
          <a:solidFill>
            <a:schemeClr val="tx1"/>
          </a:solidFill>
          <a:latin typeface="+mn-lt"/>
          <a:ea typeface="+mn-ea"/>
          <a:cs typeface="+mn-cs"/>
        </a:defRPr>
      </a:lvl7pPr>
      <a:lvl8pPr marL="3093084" algn="l" defTabSz="883285">
        <a:defRPr sz="1700">
          <a:solidFill>
            <a:schemeClr val="tx1"/>
          </a:solidFill>
          <a:latin typeface="+mn-lt"/>
          <a:ea typeface="+mn-ea"/>
          <a:cs typeface="+mn-cs"/>
        </a:defRPr>
      </a:lvl8pPr>
      <a:lvl9pPr marL="3534410" algn="l" defTabSz="883285">
        <a:defRPr sz="17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uman.snauka.ru/2015/01/918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yandex.ru/cloud/65112da82530c2180647d48e/" TargetMode="External"/><Relationship Id="rId2" Type="http://schemas.openxmlformats.org/officeDocument/2006/relationships/hyperlink" Target="https://disk.yandex.ru/i/oPp5MvEGkZXG6w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724128" y="6309320"/>
            <a:ext cx="3168180" cy="381000"/>
          </a:xfrm>
        </p:spPr>
        <p:txBody>
          <a:bodyPr/>
          <a:lstStyle/>
          <a:p>
            <a:pPr marL="0" indent="0" algn="r">
              <a:buNone/>
              <a:defRPr/>
            </a:pPr>
            <a:r>
              <a:rPr lang="ru-RU" sz="2400" b="1" dirty="0">
                <a:latin typeface="Arial"/>
                <a:cs typeface="Arial"/>
              </a:rPr>
              <a:t>20 октября 2024 г.</a:t>
            </a:r>
            <a:endParaRPr sz="2400" b="1" dirty="0">
              <a:latin typeface="Arial"/>
              <a:cs typeface="Arial"/>
            </a:endParaRPr>
          </a:p>
        </p:txBody>
      </p:sp>
      <p:sp>
        <p:nvSpPr>
          <p:cNvPr id="5" name="Заголовок 1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79512" y="1988431"/>
            <a:ext cx="4788024" cy="864913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defRPr/>
            </a:pPr>
            <a:r>
              <a:rPr lang="ru-RU" sz="16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+mn-cs"/>
              </a:rPr>
              <a:t>РИП «Разработка и апробация организационных механизмов наставничества через систему профессионального </a:t>
            </a:r>
            <a:r>
              <a:rPr lang="ru-RU" sz="1600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+mn-cs"/>
              </a:rPr>
              <a:t>волонтерства</a:t>
            </a:r>
            <a:r>
              <a:rPr lang="ru-RU" sz="16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+mn-cs"/>
              </a:rPr>
              <a:t>  в форме «студент-студент»</a:t>
            </a:r>
            <a:endParaRPr sz="16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+mn-cs"/>
            </a:endParaRPr>
          </a:p>
        </p:txBody>
      </p:sp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79512" y="3789040"/>
            <a:ext cx="4788024" cy="864913"/>
          </a:xfrm>
          <a:prstGeom prst="rect">
            <a:avLst/>
          </a:prstGeom>
          <a:noFill/>
          <a:ln>
            <a:noFill/>
          </a:ln>
          <a:effectLst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5pPr>
            <a:lvl6pPr marL="4572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6pPr>
            <a:lvl7pPr marL="9144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7pPr>
            <a:lvl8pPr marL="13716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8pPr>
            <a:lvl9pPr marL="18288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ru-RU" sz="16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+mn-cs"/>
              </a:rPr>
              <a:t>государственное бюджетное профессиональное образовательное учреждение Самарской области «Сызранский медико-гуманитарный колледж»»</a:t>
            </a:r>
          </a:p>
          <a:p>
            <a:pPr>
              <a:lnSpc>
                <a:spcPct val="150000"/>
              </a:lnSpc>
              <a:defRPr/>
            </a:pPr>
            <a:endParaRPr lang="ru-RU" sz="16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ru-RU" sz="2400" dirty="0">
                <a:solidFill>
                  <a:srgbClr val="00B050"/>
                </a:solidFill>
                <a:latin typeface="Impact" panose="020B0806030902050204" pitchFamily="34" charset="0"/>
                <a:cs typeface="+mn-cs"/>
              </a:rPr>
              <a:t>            </a:t>
            </a:r>
            <a:r>
              <a:rPr lang="ru-RU" sz="2400" dirty="0">
                <a:solidFill>
                  <a:srgbClr val="002060"/>
                </a:solidFill>
                <a:latin typeface="Impact" panose="020B0806030902050204" pitchFamily="34" charset="0"/>
                <a:cs typeface="+mn-cs"/>
              </a:rPr>
              <a:t>Задачи  работы РИП на 2024-2025 учебный год</a:t>
            </a:r>
          </a:p>
          <a:p>
            <a:pPr>
              <a:lnSpc>
                <a:spcPct val="150000"/>
              </a:lnSpc>
              <a:defRPr/>
            </a:pPr>
            <a:endParaRPr lang="ru-RU" sz="2400" dirty="0">
              <a:solidFill>
                <a:srgbClr val="00B050"/>
              </a:solidFill>
              <a:latin typeface="Impact" panose="020B0806030902050204" pitchFamily="34" charset="0"/>
              <a:cs typeface="+mn-cs"/>
            </a:endParaRPr>
          </a:p>
        </p:txBody>
      </p:sp>
      <p:sp>
        <p:nvSpPr>
          <p:cNvPr id="7" name="Заголовок 1"/>
          <p:cNvSpPr txBox="1">
            <a:spLocks noChangeArrowheads="1"/>
          </p:cNvSpPr>
          <p:nvPr/>
        </p:nvSpPr>
        <p:spPr bwMode="auto">
          <a:xfrm>
            <a:off x="5633276" y="1628800"/>
            <a:ext cx="3563888" cy="864913"/>
          </a:xfrm>
          <a:prstGeom prst="rect">
            <a:avLst/>
          </a:prstGeom>
          <a:noFill/>
          <a:ln>
            <a:noFill/>
          </a:ln>
          <a:effectLst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5pPr>
            <a:lvl6pPr marL="4572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6pPr>
            <a:lvl7pPr marL="9144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7pPr>
            <a:lvl8pPr marL="13716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8pPr>
            <a:lvl9pPr marL="18288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9pPr>
          </a:lstStyle>
          <a:p>
            <a:pPr>
              <a:defRPr/>
            </a:pPr>
            <a:r>
              <a:rPr lang="ru-RU" sz="16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+mn-cs"/>
              </a:rPr>
              <a:t>Руководитель Проекта: Касымова Лола </a:t>
            </a:r>
            <a:r>
              <a:rPr lang="ru-RU" sz="1600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+mn-cs"/>
              </a:rPr>
              <a:t>Казимовна</a:t>
            </a:r>
            <a:r>
              <a:rPr lang="ru-RU" sz="16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+mn-cs"/>
              </a:rPr>
              <a:t>, директор государственного бюджетного профессионального образовательного учреждения Самарской области «Сызранский медико-гуманитарный колледж»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4B7969-2811-4A76-9EC3-2AFFA8CCC6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36476"/>
            <a:ext cx="1090125" cy="10901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72BD592-ECE1-40BF-9C3B-FBAAA7AC6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4137044"/>
            <a:ext cx="2451515" cy="1449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621" y="44624"/>
            <a:ext cx="8264525" cy="615602"/>
          </a:xfrm>
        </p:spPr>
        <p:txBody>
          <a:bodyPr/>
          <a:lstStyle/>
          <a:p>
            <a:r>
              <a:rPr lang="ru-RU" b="0" dirty="0">
                <a:solidFill>
                  <a:srgbClr val="002060"/>
                </a:solidFill>
                <a:latin typeface="Impact" panose="020B0806030902050204" pitchFamily="34" charset="0"/>
              </a:rPr>
              <a:t>РИП «Разработка и апробация организационных механизмов наставничества через систему профессионального </a:t>
            </a:r>
            <a:r>
              <a:rPr lang="ru-RU" b="0" dirty="0" err="1">
                <a:solidFill>
                  <a:srgbClr val="002060"/>
                </a:solidFill>
                <a:latin typeface="Impact" panose="020B0806030902050204" pitchFamily="34" charset="0"/>
              </a:rPr>
              <a:t>волонтерства</a:t>
            </a:r>
            <a:r>
              <a:rPr lang="ru-RU" b="0" dirty="0">
                <a:solidFill>
                  <a:srgbClr val="002060"/>
                </a:solidFill>
                <a:latin typeface="Impact" panose="020B0806030902050204" pitchFamily="34" charset="0"/>
              </a:rPr>
              <a:t> в форме «студент-студент»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67F2D9-4B91-401C-9653-7B662A80C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36" y="652264"/>
            <a:ext cx="1090125" cy="10901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53B597-0C0D-4029-F174-E198C16D1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2768396"/>
            <a:ext cx="5220072" cy="97337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EB385F-5FFF-809B-B26C-492A3D321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479" y="1556792"/>
            <a:ext cx="3166680" cy="48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69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ChangeArrowheads="1"/>
          </p:cNvSpPr>
          <p:nvPr/>
        </p:nvSpPr>
        <p:spPr bwMode="auto">
          <a:xfrm>
            <a:off x="107504" y="2636912"/>
            <a:ext cx="2016224" cy="864913"/>
          </a:xfrm>
          <a:prstGeom prst="rect">
            <a:avLst/>
          </a:prstGeom>
          <a:noFill/>
          <a:ln>
            <a:noFill/>
          </a:ln>
          <a:effectLst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5pPr>
            <a:lvl6pPr marL="4572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6pPr>
            <a:lvl7pPr marL="9144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7pPr>
            <a:lvl8pPr marL="13716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8pPr>
            <a:lvl9pPr marL="18288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9pPr>
          </a:lstStyle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Arial"/>
              </a:rPr>
              <a:t>ЦЕЛЬ </a:t>
            </a:r>
          </a:p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Arial"/>
              </a:rPr>
              <a:t>ПРОЕКТА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3728" y="1233164"/>
            <a:ext cx="6732586" cy="367240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30000"/>
              </a:lnSpc>
            </a:pPr>
            <a:r>
              <a:rPr lang="ru-RU" dirty="0">
                <a:latin typeface="Impact" panose="020B0806030902050204" pitchFamily="34" charset="0"/>
              </a:rPr>
              <a:t>Разработать и апробировать организационный механизм наставничества через систему профессионального </a:t>
            </a:r>
            <a:r>
              <a:rPr lang="ru-RU" dirty="0" err="1">
                <a:latin typeface="Impact" panose="020B0806030902050204" pitchFamily="34" charset="0"/>
              </a:rPr>
              <a:t>волонтерства</a:t>
            </a:r>
            <a:r>
              <a:rPr lang="ru-RU" dirty="0">
                <a:latin typeface="Impact" panose="020B0806030902050204" pitchFamily="34" charset="0"/>
              </a:rPr>
              <a:t> в форме «студент-студент» для формирования ценностей здорового образа жизни обучающихся профессиональных образовательных организаций </a:t>
            </a:r>
            <a:r>
              <a:rPr lang="ru-RU" dirty="0" err="1">
                <a:latin typeface="Impact" panose="020B0806030902050204" pitchFamily="34" charset="0"/>
              </a:rPr>
              <a:t>г.о</a:t>
            </a:r>
            <a:r>
              <a:rPr lang="ru-RU" dirty="0">
                <a:latin typeface="Impact" panose="020B0806030902050204" pitchFamily="34" charset="0"/>
              </a:rPr>
              <a:t>. Сызрань, </a:t>
            </a:r>
            <a:r>
              <a:rPr lang="ru-RU" dirty="0" err="1">
                <a:latin typeface="Impact" panose="020B0806030902050204" pitchFamily="34" charset="0"/>
              </a:rPr>
              <a:t>г.о</a:t>
            </a:r>
            <a:r>
              <a:rPr lang="ru-RU" dirty="0">
                <a:latin typeface="Impact" panose="020B0806030902050204" pitchFamily="34" charset="0"/>
              </a:rPr>
              <a:t>. Октябрьск.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4FEACF9-B5AE-4AA7-BBC9-D67A4696D363}"/>
              </a:ext>
            </a:extLst>
          </p:cNvPr>
          <p:cNvSpPr txBox="1">
            <a:spLocks/>
          </p:cNvSpPr>
          <p:nvPr/>
        </p:nvSpPr>
        <p:spPr bwMode="auto">
          <a:xfrm>
            <a:off x="971600" y="28997"/>
            <a:ext cx="8264525" cy="615602"/>
          </a:xfrm>
          <a:prstGeom prst="rect">
            <a:avLst/>
          </a:prstGeom>
          <a:noFill/>
          <a:ln>
            <a:noFill/>
          </a:ln>
        </p:spPr>
        <p:txBody>
          <a:bodyPr vert="horz" wrap="square" lIns="80165" tIns="40083" rIns="80165" bIns="40083" numCol="1" anchor="ctr" anchorCtr="0" compatLnSpc="1">
            <a:prstTxWarp prst="textNoShape">
              <a:avLst/>
            </a:prstTxWarp>
            <a:noAutofit/>
          </a:bodyPr>
          <a:lstStyle>
            <a:lvl1pPr algn="ctr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6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  <a:lvl2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2pPr>
            <a:lvl3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3pPr>
            <a:lvl4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4pPr>
            <a:lvl5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5pPr>
            <a:lvl6pPr marL="4572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6pPr>
            <a:lvl7pPr marL="9144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7pPr>
            <a:lvl8pPr marL="13716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8pPr>
            <a:lvl9pPr marL="18288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ru-RU" b="0" dirty="0">
                <a:solidFill>
                  <a:srgbClr val="002060"/>
                </a:solidFill>
                <a:latin typeface="Impact" panose="020B0806030902050204" pitchFamily="34" charset="0"/>
              </a:rPr>
              <a:t>РИП «Разработка и апробация организационных механизмов наставничества через систему профессионального </a:t>
            </a:r>
            <a:r>
              <a:rPr lang="ru-RU" b="0" dirty="0" err="1">
                <a:solidFill>
                  <a:srgbClr val="002060"/>
                </a:solidFill>
                <a:latin typeface="Impact" panose="020B0806030902050204" pitchFamily="34" charset="0"/>
              </a:rPr>
              <a:t>волонтерства</a:t>
            </a:r>
            <a:r>
              <a:rPr lang="ru-RU" b="0" dirty="0">
                <a:solidFill>
                  <a:srgbClr val="002060"/>
                </a:solidFill>
                <a:latin typeface="Impact" panose="020B0806030902050204" pitchFamily="34" charset="0"/>
              </a:rPr>
              <a:t> в форме «студент-студент»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B66E44-06FB-4E60-B981-B293C9B9B6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91" y="777623"/>
            <a:ext cx="1090125" cy="10901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21F410-58F8-4FAA-8504-98A87B60D6C2}"/>
              </a:ext>
            </a:extLst>
          </p:cNvPr>
          <p:cNvSpPr txBox="1"/>
          <p:nvPr/>
        </p:nvSpPr>
        <p:spPr>
          <a:xfrm>
            <a:off x="2519610" y="5624836"/>
            <a:ext cx="63367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Times New Roman" panose="02020603050405020304" pitchFamily="18" charset="0"/>
              </a:rPr>
              <a:t>Примечание: </a:t>
            </a:r>
          </a:p>
          <a:p>
            <a: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Times New Roman" panose="02020603050405020304" pitchFamily="18" charset="0"/>
              </a:rPr>
              <a:t>под профессиональным волонтерством понимается деятельность, направленная на получение опыта работы по избранной специальности (источник </a:t>
            </a:r>
            <a:r>
              <a:rPr lang="ru-RU" sz="1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https://human.snauka.ru/2015/01/9189</a:t>
            </a:r>
            <a: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Times New Roman" panose="02020603050405020304" pitchFamily="18" charset="0"/>
              </a:rPr>
              <a:t>). </a:t>
            </a:r>
            <a:endParaRPr lang="ru-RU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38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ChangeArrowheads="1"/>
          </p:cNvSpPr>
          <p:nvPr/>
        </p:nvSpPr>
        <p:spPr bwMode="auto">
          <a:xfrm>
            <a:off x="86991" y="2794591"/>
            <a:ext cx="2016224" cy="864913"/>
          </a:xfrm>
          <a:prstGeom prst="rect">
            <a:avLst/>
          </a:prstGeom>
          <a:noFill/>
          <a:ln>
            <a:noFill/>
          </a:ln>
          <a:effectLst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5pPr>
            <a:lvl6pPr marL="4572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6pPr>
            <a:lvl7pPr marL="9144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7pPr>
            <a:lvl8pPr marL="13716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8pPr>
            <a:lvl9pPr marL="18288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9pPr>
          </a:lstStyle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Arial"/>
              </a:rPr>
              <a:t>Задачи проекта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3728" y="830940"/>
            <a:ext cx="6732586" cy="98484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Times New Roman" panose="02020603050405020304" pitchFamily="18" charset="0"/>
              </a:rPr>
              <a:t>1</a:t>
            </a:r>
            <a:r>
              <a:rPr lang="ru-RU" sz="1400" dirty="0">
                <a:latin typeface="Impact" panose="020B0806030902050204" pitchFamily="34" charset="0"/>
                <a:ea typeface="Times New Roman" panose="02020603050405020304" pitchFamily="18" charset="0"/>
              </a:rPr>
              <a:t>. Разработать, апробировать механизм планирования наставнической деятельности по формированию ценностей здорового образа жизни обучающихся профессиональных образовательных организаций </a:t>
            </a:r>
            <a:r>
              <a:rPr lang="ru-RU" sz="1400" dirty="0" err="1">
                <a:latin typeface="Impact" panose="020B0806030902050204" pitchFamily="34" charset="0"/>
                <a:ea typeface="Times New Roman" panose="02020603050405020304" pitchFamily="18" charset="0"/>
              </a:rPr>
              <a:t>г.о</a:t>
            </a:r>
            <a:r>
              <a:rPr lang="ru-RU" sz="1400" dirty="0">
                <a:latin typeface="Impact" panose="020B0806030902050204" pitchFamily="34" charset="0"/>
                <a:ea typeface="Times New Roman" panose="02020603050405020304" pitchFamily="18" charset="0"/>
              </a:rPr>
              <a:t>. Сызрань, </a:t>
            </a:r>
            <a:r>
              <a:rPr lang="ru-RU" sz="1400" dirty="0" err="1">
                <a:latin typeface="Impact" panose="020B0806030902050204" pitchFamily="34" charset="0"/>
                <a:ea typeface="Times New Roman" panose="02020603050405020304" pitchFamily="18" charset="0"/>
              </a:rPr>
              <a:t>г.о</a:t>
            </a:r>
            <a:r>
              <a:rPr lang="ru-RU" sz="1400" dirty="0">
                <a:latin typeface="Impact" panose="020B0806030902050204" pitchFamily="34" charset="0"/>
                <a:ea typeface="Times New Roman" panose="02020603050405020304" pitchFamily="18" charset="0"/>
              </a:rPr>
              <a:t>. Октябрьск.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25291" y="1986504"/>
            <a:ext cx="6732586" cy="7920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2. Апробировать периодические диагностические исследования по оценке уровня здоровья  с помощи методики академика Г.Л. Апанасенко  и анкетирования по определению факторов здоровья у обучающихся.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21843" y="2876199"/>
            <a:ext cx="6732586" cy="98484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dirty="0">
              <a:latin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</a:endParaRPr>
          </a:p>
          <a:p>
            <a:pPr algn="just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3. Разработать, апробировать комплексную программу информационно-обучающих мероприятий «Школа здоровья» с учетом результатов диагностических исследований с закреплением наставников из числа студентов-медиков.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8165" y="4014041"/>
            <a:ext cx="6732586" cy="79208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>
              <a:lnSpc>
                <a:spcPct val="130000"/>
              </a:lnSpc>
              <a:tabLst>
                <a:tab pos="270510" algn="l"/>
              </a:tabLst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4. Проанализировать по итогам апробации результативность формирования готовности к здоровому образу жизни у обучающихся с использованием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критериально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-оценочного аппарата и динамического наблюдения.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8165" y="5013969"/>
            <a:ext cx="6732586" cy="61166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4763" algn="just">
              <a:lnSpc>
                <a:spcPct val="130000"/>
              </a:lnSpc>
              <a:tabLst>
                <a:tab pos="270510" algn="l"/>
              </a:tabLst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5. Разработать, апробировать механизм административного контроля системы наставничества в форме «студент-студент».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0FAC4853-F367-437F-BE35-7F343B9EFC4E}"/>
              </a:ext>
            </a:extLst>
          </p:cNvPr>
          <p:cNvSpPr txBox="1">
            <a:spLocks/>
          </p:cNvSpPr>
          <p:nvPr/>
        </p:nvSpPr>
        <p:spPr bwMode="auto">
          <a:xfrm>
            <a:off x="945686" y="92809"/>
            <a:ext cx="8264525" cy="615602"/>
          </a:xfrm>
          <a:prstGeom prst="rect">
            <a:avLst/>
          </a:prstGeom>
          <a:noFill/>
          <a:ln>
            <a:noFill/>
          </a:ln>
        </p:spPr>
        <p:txBody>
          <a:bodyPr vert="horz" wrap="square" lIns="80165" tIns="40083" rIns="80165" bIns="40083" numCol="1" anchor="ctr" anchorCtr="0" compatLnSpc="1">
            <a:prstTxWarp prst="textNoShape">
              <a:avLst/>
            </a:prstTxWarp>
            <a:noAutofit/>
          </a:bodyPr>
          <a:lstStyle>
            <a:lvl1pPr algn="ctr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6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  <a:lvl2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2pPr>
            <a:lvl3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3pPr>
            <a:lvl4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4pPr>
            <a:lvl5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5pPr>
            <a:lvl6pPr marL="4572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6pPr>
            <a:lvl7pPr marL="9144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7pPr>
            <a:lvl8pPr marL="13716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8pPr>
            <a:lvl9pPr marL="18288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ru-RU" b="0" dirty="0">
                <a:solidFill>
                  <a:srgbClr val="002060"/>
                </a:solidFill>
                <a:latin typeface="Impact" panose="020B0806030902050204" pitchFamily="34" charset="0"/>
              </a:rPr>
              <a:t>РИП «Разработка и апробация организационных механизмов наставничества через систему профессионального </a:t>
            </a:r>
            <a:r>
              <a:rPr lang="ru-RU" b="0" dirty="0" err="1">
                <a:solidFill>
                  <a:srgbClr val="002060"/>
                </a:solidFill>
                <a:latin typeface="Impact" panose="020B0806030902050204" pitchFamily="34" charset="0"/>
              </a:rPr>
              <a:t>волонтерства</a:t>
            </a:r>
            <a:r>
              <a:rPr lang="ru-RU" b="0" dirty="0">
                <a:solidFill>
                  <a:srgbClr val="002060"/>
                </a:solidFill>
                <a:latin typeface="Impact" panose="020B0806030902050204" pitchFamily="34" charset="0"/>
              </a:rPr>
              <a:t> в форме «студент-студент»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D359C81-DFB1-497F-8DBB-F77F8F41B9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07" y="785610"/>
            <a:ext cx="1090125" cy="109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58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653EB-E837-8619-F867-E9F659FDE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b="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Инструкция по работе в РИП на 202</a:t>
            </a:r>
            <a:r>
              <a:rPr lang="en-US" sz="2500" b="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4</a:t>
            </a:r>
            <a:r>
              <a:rPr lang="ru-RU" sz="2500" b="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-202</a:t>
            </a:r>
            <a:r>
              <a:rPr lang="en-US" sz="2500" b="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5</a:t>
            </a:r>
            <a:r>
              <a:rPr lang="ru-RU" sz="2500" b="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 уч. год</a:t>
            </a:r>
            <a:endParaRPr lang="ru-RU" sz="2500" b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4D00F6-6C27-97AA-ECE2-7796A44BE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292" y="1117029"/>
            <a:ext cx="8182156" cy="4623941"/>
          </a:xfrm>
        </p:spPr>
        <p:txBody>
          <a:bodyPr/>
          <a:lstStyle/>
          <a:p>
            <a:pPr marL="0" indent="0" algn="ctr">
              <a:lnSpc>
                <a:spcPct val="130000"/>
              </a:lnSpc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180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1. В рамках РИП будет  поэтапное увеличение количества наставников и наставляемых.</a:t>
            </a:r>
          </a:p>
          <a:p>
            <a:pPr indent="449580" algn="just"/>
            <a:r>
              <a:rPr lang="ru-RU" sz="180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Студенты-наставляемые, которые перешли на 4 курс остаются и будут далее участвовать в мероприятиях (ГК-200 чел., СПК-200 чел, СМГК-100 чел.(гр. 4231, 4232, 4233, 4234), </a:t>
            </a:r>
            <a:r>
              <a:rPr lang="ru-RU" sz="1800" dirty="0" err="1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Октябр</a:t>
            </a:r>
            <a:r>
              <a:rPr lang="ru-RU" sz="180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. техникум -50 чел.)</a:t>
            </a:r>
          </a:p>
          <a:p>
            <a:pPr indent="449580" algn="just"/>
            <a:r>
              <a:rPr lang="ru-RU" sz="180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Студенты-наставляемые, которые перешли на 3 курс тоже остаются и будут далее участвовать в мероприятиях (ГК-200 чел., СПК-200 чел, СМГК-100 чел.(гр. 3231, 3232, 3233, 3121), </a:t>
            </a:r>
            <a:r>
              <a:rPr lang="ru-RU" sz="1800" dirty="0" err="1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Октябр</a:t>
            </a:r>
            <a:r>
              <a:rPr lang="ru-RU" sz="180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. техникум -50 чел.)</a:t>
            </a:r>
          </a:p>
          <a:p>
            <a:pPr indent="449580" algn="just"/>
            <a:r>
              <a:rPr lang="ru-RU" sz="180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Студенты-наставляемые, которые перешли на 2 курс тоже остаются и будут далее участвовать в мероприятиях (ГК-250 чел., СПК-250 чел, СМГК-150 чел. (гр. 2231, 2232, 2233, 2234, 261, 241), </a:t>
            </a:r>
            <a:r>
              <a:rPr lang="ru-RU" sz="1800" dirty="0" err="1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Октябр</a:t>
            </a:r>
            <a:r>
              <a:rPr lang="ru-RU" sz="180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. техникум -50 чел.)</a:t>
            </a:r>
          </a:p>
          <a:p>
            <a:pPr indent="449580" algn="just"/>
            <a:r>
              <a:rPr lang="ru-RU" sz="180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Студентов-наставляемых первокурсников определяете самостоятельно (ГК-250 чел., СПК-250 чел, СМГК-150 чел. (гр. 171, 172, 173, 174, 181, 161), </a:t>
            </a:r>
            <a:r>
              <a:rPr lang="ru-RU" sz="1800" dirty="0" err="1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Октябр</a:t>
            </a:r>
            <a:r>
              <a:rPr lang="ru-RU" sz="180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. техникум -50 чел.)</a:t>
            </a:r>
          </a:p>
          <a:p>
            <a:pPr indent="449580" algn="just"/>
            <a:r>
              <a:rPr lang="ru-RU" sz="180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Увеличивать наставников СМГК  (было 400) до 600 чел.</a:t>
            </a:r>
          </a:p>
          <a:p>
            <a:pPr marL="457200" algn="just">
              <a:lnSpc>
                <a:spcPct val="115000"/>
              </a:lnSpc>
            </a:pPr>
            <a:endParaRPr lang="ru-RU" sz="1800" dirty="0">
              <a:solidFill>
                <a:srgbClr val="002060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F22081-D4FB-E80A-C717-B21252E4EF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27" y="584474"/>
            <a:ext cx="468262" cy="46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73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95525C-CD49-6531-8A3D-E1273E4A6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A9B265-95D3-F0E5-A31E-D265B6D57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989" y="1253331"/>
            <a:ext cx="8264524" cy="4351338"/>
          </a:xfrm>
        </p:spPr>
        <p:txBody>
          <a:bodyPr/>
          <a:lstStyle/>
          <a:p>
            <a:pPr indent="0" algn="just">
              <a:lnSpc>
                <a:spcPct val="115000"/>
              </a:lnSpc>
              <a:buNone/>
            </a:pPr>
            <a:r>
              <a:rPr lang="ru-RU" sz="180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 2. Внести студентов 1 курса, участвующие в РИП, в электронную форму по персонализированному учету наставляемых  из числа обучающихся в таблицу.</a:t>
            </a:r>
          </a:p>
          <a:p>
            <a:pPr indent="449580" algn="just">
              <a:lnSpc>
                <a:spcPct val="115000"/>
              </a:lnSpc>
            </a:pPr>
            <a:r>
              <a:rPr lang="ru-RU" sz="180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У студентов 2, 3, 4 курсов необходимо изменить номер группы, указать специальность.</a:t>
            </a:r>
          </a:p>
          <a:p>
            <a:pPr indent="449580" algn="just">
              <a:lnSpc>
                <a:spcPct val="115000"/>
              </a:lnSpc>
            </a:pPr>
            <a:r>
              <a:rPr lang="ru-RU" sz="180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Если было движение студентов, то внести коррективы в формы.</a:t>
            </a:r>
          </a:p>
          <a:p>
            <a:pPr indent="449580" algn="just">
              <a:lnSpc>
                <a:spcPct val="115000"/>
              </a:lnSpc>
            </a:pPr>
            <a:r>
              <a:rPr lang="ru-RU" sz="180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Электронная форма по РИП:</a:t>
            </a:r>
          </a:p>
          <a:p>
            <a:pPr indent="449580" algn="just">
              <a:lnSpc>
                <a:spcPct val="115000"/>
              </a:lnSpc>
            </a:pPr>
            <a:r>
              <a:rPr lang="ru-RU" sz="180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https://disk.yandex.ru/i/oPp5MvEGkZXG6w</a:t>
            </a:r>
            <a:endParaRPr lang="ru-RU" sz="1800" dirty="0">
              <a:solidFill>
                <a:srgbClr val="002060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ru-RU" sz="180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3. Каждый студент-участник 1 курса должен пройти анкетирование по определению факторов здоровья. Ссылка будет направлена позднее.</a:t>
            </a:r>
          </a:p>
          <a:p>
            <a:pPr indent="449580" algn="just">
              <a:lnSpc>
                <a:spcPct val="115000"/>
              </a:lnSpc>
            </a:pPr>
            <a:r>
              <a:rPr lang="ru-RU" sz="180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Срок реализации: до 15.10.2024 г.</a:t>
            </a:r>
          </a:p>
          <a:p>
            <a:pPr indent="449580" algn="just">
              <a:lnSpc>
                <a:spcPct val="115000"/>
              </a:lnSpc>
            </a:pPr>
            <a:r>
              <a:rPr lang="ru-RU" sz="180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https://forms.yandex.ru/cloud/65112da82530c2180647d48e/</a:t>
            </a:r>
            <a:endParaRPr lang="ru-RU" sz="1800" dirty="0">
              <a:solidFill>
                <a:srgbClr val="002060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0F713D4-A94E-F2BD-FA21-F0558A7B0C9B}"/>
              </a:ext>
            </a:extLst>
          </p:cNvPr>
          <p:cNvSpPr txBox="1">
            <a:spLocks/>
          </p:cNvSpPr>
          <p:nvPr/>
        </p:nvSpPr>
        <p:spPr bwMode="auto">
          <a:xfrm>
            <a:off x="850469" y="168871"/>
            <a:ext cx="8264525" cy="615602"/>
          </a:xfrm>
          <a:prstGeom prst="rect">
            <a:avLst/>
          </a:prstGeom>
          <a:noFill/>
          <a:ln>
            <a:noFill/>
          </a:ln>
        </p:spPr>
        <p:txBody>
          <a:bodyPr vert="horz" wrap="square" lIns="80165" tIns="40083" rIns="80165" bIns="40083" numCol="1" anchor="ctr" anchorCtr="0" compatLnSpc="1">
            <a:prstTxWarp prst="textNoShape">
              <a:avLst/>
            </a:prstTxWarp>
            <a:noAutofit/>
          </a:bodyPr>
          <a:lstStyle>
            <a:lvl1pPr algn="ctr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6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  <a:lvl2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2pPr>
            <a:lvl3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3pPr>
            <a:lvl4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4pPr>
            <a:lvl5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5pPr>
            <a:lvl6pPr marL="4572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6pPr>
            <a:lvl7pPr marL="9144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7pPr>
            <a:lvl8pPr marL="13716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8pPr>
            <a:lvl9pPr marL="18288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ru-RU" sz="2500" b="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Инструкция по работе в РИП на 202</a:t>
            </a:r>
            <a:r>
              <a:rPr lang="en-US" sz="2500" b="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4</a:t>
            </a:r>
            <a:r>
              <a:rPr lang="ru-RU" sz="2500" b="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-202</a:t>
            </a:r>
            <a:r>
              <a:rPr lang="en-US" sz="2500" b="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5</a:t>
            </a:r>
            <a:r>
              <a:rPr lang="ru-RU" sz="2500" b="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 уч. год</a:t>
            </a:r>
            <a:endParaRPr lang="ru-RU" sz="2500" b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AB4DD9-2663-C33A-6D41-A472179962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27" y="584474"/>
            <a:ext cx="468262" cy="46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61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68666-4502-A9E4-787A-CB2BE558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9C85F1-CB02-58F8-9C9C-BC3DCA4F1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60226"/>
            <a:ext cx="9114994" cy="4351338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70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4. На основании результатов диагностических исследований будет разработана сотрудниками ГБПОУ «СМГК» программа информационно-обучающих мероприятий «Школа здоровья», согласно которой волонтеры-медики будут организовывать мероприятия.</a:t>
            </a:r>
          </a:p>
          <a:p>
            <a:pPr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70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Срок реализации: ноябрь 2024 г. - апрель 2025г.</a:t>
            </a:r>
          </a:p>
          <a:p>
            <a:pPr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70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1 курс- Школа здоровья по формированию здорового образа жизни, дистанционные мероприятия.</a:t>
            </a:r>
          </a:p>
          <a:p>
            <a:pPr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70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2 курс - Школа по основам медицины и оказанию первой медицинской помощи, дистанционные мероприятия.</a:t>
            </a:r>
          </a:p>
          <a:p>
            <a:pPr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70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3 курс  - Школа по подержанию психологического здоровья обучающихся, дистанционные мероприятия.</a:t>
            </a:r>
          </a:p>
          <a:p>
            <a:pPr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70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4 курс  - Школа по поддержанию двигательной активности.</a:t>
            </a:r>
          </a:p>
          <a:p>
            <a:pPr indent="0" algn="just">
              <a:lnSpc>
                <a:spcPct val="115000"/>
              </a:lnSpc>
              <a:buNone/>
            </a:pPr>
            <a:r>
              <a:rPr lang="ru-RU" sz="170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5. Анализ по итогам апробации результативности формирования готовности к здоровому образу жизни у обучающихся будет проводиться с использованием метода анкетирования, ссылка на анкету тоже будет подготовлена и Вам направлена для прохождения студентами-участниками. Срок реализации: май 2025 г.                                                       Опрос всех 1,2, 3, 4 курсы.</a:t>
            </a:r>
          </a:p>
          <a:p>
            <a:pPr indent="0" algn="just">
              <a:lnSpc>
                <a:spcPct val="115000"/>
              </a:lnSpc>
              <a:buNone/>
            </a:pPr>
            <a:r>
              <a:rPr lang="ru-RU" sz="170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6. Описание механизма административного контроля  текущих и промежуточных результатов системы наставничества в форме «студент-студент» будет проведено сотрудниками ГБПОУ «СМГК» с учетом ваших предложений по результатам опроса ответственных от ПОО.</a:t>
            </a:r>
          </a:p>
          <a:p>
            <a:endParaRPr lang="ru-RU" sz="17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49E10A9-C243-43EC-AE50-C20026DF17D9}"/>
              </a:ext>
            </a:extLst>
          </p:cNvPr>
          <p:cNvSpPr txBox="1">
            <a:spLocks/>
          </p:cNvSpPr>
          <p:nvPr/>
        </p:nvSpPr>
        <p:spPr bwMode="auto">
          <a:xfrm>
            <a:off x="850469" y="168871"/>
            <a:ext cx="8264525" cy="615602"/>
          </a:xfrm>
          <a:prstGeom prst="rect">
            <a:avLst/>
          </a:prstGeom>
          <a:noFill/>
          <a:ln>
            <a:noFill/>
          </a:ln>
        </p:spPr>
        <p:txBody>
          <a:bodyPr vert="horz" wrap="square" lIns="80165" tIns="40083" rIns="80165" bIns="40083" numCol="1" anchor="ctr" anchorCtr="0" compatLnSpc="1">
            <a:prstTxWarp prst="textNoShape">
              <a:avLst/>
            </a:prstTxWarp>
            <a:noAutofit/>
          </a:bodyPr>
          <a:lstStyle>
            <a:lvl1pPr algn="ctr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6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  <a:lvl2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2pPr>
            <a:lvl3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3pPr>
            <a:lvl4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4pPr>
            <a:lvl5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5pPr>
            <a:lvl6pPr marL="4572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6pPr>
            <a:lvl7pPr marL="9144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7pPr>
            <a:lvl8pPr marL="13716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8pPr>
            <a:lvl9pPr marL="18288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ru-RU" sz="2500" b="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Инструкция по работе в РИП на 202</a:t>
            </a:r>
            <a:r>
              <a:rPr lang="en-US" sz="2500" b="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4</a:t>
            </a:r>
            <a:r>
              <a:rPr lang="ru-RU" sz="2500" b="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-202</a:t>
            </a:r>
            <a:r>
              <a:rPr lang="en-US" sz="2500" b="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5</a:t>
            </a:r>
            <a:r>
              <a:rPr lang="ru-RU" sz="2500" b="0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 уч. год</a:t>
            </a:r>
            <a:endParaRPr lang="ru-RU" sz="2500" b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83B48E-8B70-F40B-0372-08C82DD315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18294"/>
            <a:ext cx="468262" cy="46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11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23611" y="917431"/>
            <a:ext cx="4392488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/>
              <a:buNone/>
              <a:defRPr/>
            </a:pPr>
            <a:endParaRPr lang="ru-RU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AutoShape 2" descr="https://mail.yandex.ru/message_part/image.png?_uid=1130000046152504&amp;hid=1.1.2&amp;ids=177047760351007599&amp;name=image.png&amp;yandex_class=yandex_inline_content_320.mail:0.E3906007:2646554419130204599750617637893_1.1.2_17704776035100759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mail.yandex.ru/message_part/image.png?_uid=1130000046152504&amp;hid=1.1.2&amp;ids=177047760351007599&amp;name=image.png&amp;yandex_class=yandex_inline_content_320.mail:0.E3906007:2646554419130204599750617637893_1.1.2_17704776035100759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mail.yandex.ru/message_part/image.png?_uid=1130000046152504&amp;hid=1.1.2&amp;ids=177047760351007599&amp;name=image.png&amp;yandex_class=yandex_inline_content_320.mail:0.E3906007:2646554419130204599750617637893_1.1.2_17704776035100759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mail.yandex.ru/message_part/image.png?_uid=1130000046152504&amp;hid=1.1.2&amp;ids=177047760351007599&amp;name=image.png&amp;yandex_class=yandex_inline_content_320.mail:0.E3906007:2646554419130204599750617637893_1.1.2_177047760351007599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96136" y="2251837"/>
            <a:ext cx="35072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ССЫЛКА в виде </a:t>
            </a:r>
            <a:r>
              <a:rPr lang="en-US" dirty="0">
                <a:solidFill>
                  <a:srgbClr val="002060"/>
                </a:solidFill>
              </a:rPr>
              <a:t>QR</a:t>
            </a:r>
            <a:r>
              <a:rPr lang="ru-RU" dirty="0">
                <a:solidFill>
                  <a:srgbClr val="002060"/>
                </a:solidFill>
              </a:rPr>
              <a:t>-кода на страницу сайта ГБПОУ «СМГК», где можно посмотреть материалы о работе РИП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0375" y="2777399"/>
            <a:ext cx="45223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СПАСИБО </a:t>
            </a:r>
          </a:p>
          <a:p>
            <a:r>
              <a:rPr lang="ru-RU" sz="3600" b="1" dirty="0">
                <a:solidFill>
                  <a:schemeClr val="bg1"/>
                </a:solidFill>
              </a:rPr>
              <a:t>       ЗА ВНИМАНИЕ</a:t>
            </a:r>
            <a:endParaRPr lang="ru-RU" sz="36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AC2A4F-F380-45F2-98CA-70E395ED1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280" y="3717032"/>
            <a:ext cx="3114128" cy="31141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D064382-3A88-5858-34BC-798E0D4659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50" y="1069831"/>
            <a:ext cx="702985" cy="7029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db2004134l">
  <a:themeElements>
    <a:clrScheme name="134TGp_report_diagram 2">
      <a:dk1>
        <a:srgbClr val="23387D"/>
      </a:dk1>
      <a:lt1>
        <a:srgbClr val="FFFFFF"/>
      </a:lt1>
      <a:dk2>
        <a:srgbClr val="1A3D97"/>
      </a:dk2>
      <a:lt2>
        <a:srgbClr val="DDDDDD"/>
      </a:lt2>
      <a:accent1>
        <a:srgbClr val="4972BB"/>
      </a:accent1>
      <a:accent2>
        <a:srgbClr val="6A99D8"/>
      </a:accent2>
      <a:accent3>
        <a:srgbClr val="FFFFFF"/>
      </a:accent3>
      <a:accent4>
        <a:srgbClr val="1C2E6A"/>
      </a:accent4>
      <a:accent5>
        <a:srgbClr val="B1BCDA"/>
      </a:accent5>
      <a:accent6>
        <a:srgbClr val="5F8AC4"/>
      </a:accent6>
      <a:hlink>
        <a:srgbClr val="96B1E6"/>
      </a:hlink>
      <a:folHlink>
        <a:srgbClr val="99C25C"/>
      </a:folHlink>
    </a:clrScheme>
    <a:fontScheme name="134TGp_report_diagram">
      <a:majorFont>
        <a:latin typeface="Verdana"/>
        <a:ea typeface="Arial"/>
        <a:cs typeface="Arial"/>
      </a:majorFont>
      <a:minorFont>
        <a:latin typeface="Verdana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>
    <a:extraClrScheme>
      <a:clrScheme name="134TGp_report_diagram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4TGp_report_diagram 2">
        <a:dk1>
          <a:srgbClr val="23387D"/>
        </a:dk1>
        <a:lt1>
          <a:srgbClr val="FFFFFF"/>
        </a:lt1>
        <a:dk2>
          <a:srgbClr val="1A3D97"/>
        </a:dk2>
        <a:lt2>
          <a:srgbClr val="DDDDDD"/>
        </a:lt2>
        <a:accent1>
          <a:srgbClr val="4972BB"/>
        </a:accent1>
        <a:accent2>
          <a:srgbClr val="6A99D8"/>
        </a:accent2>
        <a:accent3>
          <a:srgbClr val="FFFFFF"/>
        </a:accent3>
        <a:accent4>
          <a:srgbClr val="1C2E6A"/>
        </a:accent4>
        <a:accent5>
          <a:srgbClr val="B1BCDA"/>
        </a:accent5>
        <a:accent6>
          <a:srgbClr val="5F8AC4"/>
        </a:accent6>
        <a:hlink>
          <a:srgbClr val="96B1E6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4TGp_report_diagram 3">
        <a:dk1>
          <a:srgbClr val="23387D"/>
        </a:dk1>
        <a:lt1>
          <a:srgbClr val="FFFFFF"/>
        </a:lt1>
        <a:dk2>
          <a:srgbClr val="1A3D97"/>
        </a:dk2>
        <a:lt2>
          <a:srgbClr val="DDDDDD"/>
        </a:lt2>
        <a:accent1>
          <a:srgbClr val="6E51A7"/>
        </a:accent1>
        <a:accent2>
          <a:srgbClr val="8C8EE0"/>
        </a:accent2>
        <a:accent3>
          <a:srgbClr val="FFFFFF"/>
        </a:accent3>
        <a:accent4>
          <a:srgbClr val="1C2E6A"/>
        </a:accent4>
        <a:accent5>
          <a:srgbClr val="BAB3D0"/>
        </a:accent5>
        <a:accent6>
          <a:srgbClr val="7E80CB"/>
        </a:accent6>
        <a:hlink>
          <a:srgbClr val="96B1E6"/>
        </a:hlink>
        <a:folHlink>
          <a:srgbClr val="7BB3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cdb2004134l</Template>
  <TotalTime>2189</TotalTime>
  <Words>838</Words>
  <Application>Microsoft Office PowerPoint</Application>
  <DocSecurity>0</DocSecurity>
  <PresentationFormat>Экран (4:3)</PresentationFormat>
  <Paragraphs>52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Impact</vt:lpstr>
      <vt:lpstr>Times New Roman</vt:lpstr>
      <vt:lpstr>Verdana</vt:lpstr>
      <vt:lpstr>Wingdings</vt:lpstr>
      <vt:lpstr>cdb2004134l</vt:lpstr>
      <vt:lpstr>1_Тема Office</vt:lpstr>
      <vt:lpstr>РИП «Разработка и апробация организационных механизмов наставничества через систему профессионального волонтерства  в форме «студент-студент»</vt:lpstr>
      <vt:lpstr>РИП «Разработка и апробация организационных механизмов наставничества через систему профессионального волонтерства в форме «студент-студент»</vt:lpstr>
      <vt:lpstr>Презентация PowerPoint</vt:lpstr>
      <vt:lpstr>Презентация PowerPoint</vt:lpstr>
      <vt:lpstr>Инструкция по работе в РИП на 2024-2025 уч. год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nisman</dc:creator>
  <cp:lastModifiedBy>Владимир Бакланов</cp:lastModifiedBy>
  <cp:revision>120</cp:revision>
  <dcterms:created xsi:type="dcterms:W3CDTF">2020-03-26T09:10:04Z</dcterms:created>
  <dcterms:modified xsi:type="dcterms:W3CDTF">2024-09-19T04:59:23Z</dcterms:modified>
  <dc:identifier/>
  <dc:language/>
  <cp:version/>
</cp:coreProperties>
</file>