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274" r:id="rId3"/>
    <p:sldId id="279" r:id="rId4"/>
    <p:sldId id="280" r:id="rId5"/>
    <p:sldId id="277" r:id="rId6"/>
    <p:sldId id="278" r:id="rId7"/>
  </p:sldIdLst>
  <p:sldSz cx="12192000" cy="6858000"/>
  <p:notesSz cx="6858000" cy="9144000"/>
  <p:embeddedFontLst>
    <p:embeddedFont>
      <p:font typeface="Bahnschrift SemiBold" panose="020B0502040204020203" pitchFamily="34" charset="0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3" userDrawn="1">
          <p15:clr>
            <a:srgbClr val="A4A3A4"/>
          </p15:clr>
        </p15:guide>
        <p15:guide id="2" pos="213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1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BCD"/>
    <a:srgbClr val="7F3194"/>
    <a:srgbClr val="066B59"/>
    <a:srgbClr val="FFCCFF"/>
    <a:srgbClr val="FBE5D6"/>
    <a:srgbClr val="CC99FF"/>
    <a:srgbClr val="046957"/>
    <a:srgbClr val="FFFFFF"/>
    <a:srgbClr val="FFCB1D"/>
    <a:srgbClr val="CC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008" y="102"/>
      </p:cViewPr>
      <p:guideLst>
        <p:guide orient="horz" pos="3603"/>
        <p:guide pos="213"/>
        <p:guide orient="horz" pos="4042"/>
        <p:guide orient="horz" pos="2160"/>
        <p:guide pos="1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A7D71-18E1-642D-033F-56B818A8C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0AD8083-AF9A-4F60-8A9C-846C1970B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3AD51A-EBA3-ECC2-31FF-764A871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9459C6-70B6-69FD-8629-68250111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99120C-86C1-16C6-4CE5-C04E8E3E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6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4581D-4B99-1F5C-B936-0963CD73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9DE04C-7804-160C-D83A-DC0DCFBA8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8AAD04-6145-FB74-0B70-AF84EA6F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99D29D-B134-9776-4842-DCABED4C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E08F8A-F61D-5284-C007-79A9A10E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7ED4230-36CB-8DCB-247F-357091581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F172F4C-331C-D5C1-40FB-9EC34C284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D5410E-F369-9249-139E-C44DEBC1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206283-54DC-CC42-153C-E4AADE66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1A5133-689C-1453-2CC1-E712006B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7748C-FD68-272C-368D-A3F7BBD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009255-FECA-863F-74EC-F9395EB89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B750C-54D4-31A9-B6B2-B1B95189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A8C897-6D6B-50DF-2FEF-90C2F57D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55D194-A417-3911-D5E9-C6C9CDAE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0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42999E-444F-68E1-30F9-5E33ADEA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BAEDA1-4F64-F04D-56E9-9F370096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9BE0C9-1F0A-17F1-F19C-6A24D378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267D22-E4B9-E342-FCAD-59ECAE7C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908B26-78F4-A286-AE12-3FAFB806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02ACD8-C874-304F-9B96-7A5A5787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E45929-C5AB-C126-3A37-B2ED1DF8F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A1367A4-5B9C-A873-85F2-1FBDEF41F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269345-E397-3BA0-3784-09DB1020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AD79B1-DB7C-053D-3ED8-38576331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C20F5C1-9447-CC34-C3FC-33DB7796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E24404-6D39-9002-D1CC-5A45583B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0F56D03-A163-6A6B-A98D-88B36E6E1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83CCC6-B8B8-C848-FE03-A79747E13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96E6C8-CB6C-CC26-C95A-E70001388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0FF0D87-E4BC-3A59-C0DC-6FCC86F64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433033F-8BC8-9909-6FD2-D5CC67979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2454533-8AA2-CE20-DFAF-D1074CB0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C37CA16-5241-B11E-B029-92C24B6B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8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B69744-770E-BB10-9181-4F56D40E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B64AE37-85C1-1CAE-7A3F-ECFEAC46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6E93215-38F9-7003-F711-26942CB9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E97C30B-46FB-58F4-2910-258E3DED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57F8DF4-51D1-C8E4-0176-1D4F09C6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B84C8E7-6125-BC71-00AF-5AC3248C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E754EC-BEA8-F95F-2231-D56C2F58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5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862415-7F9B-47C2-37F9-8069D5BD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FCD84F-AC7C-9701-B1A5-D3D15B4D4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D1B7AC-CAA0-3B1D-E4C2-39170EAE0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75F4DA8-AE2F-9C77-B62F-9C512341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044470-AFAB-1BD8-C124-3FC34E32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168D1E-F2A6-90E8-FAA0-1A1C0793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0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D643E3-5D26-9C86-87E1-AD3B2481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597B6FA-3360-1BCD-95CE-A12C75D0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A266449-2838-3F14-D42F-C05A5D714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D633CB1-F9D0-3244-B79E-137FCEF1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E49DE0-765A-27CF-C0D1-93A886D2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7CD5B1C-30E0-8925-98CC-BCB30A14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7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87D20F-4023-F1BA-854D-56F68525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F8E9248-D68D-6F95-8A92-1BBCF187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A7B43D-9B65-869D-4F8D-416BA18CB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3D41-655B-4061-B095-76549E1764E3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6B2067-9FB1-1ECD-3022-6D506A59F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AF4540-40AA-E096-2123-EF8EF074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854C-FB94-42BB-BE2C-D8F247353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s8.com/icon/Mn6BzTFFvZQy/pack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ons8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s8.com/icon/Mn6BzTFFvZQy/pack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ons8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ksyzran.ru/eksperimentalnaya-deyatelnos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A5654F1-016B-0084-0DEF-742FE3EDFE22}"/>
              </a:ext>
            </a:extLst>
          </p:cNvPr>
          <p:cNvGrpSpPr/>
          <p:nvPr/>
        </p:nvGrpSpPr>
        <p:grpSpPr>
          <a:xfrm>
            <a:off x="-4326" y="-1"/>
            <a:ext cx="12196326" cy="6858001"/>
            <a:chOff x="4326" y="-1"/>
            <a:chExt cx="12196326" cy="685800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solidFill>
              <a:srgbClr val="CCED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solidFill>
              <a:srgbClr val="118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="" xmlns:a16="http://schemas.microsoft.com/office/drawing/2014/main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1117">
                  <a:srgbClr val="066B59"/>
                </a:gs>
                <a:gs pos="65000">
                  <a:srgbClr val="08705D"/>
                </a:gs>
                <a:gs pos="32000">
                  <a:srgbClr val="066B59"/>
                </a:gs>
                <a:gs pos="100000">
                  <a:srgbClr val="138E77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: скругленные углы 18">
            <a:extLst>
              <a:ext uri="{FF2B5EF4-FFF2-40B4-BE49-F238E27FC236}">
                <a16:creationId xmlns="" xmlns:a16="http://schemas.microsoft.com/office/drawing/2014/main" id="{237E12CA-E50B-BEC3-067D-4BC569613EF7}"/>
              </a:ext>
            </a:extLst>
          </p:cNvPr>
          <p:cNvSpPr/>
          <p:nvPr/>
        </p:nvSpPr>
        <p:spPr>
          <a:xfrm>
            <a:off x="-4327" y="1214476"/>
            <a:ext cx="13588521" cy="33822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2000">
                <a:srgbClr val="7F3194">
                  <a:shade val="30000"/>
                  <a:satMod val="115000"/>
                </a:srgbClr>
              </a:gs>
              <a:gs pos="42000">
                <a:srgbClr val="7F3194">
                  <a:shade val="67500"/>
                  <a:satMod val="115000"/>
                </a:srgbClr>
              </a:gs>
              <a:gs pos="100000">
                <a:srgbClr val="7F3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747A6CB-04B9-5410-8481-2F49BF484528}"/>
              </a:ext>
            </a:extLst>
          </p:cNvPr>
          <p:cNvSpPr txBox="1"/>
          <p:nvPr/>
        </p:nvSpPr>
        <p:spPr>
          <a:xfrm>
            <a:off x="4058152" y="1936099"/>
            <a:ext cx="7285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dirty="0" smtClean="0">
                <a:latin typeface="+mn-lt"/>
              </a:rPr>
              <a:t>Содружество</a:t>
            </a:r>
            <a:r>
              <a:rPr lang="ru-RU" altLang="ru-RU" sz="2400" dirty="0">
                <a:latin typeface="+mn-lt"/>
              </a:rPr>
              <a:t>. Профессия. Успех: механизм формирования профессиональных навыков будущих педагогов через модель наставничества «студент – воспитанник» в </a:t>
            </a:r>
            <a:r>
              <a:rPr lang="ru-RU" altLang="ru-RU" sz="2400" dirty="0" err="1">
                <a:latin typeface="+mn-lt"/>
              </a:rPr>
              <a:t>профориентационной</a:t>
            </a:r>
            <a:r>
              <a:rPr lang="ru-RU" altLang="ru-RU" sz="2400" dirty="0">
                <a:latin typeface="+mn-lt"/>
              </a:rPr>
              <a:t> деятельности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747A6CB-04B9-5410-8481-2F49BF484528}"/>
              </a:ext>
            </a:extLst>
          </p:cNvPr>
          <p:cNvSpPr txBox="1"/>
          <p:nvPr/>
        </p:nvSpPr>
        <p:spPr>
          <a:xfrm>
            <a:off x="9416975" y="6172301"/>
            <a:ext cx="303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200" dirty="0" smtClean="0">
                <a:latin typeface="+mn-lt"/>
              </a:rPr>
              <a:t>20ХХ – 20ХХ</a:t>
            </a:r>
            <a:endParaRPr lang="ru-RU" altLang="ru-RU" sz="3200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747A6CB-04B9-5410-8481-2F49BF484528}"/>
              </a:ext>
            </a:extLst>
          </p:cNvPr>
          <p:cNvSpPr txBox="1"/>
          <p:nvPr/>
        </p:nvSpPr>
        <p:spPr>
          <a:xfrm>
            <a:off x="465690" y="2582429"/>
            <a:ext cx="219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latin typeface="+mn-lt"/>
              </a:rPr>
              <a:t>Тема РИП</a:t>
            </a:r>
            <a:endParaRPr lang="ru-RU" altLang="ru-RU" sz="3600" cap="none" dirty="0">
              <a:latin typeface="+mn-lt"/>
            </a:endParaRPr>
          </a:p>
        </p:txBody>
      </p:sp>
      <p:sp>
        <p:nvSpPr>
          <p:cNvPr id="27" name="Прямоугольник: скругленные углы 23">
            <a:extLst>
              <a:ext uri="{FF2B5EF4-FFF2-40B4-BE49-F238E27FC236}">
                <a16:creationId xmlns="" xmlns:a16="http://schemas.microsoft.com/office/drawing/2014/main" id="{BD07C1B3-3106-5C42-AA5F-E73E9703836B}"/>
              </a:ext>
            </a:extLst>
          </p:cNvPr>
          <p:cNvSpPr/>
          <p:nvPr/>
        </p:nvSpPr>
        <p:spPr>
          <a:xfrm>
            <a:off x="2050937" y="5161411"/>
            <a:ext cx="9951366" cy="9099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2000">
                <a:srgbClr val="7F3194">
                  <a:shade val="30000"/>
                  <a:satMod val="115000"/>
                </a:srgbClr>
              </a:gs>
              <a:gs pos="42000">
                <a:srgbClr val="7F3194">
                  <a:shade val="67500"/>
                  <a:satMod val="115000"/>
                </a:srgbClr>
              </a:gs>
              <a:gs pos="100000">
                <a:srgbClr val="7F3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747A6CB-04B9-5410-8481-2F49BF484528}"/>
              </a:ext>
            </a:extLst>
          </p:cNvPr>
          <p:cNvSpPr txBox="1"/>
          <p:nvPr/>
        </p:nvSpPr>
        <p:spPr>
          <a:xfrm>
            <a:off x="3831755" y="5263990"/>
            <a:ext cx="656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Губернский колледж г. Сызрани</a:t>
            </a:r>
            <a:endParaRPr lang="ru-RU" altLang="ru-RU" sz="3600" cap="none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1768" y="200464"/>
            <a:ext cx="9961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b="1" dirty="0" smtClean="0">
                <a:solidFill>
                  <a:srgbClr val="066B59"/>
                </a:solidFill>
                <a:latin typeface="Bahnschrift SemiBold" panose="020B0502040204020203" pitchFamily="34" charset="0"/>
              </a:rPr>
              <a:t>ФОРУМ ИННОВАЦИЙ И ПЕДАГОГИЧЕСКИХ ПРАКТИК СИСТЕМЫ СРЕДНЕГО ПРОФЕССИОНАЛЬНОГО ОБРАЗОВАНИЯ САМАРСКОЙ ОБЛАСТИ </a:t>
            </a:r>
            <a:endParaRPr lang="ru-RU" altLang="ru-RU" sz="1600" b="1" dirty="0">
              <a:solidFill>
                <a:srgbClr val="066B59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15635" y="6418522"/>
            <a:ext cx="4201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b="1" dirty="0" smtClean="0">
                <a:solidFill>
                  <a:srgbClr val="066B59"/>
                </a:solidFill>
                <a:latin typeface="Bahnschrift SemiBold" panose="020B0502040204020203" pitchFamily="34" charset="0"/>
              </a:rPr>
              <a:t>САМАРА, 2025 г.</a:t>
            </a:r>
            <a:endParaRPr lang="ru-RU" altLang="ru-RU" sz="1600" b="1" dirty="0">
              <a:solidFill>
                <a:srgbClr val="066B59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="" xmlns:a16="http://schemas.microsoft.com/office/drawing/2014/main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="" xmlns:a16="http://schemas.microsoft.com/office/drawing/2014/main" id="{BD07C1B3-3106-5C42-AA5F-E73E9703836B}"/>
              </a:ext>
            </a:extLst>
          </p:cNvPr>
          <p:cNvSpPr/>
          <p:nvPr/>
        </p:nvSpPr>
        <p:spPr>
          <a:xfrm>
            <a:off x="-4351924" y="477051"/>
            <a:ext cx="10534609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747A6CB-04B9-5410-8481-2F49BF484528}"/>
              </a:ext>
            </a:extLst>
          </p:cNvPr>
          <p:cNvSpPr txBox="1"/>
          <p:nvPr/>
        </p:nvSpPr>
        <p:spPr>
          <a:xfrm>
            <a:off x="235433" y="1263562"/>
            <a:ext cx="462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ПРОБЛЕМА, </a:t>
            </a:r>
          </a:p>
          <a:p>
            <a:pPr>
              <a:lnSpc>
                <a:spcPct val="100000"/>
              </a:lnSpc>
            </a:pPr>
            <a:r>
              <a:rPr lang="ru-RU" altLang="ru-RU" sz="20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на решение которой направлен проект</a:t>
            </a:r>
            <a:endParaRPr lang="ru-RU" altLang="ru-RU" sz="2000" cap="none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: скругленные углы 23">
            <a:extLst>
              <a:ext uri="{FF2B5EF4-FFF2-40B4-BE49-F238E27FC236}">
                <a16:creationId xmlns="" xmlns:a16="http://schemas.microsoft.com/office/drawing/2014/main" id="{BD07C1B3-3106-5C42-AA5F-E73E9703836B}"/>
              </a:ext>
            </a:extLst>
          </p:cNvPr>
          <p:cNvSpPr/>
          <p:nvPr/>
        </p:nvSpPr>
        <p:spPr>
          <a:xfrm>
            <a:off x="6325299" y="477050"/>
            <a:ext cx="9179447" cy="60764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747A6CB-04B9-5410-8481-2F49BF484528}"/>
              </a:ext>
            </a:extLst>
          </p:cNvPr>
          <p:cNvSpPr txBox="1"/>
          <p:nvPr/>
        </p:nvSpPr>
        <p:spPr>
          <a:xfrm>
            <a:off x="7429958" y="1969124"/>
            <a:ext cx="656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ЦЕЛЕВАЯ АУДИТОРИЯ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044" y="828372"/>
            <a:ext cx="1028432" cy="10284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80957" y="2647295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9958" y="2727775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rgbClr val="AE3BCD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 rot="10800000">
            <a:off x="1134227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534837" y="967265"/>
            <a:ext cx="670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ИННОВАЦИОННЫЙ ПРОДУКТ ДЛЯ РЕГИОНА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75" y="4171948"/>
            <a:ext cx="1929541" cy="19295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47540" y="655488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>
                <a:hlinkClick r:id="rId3"/>
              </a:rPr>
              <a:t>Пакет</a:t>
            </a:r>
            <a:r>
              <a:rPr lang="ru-RU" sz="800" dirty="0"/>
              <a:t> иконка от </a:t>
            </a:r>
            <a:r>
              <a:rPr lang="en-US" sz="800" dirty="0">
                <a:hlinkClick r:id="rId4"/>
              </a:rPr>
              <a:t>Icons8</a:t>
            </a:r>
            <a:endParaRPr lang="ru-RU" sz="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85654" y="2558380"/>
            <a:ext cx="489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xmlns="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:a16="http://schemas.microsoft.com/office/drawing/2014/main" xmlns="" id="{BD07C1B3-3106-5C42-AA5F-E73E9703836B}"/>
              </a:ext>
            </a:extLst>
          </p:cNvPr>
          <p:cNvSpPr/>
          <p:nvPr/>
        </p:nvSpPr>
        <p:spPr>
          <a:xfrm rot="10800000">
            <a:off x="1134227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9042826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47A6CB-04B9-5410-8481-2F49BF484528}"/>
              </a:ext>
            </a:extLst>
          </p:cNvPr>
          <p:cNvSpPr txBox="1"/>
          <p:nvPr/>
        </p:nvSpPr>
        <p:spPr>
          <a:xfrm>
            <a:off x="534837" y="967265"/>
            <a:ext cx="670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200" cap="none" dirty="0" smtClean="0">
                <a:solidFill>
                  <a:srgbClr val="7F3194"/>
                </a:solidFill>
                <a:latin typeface="+mn-lt"/>
              </a:rPr>
              <a:t>ПРЕИМУЩЕСТВА </a:t>
            </a:r>
          </a:p>
          <a:p>
            <a:pPr>
              <a:lnSpc>
                <a:spcPct val="100000"/>
              </a:lnSpc>
            </a:pPr>
            <a:r>
              <a:rPr lang="ru-RU" altLang="ru-RU" sz="2400" b="0" cap="none" dirty="0" smtClean="0">
                <a:solidFill>
                  <a:srgbClr val="7F3194"/>
                </a:solidFill>
                <a:latin typeface="+mn-lt"/>
              </a:rPr>
              <a:t>ИННОВАЦИОННОГО ПРОДУКТА РИП</a:t>
            </a:r>
            <a:endParaRPr lang="ru-RU" altLang="ru-RU" sz="2400" b="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475" y="4171948"/>
            <a:ext cx="1929541" cy="19295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47540" y="655488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>
                <a:hlinkClick r:id="rId3"/>
              </a:rPr>
              <a:t>Пакет</a:t>
            </a:r>
            <a:r>
              <a:rPr lang="ru-RU" sz="800" dirty="0"/>
              <a:t> иконка от </a:t>
            </a:r>
            <a:r>
              <a:rPr lang="en-US" sz="800" dirty="0">
                <a:hlinkClick r:id="rId4"/>
              </a:rPr>
              <a:t>Icons8</a:t>
            </a:r>
            <a:endParaRPr lang="ru-RU" sz="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85654" y="2558380"/>
            <a:ext cx="489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dirty="0" smtClean="0">
                <a:solidFill>
                  <a:schemeClr val="bg1">
                    <a:lumMod val="95000"/>
                  </a:schemeClr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="" xmlns:a16="http://schemas.microsoft.com/office/drawing/2014/main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="" xmlns:a16="http://schemas.microsoft.com/office/drawing/2014/main" id="{BD07C1B3-3106-5C42-AA5F-E73E9703836B}"/>
              </a:ext>
            </a:extLst>
          </p:cNvPr>
          <p:cNvSpPr/>
          <p:nvPr/>
        </p:nvSpPr>
        <p:spPr>
          <a:xfrm>
            <a:off x="-4351923" y="477051"/>
            <a:ext cx="10123549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747A6CB-04B9-5410-8481-2F49BF484528}"/>
              </a:ext>
            </a:extLst>
          </p:cNvPr>
          <p:cNvSpPr txBox="1"/>
          <p:nvPr/>
        </p:nvSpPr>
        <p:spPr>
          <a:xfrm>
            <a:off x="15325" y="806362"/>
            <a:ext cx="5164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КЛЮЧЕВЫЕ </a:t>
            </a:r>
          </a:p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РЕЗУЛЬТАТЫ </a:t>
            </a:r>
            <a:r>
              <a:rPr lang="ru-RU" altLang="ru-RU" sz="1400" cap="none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сентябрь – декабрь 2025</a:t>
            </a:r>
          </a:p>
        </p:txBody>
      </p:sp>
      <p:sp>
        <p:nvSpPr>
          <p:cNvPr id="15" name="Прямоугольник: скругленные углы 23">
            <a:extLst>
              <a:ext uri="{FF2B5EF4-FFF2-40B4-BE49-F238E27FC236}">
                <a16:creationId xmlns="" xmlns:a16="http://schemas.microsoft.com/office/drawing/2014/main" id="{BD07C1B3-3106-5C42-AA5F-E73E9703836B}"/>
              </a:ext>
            </a:extLst>
          </p:cNvPr>
          <p:cNvSpPr/>
          <p:nvPr/>
        </p:nvSpPr>
        <p:spPr>
          <a:xfrm>
            <a:off x="5906097" y="477050"/>
            <a:ext cx="9598649" cy="60764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747A6CB-04B9-5410-8481-2F49BF484528}"/>
              </a:ext>
            </a:extLst>
          </p:cNvPr>
          <p:cNvSpPr txBox="1"/>
          <p:nvPr/>
        </p:nvSpPr>
        <p:spPr>
          <a:xfrm>
            <a:off x="7619995" y="1068169"/>
            <a:ext cx="65687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ЗАПРОС </a:t>
            </a:r>
            <a:r>
              <a:rPr lang="ru-RU" altLang="ru-RU" sz="1400" cap="none" dirty="0" smtClean="0">
                <a:solidFill>
                  <a:srgbClr val="7F3194"/>
                </a:solidFill>
                <a:latin typeface="+mn-lt"/>
              </a:rPr>
              <a:t>к ПОО региона</a:t>
            </a:r>
            <a:r>
              <a:rPr lang="en-US" altLang="ru-RU" sz="1400" cap="none" dirty="0" smtClean="0">
                <a:solidFill>
                  <a:srgbClr val="7F3194"/>
                </a:solidFill>
                <a:latin typeface="+mn-lt"/>
              </a:rPr>
              <a:t>/ </a:t>
            </a:r>
            <a:r>
              <a:rPr lang="ru-RU" altLang="ru-RU" sz="1400" cap="none" dirty="0" smtClean="0">
                <a:solidFill>
                  <a:srgbClr val="7F3194"/>
                </a:solidFill>
                <a:latin typeface="+mn-lt"/>
              </a:rPr>
              <a:t>какая поддержка</a:t>
            </a:r>
          </a:p>
          <a:p>
            <a:pPr>
              <a:lnSpc>
                <a:spcPct val="100000"/>
              </a:lnSpc>
            </a:pPr>
            <a:r>
              <a:rPr lang="ru-RU" altLang="ru-RU" sz="1400" cap="none" dirty="0" smtClean="0">
                <a:solidFill>
                  <a:srgbClr val="7F3194"/>
                </a:solidFill>
                <a:latin typeface="+mn-lt"/>
              </a:rPr>
              <a:t>нужна при реализации проекта 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7" y="2461586"/>
            <a:ext cx="396409" cy="3964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4" y="3252015"/>
            <a:ext cx="396409" cy="3964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1" y="4041722"/>
            <a:ext cx="396409" cy="39640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232347" y="2512261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32347" y="3198168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410" y="4041722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chemeClr val="bg1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4336" y="2327595"/>
            <a:ext cx="489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1200" dirty="0" smtClean="0">
                <a:solidFill>
                  <a:srgbClr val="AE3BCD"/>
                </a:solidFill>
              </a:rPr>
              <a:t>Пишем в данном текстовом блоке</a:t>
            </a:r>
          </a:p>
          <a:p>
            <a:pPr>
              <a:lnSpc>
                <a:spcPct val="100000"/>
              </a:lnSpc>
            </a:pP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A5654F1-016B-0084-0DEF-742FE3EDFE22}"/>
              </a:ext>
            </a:extLst>
          </p:cNvPr>
          <p:cNvGrpSpPr/>
          <p:nvPr/>
        </p:nvGrpSpPr>
        <p:grpSpPr>
          <a:xfrm>
            <a:off x="4326" y="-1"/>
            <a:ext cx="12196326" cy="6858001"/>
            <a:chOff x="4326" y="-1"/>
            <a:chExt cx="12196326" cy="6858001"/>
          </a:xfrm>
          <a:solidFill>
            <a:srgbClr val="066B59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60E4B897-4D1C-D191-36E6-49EB112D722C}"/>
                </a:ext>
              </a:extLst>
            </p:cNvPr>
            <p:cNvSpPr/>
            <p:nvPr/>
          </p:nvSpPr>
          <p:spPr>
            <a:xfrm>
              <a:off x="4326" y="-1"/>
              <a:ext cx="121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AAAF89F-CF8B-DA3C-3604-B37943CA3586}"/>
                </a:ext>
              </a:extLst>
            </p:cNvPr>
            <p:cNvSpPr/>
            <p:nvPr/>
          </p:nvSpPr>
          <p:spPr>
            <a:xfrm>
              <a:off x="894804" y="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3AEE0103-E94A-3E20-D002-E5E7ACD973A5}"/>
                </a:ext>
              </a:extLst>
            </p:cNvPr>
            <p:cNvSpPr/>
            <p:nvPr/>
          </p:nvSpPr>
          <p:spPr>
            <a:xfrm>
              <a:off x="1750420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EB38067C-62FD-7021-AAC5-31A66D541BE2}"/>
                </a:ext>
              </a:extLst>
            </p:cNvPr>
            <p:cNvSpPr/>
            <p:nvPr/>
          </p:nvSpPr>
          <p:spPr>
            <a:xfrm>
              <a:off x="9797" y="3429000"/>
              <a:ext cx="87521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="" xmlns:a16="http://schemas.microsoft.com/office/drawing/2014/main" id="{315DB1C9-8C79-CD1A-C0BB-6CE3E64324B7}"/>
                </a:ext>
              </a:extLst>
            </p:cNvPr>
            <p:cNvSpPr/>
            <p:nvPr/>
          </p:nvSpPr>
          <p:spPr>
            <a:xfrm>
              <a:off x="8386269" y="3108960"/>
              <a:ext cx="3814383" cy="374904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23">
            <a:extLst>
              <a:ext uri="{FF2B5EF4-FFF2-40B4-BE49-F238E27FC236}">
                <a16:creationId xmlns="" xmlns:a16="http://schemas.microsoft.com/office/drawing/2014/main" id="{BD07C1B3-3106-5C42-AA5F-E73E9703836B}"/>
              </a:ext>
            </a:extLst>
          </p:cNvPr>
          <p:cNvSpPr/>
          <p:nvPr/>
        </p:nvSpPr>
        <p:spPr>
          <a:xfrm>
            <a:off x="912303" y="390787"/>
            <a:ext cx="14936534" cy="6076421"/>
          </a:xfrm>
          <a:prstGeom prst="roundRect">
            <a:avLst>
              <a:gd name="adj" fmla="val 50000"/>
            </a:avLst>
          </a:prstGeom>
          <a:solidFill>
            <a:srgbClr val="9542AB"/>
          </a:solidFill>
          <a:ln>
            <a:noFill/>
          </a:ln>
          <a:effectLst>
            <a:outerShdw blurRad="241300" dist="38100" dir="2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="" xmlns:a16="http://schemas.microsoft.com/office/drawing/2014/main" id="{753D5E1C-E29F-30C6-801E-5228C2EB9ABB}"/>
              </a:ext>
            </a:extLst>
          </p:cNvPr>
          <p:cNvSpPr/>
          <p:nvPr/>
        </p:nvSpPr>
        <p:spPr>
          <a:xfrm>
            <a:off x="-1330810" y="891992"/>
            <a:ext cx="8050392" cy="1350876"/>
          </a:xfrm>
          <a:prstGeom prst="roundRect">
            <a:avLst>
              <a:gd name="adj" fmla="val 4101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7">
            <a:extLst>
              <a:ext uri="{FF2B5EF4-FFF2-40B4-BE49-F238E27FC236}">
                <a16:creationId xmlns="" xmlns:a16="http://schemas.microsoft.com/office/drawing/2014/main" id="{753D5E1C-E29F-30C6-801E-5228C2EB9ABB}"/>
              </a:ext>
            </a:extLst>
          </p:cNvPr>
          <p:cNvSpPr/>
          <p:nvPr/>
        </p:nvSpPr>
        <p:spPr>
          <a:xfrm>
            <a:off x="6927257" y="4969477"/>
            <a:ext cx="6107186" cy="1350876"/>
          </a:xfrm>
          <a:prstGeom prst="roundRect">
            <a:avLst>
              <a:gd name="adj" fmla="val 41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747A6CB-04B9-5410-8481-2F49BF484528}"/>
              </a:ext>
            </a:extLst>
          </p:cNvPr>
          <p:cNvSpPr txBox="1"/>
          <p:nvPr/>
        </p:nvSpPr>
        <p:spPr>
          <a:xfrm>
            <a:off x="3238257" y="1244264"/>
            <a:ext cx="279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3600" cap="none" dirty="0" smtClean="0">
                <a:solidFill>
                  <a:srgbClr val="7F3194"/>
                </a:solidFill>
                <a:latin typeface="+mn-lt"/>
              </a:rPr>
              <a:t>КОНТАКТЫ</a:t>
            </a:r>
            <a:endParaRPr lang="ru-RU" altLang="ru-RU" sz="2000" cap="none" dirty="0">
              <a:solidFill>
                <a:srgbClr val="7F3194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9591" y="4476528"/>
            <a:ext cx="4092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hlinkClick r:id="rId2"/>
              </a:rPr>
              <a:t>https://gksyzran.ru/eksperimentalnaya-deyatelnost.html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13" y="2353276"/>
            <a:ext cx="2123252" cy="21232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6687" y="2676617"/>
            <a:ext cx="614360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800" b="1" dirty="0" smtClean="0">
                <a:solidFill>
                  <a:schemeClr val="bg1">
                    <a:lumMod val="95000"/>
                  </a:schemeClr>
                </a:solidFill>
              </a:rPr>
              <a:t>АДАМОВА ЛЮБОВЬ ВЛАДИМИРОВНА</a:t>
            </a:r>
          </a:p>
          <a:p>
            <a:pPr algn="ctr"/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</a:rPr>
              <a:t>координатор</a:t>
            </a:r>
            <a:r>
              <a:rPr lang="en-US" altLang="ru-RU" dirty="0">
                <a:solidFill>
                  <a:schemeClr val="bg1">
                    <a:lumMod val="95000"/>
                  </a:schemeClr>
                </a:solidFill>
              </a:rPr>
              <a:t>/ </a:t>
            </a:r>
            <a:r>
              <a:rPr lang="ru-RU" altLang="ru-RU" dirty="0">
                <a:solidFill>
                  <a:schemeClr val="bg1">
                    <a:lumMod val="95000"/>
                  </a:schemeClr>
                </a:solidFill>
              </a:rPr>
              <a:t>руководитель 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</a:rPr>
              <a:t>проекта</a:t>
            </a:r>
            <a:endParaRPr lang="ru-RU" alt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2" y="3923470"/>
            <a:ext cx="694750" cy="6165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747A6CB-04B9-5410-8481-2F49BF484528}"/>
              </a:ext>
            </a:extLst>
          </p:cNvPr>
          <p:cNvSpPr txBox="1"/>
          <p:nvPr/>
        </p:nvSpPr>
        <p:spPr>
          <a:xfrm>
            <a:off x="7783309" y="5181166"/>
            <a:ext cx="3853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000" b="1" cap="all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Black" panose="02000000000000000000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400" cap="none" dirty="0" smtClean="0">
                <a:solidFill>
                  <a:srgbClr val="7F3194"/>
                </a:solidFill>
                <a:latin typeface="+mn-lt"/>
              </a:rPr>
              <a:t>МАТЕРИАЛЫ </a:t>
            </a:r>
          </a:p>
          <a:p>
            <a:pPr algn="ctr">
              <a:lnSpc>
                <a:spcPct val="100000"/>
              </a:lnSpc>
            </a:pPr>
            <a:r>
              <a:rPr lang="ru-RU" altLang="ru-RU" sz="2400" cap="none" dirty="0" smtClean="0">
                <a:solidFill>
                  <a:srgbClr val="7F3194"/>
                </a:solidFill>
                <a:latin typeface="+mn-lt"/>
              </a:rPr>
              <a:t>ПРОЕКТА</a:t>
            </a:r>
            <a:endParaRPr lang="ru-RU" altLang="ru-RU" sz="2400" cap="none" dirty="0">
              <a:solidFill>
                <a:srgbClr val="7F3194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8724" y="3916121"/>
            <a:ext cx="3013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ru-RU" sz="3200" b="1" dirty="0">
                <a:solidFill>
                  <a:schemeClr val="bg1">
                    <a:lumMod val="95000"/>
                  </a:schemeClr>
                </a:solidFill>
              </a:rPr>
              <a:t>cnpo09@mail.ru</a:t>
            </a:r>
            <a:endParaRPr lang="ru-RU" alt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90804" y="999059"/>
            <a:ext cx="5134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600" dirty="0" smtClean="0">
                <a:solidFill>
                  <a:schemeClr val="bg1"/>
                </a:solidFill>
              </a:rPr>
              <a:t>ФИП</a:t>
            </a:r>
            <a:r>
              <a:rPr lang="en-US" altLang="ru-RU" sz="1600" dirty="0" smtClean="0">
                <a:solidFill>
                  <a:schemeClr val="bg1"/>
                </a:solidFill>
              </a:rPr>
              <a:t>/</a:t>
            </a:r>
            <a:r>
              <a:rPr lang="ru-RU" altLang="ru-RU" sz="1600" dirty="0" smtClean="0">
                <a:solidFill>
                  <a:schemeClr val="bg1"/>
                </a:solidFill>
              </a:rPr>
              <a:t>РИП «Содружество</a:t>
            </a:r>
            <a:r>
              <a:rPr lang="ru-RU" altLang="ru-RU" sz="1600" dirty="0">
                <a:solidFill>
                  <a:schemeClr val="bg1"/>
                </a:solidFill>
              </a:rPr>
              <a:t>. Профессия. Успех: механизм формирования профессиональных навыков будущих педагогов через модель наставничества «студент – воспитанник» в </a:t>
            </a:r>
            <a:r>
              <a:rPr lang="ru-RU" altLang="ru-RU" sz="1600" dirty="0" err="1">
                <a:solidFill>
                  <a:schemeClr val="bg1"/>
                </a:solidFill>
              </a:rPr>
              <a:t>профориентационной</a:t>
            </a:r>
            <a:r>
              <a:rPr lang="ru-RU" altLang="ru-RU" sz="1600" dirty="0">
                <a:solidFill>
                  <a:schemeClr val="bg1"/>
                </a:solidFill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</a:rPr>
              <a:t>деятельности»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035">
            <a:off x="2112107" y="4692398"/>
            <a:ext cx="848176" cy="70703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941233" y="4753527"/>
            <a:ext cx="3313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3200" b="1" dirty="0" smtClean="0">
                <a:solidFill>
                  <a:schemeClr val="bg1">
                    <a:lumMod val="95000"/>
                  </a:schemeClr>
                </a:solidFill>
              </a:rPr>
              <a:t>8 (8462) 335 21 30</a:t>
            </a:r>
            <a:endParaRPr lang="ru-RU" alt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174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Bahnschrift SemiBold</vt:lpstr>
      <vt:lpstr>Roboto Black</vt:lpstr>
      <vt:lpstr>Arial</vt:lpstr>
      <vt:lpstr>Calibri Light</vt:lpstr>
      <vt:lpstr>Calibri</vt:lpstr>
      <vt:lpstr>Roboto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Петропавловская</dc:creator>
  <cp:lastModifiedBy>Янина Геннадьевна Саямова</cp:lastModifiedBy>
  <cp:revision>51</cp:revision>
  <dcterms:created xsi:type="dcterms:W3CDTF">2022-12-08T18:18:38Z</dcterms:created>
  <dcterms:modified xsi:type="dcterms:W3CDTF">2025-11-25T12:28:42Z</dcterms:modified>
</cp:coreProperties>
</file>