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1" r:id="rId11"/>
    <p:sldId id="270" r:id="rId12"/>
    <p:sldId id="269" r:id="rId13"/>
    <p:sldId id="268" r:id="rId14"/>
    <p:sldId id="267" r:id="rId15"/>
    <p:sldId id="266" r:id="rId16"/>
    <p:sldId id="272" r:id="rId17"/>
    <p:sldId id="277" r:id="rId18"/>
    <p:sldId id="276" r:id="rId19"/>
    <p:sldId id="275" r:id="rId20"/>
    <p:sldId id="274" r:id="rId21"/>
    <p:sldId id="273" r:id="rId22"/>
    <p:sldId id="278" r:id="rId23"/>
    <p:sldId id="279" r:id="rId24"/>
    <p:sldId id="280" r:id="rId25"/>
    <p:sldId id="282" r:id="rId26"/>
    <p:sldId id="281" r:id="rId27"/>
    <p:sldId id="283" r:id="rId28"/>
    <p:sldId id="284" r:id="rId29"/>
    <p:sldId id="285" r:id="rId30"/>
    <p:sldId id="286" r:id="rId31"/>
    <p:sldId id="287" r:id="rId32"/>
    <p:sldId id="289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13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75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07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76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436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4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0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94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46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CCDB5-B171-47B2-BC08-7D03D79E8C19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E5A6E-0607-4FDC-AD50-E63815AE6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18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3528392"/>
          </a:xfrm>
        </p:spPr>
        <p:txBody>
          <a:bodyPr>
            <a:noAutofit/>
          </a:bodyPr>
          <a:lstStyle/>
          <a:p>
            <a:r>
              <a:rPr lang="ru-RU" dirty="0" smtClean="0"/>
              <a:t>Формирование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общеобразовательного цикла</a:t>
            </a:r>
            <a:br>
              <a:rPr lang="ru-RU" dirty="0"/>
            </a:br>
            <a:r>
              <a:rPr lang="ru-RU" dirty="0"/>
              <a:t>в соответствии</a:t>
            </a:r>
            <a:br>
              <a:rPr lang="ru-RU" dirty="0"/>
            </a:br>
            <a:r>
              <a:rPr lang="ru-RU" dirty="0"/>
              <a:t>с новыми требованиями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Из опыта работы заместителя директора по учебной работе ГБОУ СПО Тольяттинский машиностроительный колледж </a:t>
            </a:r>
          </a:p>
          <a:p>
            <a:r>
              <a:rPr lang="ru-RU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Назайкинской</a:t>
            </a:r>
            <a:r>
              <a:rPr lang="ru-R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Ирины Валериевны</a:t>
            </a:r>
          </a:p>
        </p:txBody>
      </p:sp>
    </p:spTree>
    <p:extLst>
      <p:ext uri="{BB962C8B-B14F-4D97-AF65-F5344CB8AC3E}">
        <p14:creationId xmlns:p14="http://schemas.microsoft.com/office/powerpoint/2010/main" val="4164890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b="1" dirty="0" smtClean="0"/>
              <a:t>Требования ФГОС СОО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289451"/>
          </a:xfrm>
        </p:spPr>
        <p:txBody>
          <a:bodyPr>
            <a:normAutofit/>
          </a:bodyPr>
          <a:lstStyle/>
          <a:p>
            <a:r>
              <a:rPr lang="ru-RU" sz="2800" dirty="0"/>
              <a:t>В учебные планы могут быть включены </a:t>
            </a:r>
            <a:r>
              <a:rPr lang="ru-RU" sz="2800" b="1" dirty="0" smtClean="0"/>
              <a:t>дополнительные учебные </a:t>
            </a:r>
            <a:r>
              <a:rPr lang="ru-RU" sz="2800" b="1" dirty="0"/>
              <a:t>предметы</a:t>
            </a:r>
            <a:r>
              <a:rPr lang="ru-RU" sz="2800" dirty="0"/>
              <a:t>, курсы по выбору обучающихся</a:t>
            </a:r>
            <a:r>
              <a:rPr lang="ru-RU" sz="2800" dirty="0" smtClean="0"/>
              <a:t>, предлагаемые организацией</a:t>
            </a:r>
            <a:r>
              <a:rPr lang="ru-RU" sz="2800" dirty="0"/>
              <a:t>, осуществляющей</a:t>
            </a:r>
            <a:br>
              <a:rPr lang="ru-RU" sz="2800" dirty="0"/>
            </a:br>
            <a:r>
              <a:rPr lang="ru-RU" sz="2800" dirty="0"/>
              <a:t>образовательную деятельность в соответствии </a:t>
            </a:r>
            <a:r>
              <a:rPr lang="ru-RU" sz="2800" dirty="0" smtClean="0"/>
              <a:t>со спецификой </a:t>
            </a:r>
            <a:r>
              <a:rPr lang="ru-RU" sz="2800" dirty="0"/>
              <a:t>и возможностями организации,</a:t>
            </a:r>
            <a:br>
              <a:rPr lang="ru-RU" sz="2800" dirty="0"/>
            </a:br>
            <a:r>
              <a:rPr lang="ru-RU" sz="2800" dirty="0"/>
              <a:t>осуществляющей образовательную деятельность.</a:t>
            </a:r>
          </a:p>
          <a:p>
            <a:pPr marL="0" indent="0" algn="ctr">
              <a:buNone/>
            </a:pPr>
            <a:r>
              <a:rPr lang="ru-RU" sz="3600" b="1" dirty="0" smtClean="0"/>
              <a:t>Как реализовывать?</a:t>
            </a:r>
          </a:p>
          <a:p>
            <a:r>
              <a:rPr lang="ru-RU" sz="2800" dirty="0" smtClean="0"/>
              <a:t>Дополнительные предметы, курсы вводить можно, но </a:t>
            </a:r>
            <a:r>
              <a:rPr lang="ru-RU" sz="2800" b="1" dirty="0" smtClean="0"/>
              <a:t>не обязательно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16033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/>
              <a:t>Требования ФГОС СОО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В учебном плане должно быть предусмотрено</a:t>
            </a:r>
            <a:br>
              <a:rPr lang="ru-RU" sz="2800" dirty="0"/>
            </a:br>
            <a:r>
              <a:rPr lang="ru-RU" sz="2800" dirty="0"/>
              <a:t>выполнение обучающимися </a:t>
            </a:r>
            <a:r>
              <a:rPr lang="ru-RU" sz="2800" b="1" dirty="0"/>
              <a:t>индивидуального (-ых</a:t>
            </a:r>
            <a:r>
              <a:rPr lang="ru-RU" sz="2800" b="1" dirty="0" smtClean="0"/>
              <a:t>) проекта (-</a:t>
            </a:r>
            <a:r>
              <a:rPr lang="ru-RU" sz="2800" b="1" dirty="0" err="1" smtClean="0"/>
              <a:t>ов</a:t>
            </a:r>
            <a:r>
              <a:rPr lang="ru-RU" sz="2800" b="1" dirty="0" smtClean="0"/>
              <a:t>)</a:t>
            </a:r>
            <a:endParaRPr lang="ru-RU" sz="2800" b="1" dirty="0"/>
          </a:p>
          <a:p>
            <a:pPr marL="0" indent="0" algn="ctr">
              <a:buNone/>
            </a:pPr>
            <a:endParaRPr lang="ru-RU" sz="2800" b="1" dirty="0" smtClean="0"/>
          </a:p>
          <a:p>
            <a:pPr marL="0" indent="0" algn="ctr">
              <a:buNone/>
            </a:pPr>
            <a:r>
              <a:rPr lang="ru-RU" sz="3600" b="1" dirty="0" smtClean="0"/>
              <a:t>Как реализовывать</a:t>
            </a:r>
          </a:p>
          <a:p>
            <a:pPr algn="ctr"/>
            <a:endParaRPr lang="ru-RU" sz="2800" b="1" dirty="0"/>
          </a:p>
          <a:p>
            <a:pPr marL="0" indent="0" algn="ctr">
              <a:buNone/>
            </a:pPr>
            <a:r>
              <a:rPr lang="ru-RU" sz="2800" dirty="0"/>
              <a:t>ИП в УП - обязательно.</a:t>
            </a:r>
            <a:br>
              <a:rPr lang="ru-RU" sz="2800" dirty="0"/>
            </a:br>
            <a:r>
              <a:rPr lang="ru-RU" sz="2800" dirty="0"/>
              <a:t>Пропало </a:t>
            </a:r>
            <a:r>
              <a:rPr lang="ru-RU" sz="2800" dirty="0" smtClean="0"/>
              <a:t>требование </a:t>
            </a:r>
            <a:r>
              <a:rPr lang="ru-RU" sz="2800" dirty="0"/>
              <a:t>про </a:t>
            </a:r>
            <a:r>
              <a:rPr lang="ru-RU" sz="2800" dirty="0" smtClean="0"/>
              <a:t>самостоятельную работу</a:t>
            </a:r>
          </a:p>
          <a:p>
            <a:pPr marL="0" indent="0" algn="ctr">
              <a:buNone/>
            </a:pPr>
            <a:r>
              <a:rPr lang="ru-RU" sz="2800" dirty="0" smtClean="0"/>
              <a:t> в ИП</a:t>
            </a:r>
            <a:endParaRPr lang="ru-RU" sz="2800" b="1" dirty="0" smtClean="0"/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38348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b="1" dirty="0" smtClean="0"/>
              <a:t>Требования ФГОС СПО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301608" cy="5760640"/>
          </a:xfrm>
        </p:spPr>
        <p:txBody>
          <a:bodyPr>
            <a:noAutofit/>
          </a:bodyPr>
          <a:lstStyle/>
          <a:p>
            <a:r>
              <a:rPr lang="ru-RU" sz="2400" dirty="0" smtClean="0"/>
              <a:t>15</a:t>
            </a:r>
            <a:r>
              <a:rPr lang="ru-RU" sz="2400" dirty="0"/>
              <a:t>. Основная образовательная программа содержит</a:t>
            </a:r>
            <a:br>
              <a:rPr lang="ru-RU" sz="2400" dirty="0"/>
            </a:br>
            <a:r>
              <a:rPr lang="ru-RU" sz="2400" dirty="0">
                <a:solidFill>
                  <a:srgbClr val="FF0000"/>
                </a:solidFill>
              </a:rPr>
              <a:t>обязательную часть и часть, формируемую участниками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>образовательных отношений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 smtClean="0"/>
              <a:t>Обязательная </a:t>
            </a:r>
            <a:r>
              <a:rPr lang="ru-RU" sz="2400" dirty="0"/>
              <a:t>часть основной образовательной</a:t>
            </a:r>
            <a:br>
              <a:rPr lang="ru-RU" sz="2400" dirty="0"/>
            </a:br>
            <a:r>
              <a:rPr lang="ru-RU" sz="2400" dirty="0"/>
              <a:t>программы в полном объеме выполняет требования</a:t>
            </a:r>
            <a:br>
              <a:rPr lang="ru-RU" sz="2400" dirty="0"/>
            </a:br>
            <a:r>
              <a:rPr lang="ru-RU" sz="2400" dirty="0"/>
              <a:t>Стандарта и реализуется во всех организациях,</a:t>
            </a:r>
            <a:br>
              <a:rPr lang="ru-RU" sz="2400" dirty="0"/>
            </a:br>
            <a:r>
              <a:rPr lang="ru-RU" sz="2400" dirty="0"/>
              <a:t>осуществляющих образовательную деятельность по</a:t>
            </a:r>
            <a:br>
              <a:rPr lang="ru-RU" sz="2400" dirty="0"/>
            </a:br>
            <a:r>
              <a:rPr lang="ru-RU" sz="2400" dirty="0"/>
              <a:t>имеющим государственную аккредитацию основным</a:t>
            </a:r>
            <a:br>
              <a:rPr lang="ru-RU" sz="2400" dirty="0"/>
            </a:br>
            <a:r>
              <a:rPr lang="ru-RU" sz="2400" dirty="0"/>
              <a:t>образовательным программам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Обязательная </a:t>
            </a:r>
            <a:r>
              <a:rPr lang="ru-RU" sz="2400" dirty="0"/>
              <a:t>часть образовательной программы</a:t>
            </a:r>
            <a:br>
              <a:rPr lang="ru-RU" sz="2400" dirty="0"/>
            </a:br>
            <a:r>
              <a:rPr lang="ru-RU" sz="2400" dirty="0"/>
              <a:t>среднего общего образования </a:t>
            </a:r>
            <a:r>
              <a:rPr lang="ru-RU" sz="2400" dirty="0">
                <a:solidFill>
                  <a:srgbClr val="FF0000"/>
                </a:solidFill>
              </a:rPr>
              <a:t>составляет 60%, а часть,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>формируемая участниками образовательных отношений,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>- 40% </a:t>
            </a:r>
            <a:r>
              <a:rPr lang="ru-RU" sz="2400" dirty="0"/>
              <a:t>от общего объема образовательной программы</a:t>
            </a:r>
            <a:br>
              <a:rPr lang="ru-RU" sz="2400" dirty="0"/>
            </a:br>
            <a:r>
              <a:rPr lang="ru-RU" sz="2400" dirty="0"/>
              <a:t>среднего общего образования.</a:t>
            </a: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1312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Основная часть -</a:t>
            </a:r>
            <a:r>
              <a:rPr lang="ru-RU" sz="2800" b="1" dirty="0"/>
              <a:t>13 </a:t>
            </a:r>
            <a:r>
              <a:rPr lang="ru-RU" sz="2800" b="1" dirty="0" smtClean="0"/>
              <a:t>предметов + ИП</a:t>
            </a:r>
            <a:endParaRPr lang="ru-RU" sz="2800" b="1" dirty="0"/>
          </a:p>
          <a:p>
            <a:r>
              <a:rPr lang="ru-RU" sz="2800" dirty="0"/>
              <a:t>Остальное - </a:t>
            </a:r>
            <a:r>
              <a:rPr lang="ru-RU" sz="2800" b="1" dirty="0" err="1"/>
              <a:t>вариатив</a:t>
            </a:r>
            <a:endParaRPr lang="ru-RU" sz="2800" b="1" dirty="0"/>
          </a:p>
          <a:p>
            <a:pPr marL="0" indent="0" algn="ctr">
              <a:buNone/>
            </a:pPr>
            <a:r>
              <a:rPr lang="ru-RU" sz="2800" dirty="0" smtClean="0"/>
              <a:t>	Рассмотреть </a:t>
            </a:r>
            <a:r>
              <a:rPr lang="ru-RU" sz="2800" dirty="0"/>
              <a:t>вариант, когда в обязательную часть </a:t>
            </a:r>
            <a:r>
              <a:rPr lang="ru-RU" sz="2800" dirty="0" smtClean="0"/>
              <a:t>входят часы </a:t>
            </a:r>
            <a:r>
              <a:rPr lang="ru-RU" sz="2800" dirty="0"/>
              <a:t>базового уровня на все 13 предметов</a:t>
            </a:r>
            <a:r>
              <a:rPr lang="ru-RU" sz="2800" dirty="0" smtClean="0"/>
              <a:t>,</a:t>
            </a:r>
          </a:p>
          <a:p>
            <a:pPr marL="0" indent="0" algn="ctr">
              <a:buNone/>
            </a:pPr>
            <a:r>
              <a:rPr lang="ru-RU" sz="2800" dirty="0" smtClean="0"/>
              <a:t> </a:t>
            </a:r>
            <a:r>
              <a:rPr lang="ru-RU" sz="2800" dirty="0"/>
              <a:t>часы </a:t>
            </a:r>
            <a:r>
              <a:rPr lang="ru-RU" sz="2800" dirty="0" smtClean="0"/>
              <a:t>на углубление</a:t>
            </a:r>
            <a:r>
              <a:rPr lang="ru-RU" sz="2800" dirty="0"/>
              <a:t>, </a:t>
            </a:r>
            <a:r>
              <a:rPr lang="ru-RU" sz="2800" dirty="0" err="1"/>
              <a:t>электив</a:t>
            </a:r>
            <a:r>
              <a:rPr lang="ru-RU" sz="2800" dirty="0"/>
              <a:t> и другие предметы, курсы </a:t>
            </a:r>
            <a:r>
              <a:rPr lang="ru-RU" sz="2800" dirty="0" smtClean="0"/>
              <a:t>– </a:t>
            </a:r>
          </a:p>
          <a:p>
            <a:pPr marL="0" indent="0" algn="ctr">
              <a:buNone/>
            </a:pPr>
            <a:r>
              <a:rPr lang="ru-RU" sz="2800" dirty="0" err="1" smtClean="0"/>
              <a:t>вариатив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219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/>
              <a:t>Требования ФГОС СПО ППКРС 3+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123519"/>
              </p:ext>
            </p:extLst>
          </p:nvPr>
        </p:nvGraphicFramePr>
        <p:xfrm>
          <a:off x="467543" y="1268412"/>
          <a:ext cx="8301807" cy="357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7269"/>
                <a:gridCol w="2921364"/>
                <a:gridCol w="2613174"/>
              </a:tblGrid>
              <a:tr h="16748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Уровень образования  необходимый для приема на обучение  по ППКРС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квалификации(профессий по Общероссийскому  классификатору профессий</a:t>
                      </a:r>
                      <a:r>
                        <a:rPr lang="ru-RU" baseline="0" dirty="0" smtClean="0"/>
                        <a:t> рабочих, </a:t>
                      </a:r>
                      <a:r>
                        <a:rPr lang="ru-RU" baseline="0" dirty="0" smtClean="0"/>
                        <a:t>должно</a:t>
                      </a:r>
                      <a:r>
                        <a:rPr lang="en-US" baseline="0" dirty="0" smtClean="0"/>
                        <a:t>c</a:t>
                      </a:r>
                      <a:r>
                        <a:rPr lang="ru-RU" baseline="0" dirty="0" err="1" smtClean="0"/>
                        <a:t>тей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служащих и тарифных разрядов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 получения СПО по ППКРС в очной </a:t>
                      </a:r>
                      <a:r>
                        <a:rPr lang="ru-RU" dirty="0" smtClean="0"/>
                        <a:t>форме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обучения</a:t>
                      </a:r>
                      <a:endParaRPr lang="ru-RU" dirty="0"/>
                    </a:p>
                  </a:txBody>
                  <a:tcPr/>
                </a:tc>
              </a:tr>
              <a:tr h="156582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Среднее общее образование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Основное общее 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1 год 10 </a:t>
                      </a:r>
                      <a:r>
                        <a:rPr lang="ru-RU" dirty="0" err="1" smtClean="0"/>
                        <a:t>мес</a:t>
                      </a: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3 года 10 </a:t>
                      </a:r>
                      <a:r>
                        <a:rPr lang="ru-RU" dirty="0" err="1" smtClean="0"/>
                        <a:t>мес</a:t>
                      </a: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4952494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Образовательные </a:t>
            </a:r>
            <a:r>
              <a:rPr lang="ru-RU" dirty="0"/>
              <a:t>организации, </a:t>
            </a:r>
            <a:r>
              <a:rPr lang="ru-RU" dirty="0" smtClean="0"/>
              <a:t>осуществляющие  подготовку </a:t>
            </a:r>
            <a:r>
              <a:rPr lang="ru-RU" dirty="0"/>
              <a:t>квалифицированных рабочих, служащих </a:t>
            </a:r>
            <a:r>
              <a:rPr lang="ru-RU" dirty="0" smtClean="0"/>
              <a:t>на базе </a:t>
            </a:r>
            <a:r>
              <a:rPr lang="ru-RU" dirty="0"/>
              <a:t>основного общего образования, </a:t>
            </a:r>
            <a:r>
              <a:rPr lang="ru-RU" dirty="0" smtClean="0"/>
              <a:t>реализуют федеральный </a:t>
            </a:r>
            <a:r>
              <a:rPr lang="ru-RU" dirty="0"/>
              <a:t>государственный </a:t>
            </a:r>
            <a:r>
              <a:rPr lang="ru-RU" dirty="0" smtClean="0"/>
              <a:t>образовательный стандарт </a:t>
            </a:r>
            <a:r>
              <a:rPr lang="ru-RU" dirty="0"/>
              <a:t>среднего общего образования в </a:t>
            </a:r>
            <a:r>
              <a:rPr lang="ru-RU" dirty="0" smtClean="0"/>
              <a:t>пределах ППКРС , в том числе с учетом получаемой профессии СПО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97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реализуем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800" dirty="0"/>
              <a:t>Срок освоения ППКРС в очной форме обучения для лиц, обучающихся на базе основного общего образования, увеличивается на </a:t>
            </a:r>
            <a:r>
              <a:rPr lang="ru-RU" sz="2800" b="1" dirty="0"/>
              <a:t>82 недели </a:t>
            </a:r>
            <a:r>
              <a:rPr lang="ru-RU" sz="2800" dirty="0"/>
              <a:t>из расчета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802819"/>
              </p:ext>
            </p:extLst>
          </p:nvPr>
        </p:nvGraphicFramePr>
        <p:xfrm>
          <a:off x="467544" y="3068960"/>
          <a:ext cx="82089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80"/>
                <a:gridCol w="2088232"/>
              </a:tblGrid>
              <a:tr h="1626823">
                <a:tc>
                  <a:txBody>
                    <a:bodyPr/>
                    <a:lstStyle/>
                    <a:p>
                      <a:r>
                        <a:rPr lang="ru-RU" sz="2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теоретическое обучение (при обязательной учебной нагрузке  36 час в неделю)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57 </a:t>
                      </a:r>
                      <a:r>
                        <a:rPr lang="ru-RU" sz="2800" dirty="0" err="1" smtClean="0"/>
                        <a:t>нед</a:t>
                      </a:r>
                      <a:endParaRPr lang="ru-RU" sz="2800" dirty="0"/>
                    </a:p>
                  </a:txBody>
                  <a:tcPr/>
                </a:tc>
              </a:tr>
              <a:tr h="614578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Промежуточная  аттестация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 </a:t>
                      </a:r>
                      <a:r>
                        <a:rPr lang="ru-RU" sz="2800" dirty="0" err="1" smtClean="0"/>
                        <a:t>нед</a:t>
                      </a:r>
                      <a:endParaRPr lang="ru-RU" sz="2800" dirty="0"/>
                    </a:p>
                  </a:txBody>
                  <a:tcPr/>
                </a:tc>
              </a:tr>
              <a:tr h="56691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каникулы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22 </a:t>
                      </a:r>
                      <a:r>
                        <a:rPr lang="ru-RU" sz="2800" dirty="0" err="1" smtClean="0"/>
                        <a:t>нед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63688" y="602128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dirty="0" smtClean="0"/>
              <a:t> </a:t>
            </a:r>
            <a:r>
              <a:rPr lang="ru-RU" sz="3200" b="1" dirty="0" smtClean="0"/>
              <a:t>36 х 57 =2052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497596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/>
              <a:t>Требования ФГОС СПО ППССЗ 3+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13843"/>
              </p:ext>
            </p:extLst>
          </p:nvPr>
        </p:nvGraphicFramePr>
        <p:xfrm>
          <a:off x="323528" y="1268760"/>
          <a:ext cx="82296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Уровень образования, необходимый для приема на обучение по ППССЗ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квалификации базовой подготовки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Срок получения СПО по ППССЗ базовой подготовки в очной форме обучения &lt;1&gt;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общее образование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бухгалтер;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 год 10 </a:t>
                      </a:r>
                      <a:r>
                        <a:rPr lang="ru-RU" sz="2000" dirty="0" err="1" smtClean="0"/>
                        <a:t>мес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основное общее образование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бухгалтер;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 года 10 </a:t>
                      </a:r>
                      <a:r>
                        <a:rPr lang="ru-RU" sz="2000" dirty="0" err="1" smtClean="0"/>
                        <a:t>мес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&lt;2&gt;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4293096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&lt;2&gt; Образовательные организации, </a:t>
            </a:r>
            <a:r>
              <a:rPr lang="ru-RU" sz="2400" dirty="0" smtClean="0"/>
              <a:t>осуществляющие  подготовку </a:t>
            </a:r>
            <a:r>
              <a:rPr lang="ru-RU" sz="2400" dirty="0"/>
              <a:t>специалистов среднего звена на </a:t>
            </a:r>
            <a:r>
              <a:rPr lang="ru-RU" sz="2400" dirty="0" smtClean="0"/>
              <a:t>базе  основного </a:t>
            </a:r>
            <a:r>
              <a:rPr lang="ru-RU" sz="2400" dirty="0"/>
              <a:t>общего образования, реализуют федеральный</a:t>
            </a:r>
            <a:br>
              <a:rPr lang="ru-RU" sz="2400" dirty="0"/>
            </a:br>
            <a:r>
              <a:rPr lang="ru-RU" sz="2400" dirty="0"/>
              <a:t>государственный образовательный стандарт </a:t>
            </a:r>
            <a:r>
              <a:rPr lang="ru-RU" sz="2400" dirty="0" smtClean="0"/>
              <a:t>среднего общего </a:t>
            </a:r>
            <a:r>
              <a:rPr lang="ru-RU" sz="2400" dirty="0"/>
              <a:t>образования в пределах ППССЗ, в том числе </a:t>
            </a:r>
            <a:r>
              <a:rPr lang="ru-RU" sz="2400" dirty="0" smtClean="0"/>
              <a:t>с  учетом </a:t>
            </a:r>
            <a:r>
              <a:rPr lang="ru-RU" sz="2400" dirty="0"/>
              <a:t>получаемой специальности СПО</a:t>
            </a:r>
          </a:p>
        </p:txBody>
      </p:sp>
    </p:spTree>
    <p:extLst>
      <p:ext uri="{BB962C8B-B14F-4D97-AF65-F5344CB8AC3E}">
        <p14:creationId xmlns:p14="http://schemas.microsoft.com/office/powerpoint/2010/main" val="2364198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12956"/>
            <a:ext cx="8229600" cy="5001419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Срок освоения ППССЗ в очной форме обучения для лиц, обучающихся на базе основного общего образования,</a:t>
            </a:r>
            <a:br>
              <a:rPr lang="ru-RU" sz="2800" dirty="0" smtClean="0"/>
            </a:br>
            <a:r>
              <a:rPr lang="ru-RU" sz="2800" dirty="0" smtClean="0"/>
              <a:t>увеличивается на 52 недели из расчета:    </a:t>
            </a:r>
          </a:p>
          <a:p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090102"/>
              </p:ext>
            </p:extLst>
          </p:nvPr>
        </p:nvGraphicFramePr>
        <p:xfrm>
          <a:off x="683568" y="3140969"/>
          <a:ext cx="7632848" cy="2455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8683"/>
                <a:gridCol w="1484165"/>
              </a:tblGrid>
              <a:tr h="816090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теоретическое обучение (при обязательной учебной нагрузке 36 часов в неделю)</a:t>
                      </a:r>
                      <a:endParaRPr lang="ru-RU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39 </a:t>
                      </a:r>
                      <a:r>
                        <a:rPr lang="ru-RU" sz="2400" spc="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нед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.</a:t>
                      </a:r>
                      <a:endParaRPr lang="ru-RU" sz="2400" dirty="0">
                        <a:effectLst/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ru-RU" sz="2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промежуточная аттестация</a:t>
                      </a:r>
                      <a:endParaRPr lang="ru-RU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2 </a:t>
                      </a:r>
                      <a:r>
                        <a:rPr lang="ru-RU" sz="2400" b="1" spc="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нед</a:t>
                      </a:r>
                      <a:r>
                        <a:rPr lang="ru-RU" sz="2400" b="1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.</a:t>
                      </a:r>
                      <a:endParaRPr lang="ru-RU" sz="2400" b="1" dirty="0">
                        <a:effectLst/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ru-RU" sz="2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каникулы</a:t>
                      </a:r>
                      <a:endParaRPr lang="ru-RU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0" algn="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11 </a:t>
                      </a:r>
                      <a:r>
                        <a:rPr lang="ru-RU" sz="2400" b="1" spc="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Calibri"/>
                        </a:rPr>
                        <a:t>нед</a:t>
                      </a:r>
                      <a:endParaRPr lang="ru-RU" sz="2400" b="1" dirty="0">
                        <a:effectLst/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5755214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36*39=1404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20847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/>
              <a:t>Требования ФГОС СПО ППКРС 4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/>
              <a:t>1.9. Срок получения образования по </a:t>
            </a:r>
            <a:r>
              <a:rPr lang="ru-RU" sz="2800" dirty="0"/>
              <a:t>образовательной</a:t>
            </a:r>
            <a:r>
              <a:rPr lang="ru-RU" dirty="0"/>
              <a:t> программе в очной форме обучения вне зависимости от применяемых образовательных технологий, составляет:</a:t>
            </a:r>
          </a:p>
          <a:p>
            <a:r>
              <a:rPr lang="ru-RU" dirty="0"/>
              <a:t>на базе основного общего образования - 2 года 10 месяцев;</a:t>
            </a:r>
          </a:p>
          <a:p>
            <a:r>
              <a:rPr lang="ru-RU" dirty="0"/>
              <a:t>на базе среднего общего образования -10 месяцев.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476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792088"/>
          </a:xfrm>
        </p:spPr>
        <p:txBody>
          <a:bodyPr/>
          <a:lstStyle/>
          <a:p>
            <a:r>
              <a:rPr lang="ru-RU" b="1" dirty="0" smtClean="0"/>
              <a:t>Требования ФГОС СПО ППКРС 4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73339"/>
              </p:ext>
            </p:extLst>
          </p:nvPr>
        </p:nvGraphicFramePr>
        <p:xfrm>
          <a:off x="457200" y="981075"/>
          <a:ext cx="8229600" cy="5676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8936"/>
                <a:gridCol w="28906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Структура образовательной программы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Объем образовательных программ в </a:t>
                      </a:r>
                      <a:r>
                        <a:rPr lang="ru-RU" sz="2400" dirty="0" err="1" smtClean="0"/>
                        <a:t>академ</a:t>
                      </a:r>
                      <a:r>
                        <a:rPr lang="ru-RU" sz="2400" dirty="0" smtClean="0"/>
                        <a:t>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Общеобразовательный цикл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Не менее 180 час</a:t>
                      </a:r>
                      <a:endParaRPr lang="ru-RU" sz="2400" b="1" dirty="0"/>
                    </a:p>
                  </a:txBody>
                  <a:tcPr/>
                </a:tc>
              </a:tr>
              <a:tr h="50825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Профессиональный цикл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Не менее 972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ГИА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 базе СОО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</a:t>
                      </a:r>
                      <a:endParaRPr lang="ru-RU" sz="2400" b="1" dirty="0"/>
                    </a:p>
                  </a:txBody>
                  <a:tcPr/>
                </a:tc>
              </a:tr>
              <a:tr h="504805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 базе ООО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72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Объем образовательной программы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 базе СОО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1476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  базе  ООО</a:t>
                      </a:r>
                      <a:r>
                        <a:rPr lang="ru-RU" sz="2400" b="1" baseline="0" dirty="0" smtClean="0"/>
                        <a:t> включая получение СПО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4428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05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Требования ФГОС </a:t>
            </a:r>
            <a:r>
              <a:rPr lang="en-US" b="1" dirty="0"/>
              <a:t>COO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Учебный план среднего общего образования предусматривает</a:t>
            </a:r>
            <a:br>
              <a:rPr lang="ru-RU" sz="2800" dirty="0"/>
            </a:br>
            <a:r>
              <a:rPr lang="ru-RU" sz="2800" dirty="0"/>
              <a:t>обязательное изучение следующих учебных предметов на</a:t>
            </a:r>
            <a:br>
              <a:rPr lang="ru-RU" sz="2800" dirty="0"/>
            </a:br>
            <a:r>
              <a:rPr lang="ru-RU" sz="2800" dirty="0"/>
              <a:t>базовом или углубленном уровне.</a:t>
            </a:r>
          </a:p>
          <a:p>
            <a:r>
              <a:rPr lang="ru-RU" sz="2800" dirty="0"/>
              <a:t>изучение не менее 2 учебных предметов на углубленном уровне</a:t>
            </a:r>
            <a:br>
              <a:rPr lang="ru-RU" sz="2800" dirty="0"/>
            </a:br>
            <a:r>
              <a:rPr lang="ru-RU" sz="2800" dirty="0"/>
              <a:t>из соответствующей профилю обучения предметной области </a:t>
            </a:r>
            <a:r>
              <a:rPr lang="ru-RU" sz="2800" dirty="0" smtClean="0"/>
              <a:t>и   </a:t>
            </a:r>
            <a:r>
              <a:rPr lang="ru-RU" sz="2800" dirty="0"/>
              <a:t>(или) смежной с ней предметной области.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42401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b="1" dirty="0" smtClean="0"/>
              <a:t>Требования ФГОС СПО ППКРС 4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4428 - 1476=2952</a:t>
            </a:r>
            <a:endParaRPr lang="ru-RU" b="1" dirty="0"/>
          </a:p>
          <a:p>
            <a:pPr marL="0" indent="0">
              <a:buNone/>
            </a:pPr>
            <a:r>
              <a:rPr lang="ru-RU" sz="2800" b="1" dirty="0" smtClean="0"/>
              <a:t>Это </a:t>
            </a:r>
            <a:r>
              <a:rPr lang="ru-RU" sz="2800" b="1" dirty="0"/>
              <a:t>больше, чем указано во ФГОС СОО. Применяем</a:t>
            </a:r>
            <a:br>
              <a:rPr lang="ru-RU" sz="2800" b="1" dirty="0"/>
            </a:br>
            <a:r>
              <a:rPr lang="ru-RU" sz="2800" b="1" dirty="0"/>
              <a:t>норматив ФГОС СОО:</a:t>
            </a:r>
          </a:p>
          <a:p>
            <a:pPr marL="0" indent="0">
              <a:buNone/>
            </a:pPr>
            <a:r>
              <a:rPr lang="ru-RU" sz="2800" dirty="0" smtClean="0"/>
              <a:t>	</a:t>
            </a:r>
          </a:p>
          <a:p>
            <a:pPr marL="0" indent="0" algn="ctr">
              <a:buNone/>
            </a:pPr>
            <a:r>
              <a:rPr lang="ru-RU" sz="2800" dirty="0"/>
              <a:t>	</a:t>
            </a:r>
            <a:r>
              <a:rPr lang="ru-RU" sz="2800" dirty="0" smtClean="0"/>
              <a:t> </a:t>
            </a:r>
            <a:r>
              <a:rPr lang="ru-RU" sz="2800" dirty="0"/>
              <a:t>	</a:t>
            </a:r>
            <a:r>
              <a:rPr lang="ru-RU" sz="2800" dirty="0" smtClean="0"/>
              <a:t> </a:t>
            </a:r>
            <a:r>
              <a:rPr lang="ru-RU" sz="2800" dirty="0"/>
              <a:t>Количество учебных занятий за 2 </a:t>
            </a:r>
            <a:r>
              <a:rPr lang="ru-RU" sz="2800" dirty="0" smtClean="0"/>
              <a:t>года на </a:t>
            </a:r>
            <a:r>
              <a:rPr lang="ru-RU" sz="2800" dirty="0"/>
              <a:t>одного обучающегося — </a:t>
            </a:r>
            <a:r>
              <a:rPr lang="ru-RU" sz="2800" b="1" dirty="0"/>
              <a:t>не менее 2 170 часов и </a:t>
            </a:r>
            <a:r>
              <a:rPr lang="ru-RU" sz="2800" b="1" dirty="0" smtClean="0"/>
              <a:t>не более </a:t>
            </a:r>
            <a:r>
              <a:rPr lang="ru-RU" sz="2800" b="1" dirty="0"/>
              <a:t>2516 часов </a:t>
            </a:r>
            <a:r>
              <a:rPr lang="ru-RU" sz="2800" dirty="0"/>
              <a:t>(не более 37 часов в неделю).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95503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ФГОС СПО ППССЗ 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507288" cy="4497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3300" dirty="0" smtClean="0"/>
              <a:t>1.13 </a:t>
            </a:r>
            <a:r>
              <a:rPr lang="ru-RU" sz="3300" dirty="0"/>
              <a:t>Срок получения образования по </a:t>
            </a:r>
            <a:r>
              <a:rPr lang="ru-RU" sz="3300" dirty="0" smtClean="0"/>
              <a:t>образовательной программе </a:t>
            </a:r>
            <a:r>
              <a:rPr lang="ru-RU" sz="3300" dirty="0"/>
              <a:t>в очной форме обучения, </a:t>
            </a:r>
            <a:r>
              <a:rPr lang="ru-RU" sz="3300" dirty="0" smtClean="0"/>
              <a:t>предусматривающей получение </a:t>
            </a:r>
            <a:r>
              <a:rPr lang="ru-RU" sz="3300" dirty="0"/>
              <a:t>в соответствии с пунктом 1.5 ФГОС СПО </a:t>
            </a:r>
            <a:r>
              <a:rPr lang="ru-RU" sz="3300" dirty="0" smtClean="0"/>
              <a:t>квалификации специалиста </a:t>
            </a:r>
            <a:r>
              <a:rPr lang="ru-RU" sz="3300" dirty="0"/>
              <a:t>среднего звена «...», вне зависимости </a:t>
            </a:r>
            <a:r>
              <a:rPr lang="ru-RU" sz="3300" dirty="0" smtClean="0"/>
              <a:t>от применяемых </a:t>
            </a:r>
            <a:r>
              <a:rPr lang="ru-RU" sz="3300" dirty="0"/>
              <a:t>образовательных технологий составляет:</a:t>
            </a:r>
          </a:p>
          <a:p>
            <a:r>
              <a:rPr lang="ru-RU" sz="3300" dirty="0"/>
              <a:t>на базе </a:t>
            </a:r>
            <a:r>
              <a:rPr lang="ru-RU" sz="3300" b="1" dirty="0"/>
              <a:t>основного общего образования </a:t>
            </a:r>
            <a:r>
              <a:rPr lang="ru-RU" sz="3300" dirty="0" smtClean="0"/>
              <a:t>– </a:t>
            </a:r>
          </a:p>
          <a:p>
            <a:pPr marL="0" indent="0">
              <a:buNone/>
            </a:pPr>
            <a:r>
              <a:rPr lang="ru-RU" sz="3300" dirty="0"/>
              <a:t>	</a:t>
            </a:r>
            <a:r>
              <a:rPr lang="ru-RU" sz="3300" b="1" dirty="0" smtClean="0"/>
              <a:t>3 </a:t>
            </a:r>
            <a:r>
              <a:rPr lang="ru-RU" sz="3300" b="1" dirty="0"/>
              <a:t>года 10 месяцев</a:t>
            </a:r>
            <a:r>
              <a:rPr lang="ru-RU" sz="3300" dirty="0"/>
              <a:t>;</a:t>
            </a:r>
          </a:p>
          <a:p>
            <a:r>
              <a:rPr lang="ru-RU" sz="3300" dirty="0"/>
              <a:t>на базе </a:t>
            </a:r>
            <a:r>
              <a:rPr lang="ru-RU" sz="3300" b="1" dirty="0"/>
              <a:t>среднего общего образования </a:t>
            </a:r>
            <a:r>
              <a:rPr lang="ru-RU" sz="3300" b="1" dirty="0" smtClean="0"/>
              <a:t>– </a:t>
            </a:r>
          </a:p>
          <a:p>
            <a:pPr marL="0" indent="0">
              <a:buNone/>
            </a:pPr>
            <a:r>
              <a:rPr lang="ru-RU" sz="3300" b="1" dirty="0"/>
              <a:t>	</a:t>
            </a:r>
            <a:r>
              <a:rPr lang="ru-RU" sz="3300" b="1" dirty="0" smtClean="0"/>
              <a:t>2 </a:t>
            </a:r>
            <a:r>
              <a:rPr lang="ru-RU" sz="3300" b="1" dirty="0"/>
              <a:t>года 10 месяцев.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70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/>
              <a:t>Требования ФГОС СПО ППССЗ 4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234937"/>
              </p:ext>
            </p:extLst>
          </p:nvPr>
        </p:nvGraphicFramePr>
        <p:xfrm>
          <a:off x="457200" y="1125538"/>
          <a:ext cx="82296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9016"/>
                <a:gridCol w="21705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Структура образовательной программы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образовательной программы в академических часах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Общий гуманитарный и социально-экономический цикл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менее 468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Математический и общий естественнонаучный цикл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менее 144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Общепрофессиональный цикл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менее 612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Профессиональный цикл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менее 1728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ГИА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216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Общий объем образовательной 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программы: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 базе СОО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4464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 базе  ООО включая получение СПО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5940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385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800" dirty="0" smtClean="0"/>
              <a:t>5940 </a:t>
            </a:r>
            <a:r>
              <a:rPr lang="ru-RU" sz="3800" b="1" dirty="0" smtClean="0"/>
              <a:t>- </a:t>
            </a:r>
            <a:r>
              <a:rPr lang="ru-RU" sz="3800" dirty="0" smtClean="0"/>
              <a:t>4464=1476</a:t>
            </a:r>
            <a:endParaRPr lang="ru-RU" sz="3800" dirty="0"/>
          </a:p>
          <a:p>
            <a:pPr marL="457200" lvl="1" indent="0" algn="ctr">
              <a:buNone/>
            </a:pPr>
            <a:r>
              <a:rPr lang="ru-RU" sz="3800" dirty="0"/>
              <a:t>Это меньше, чем указано во ФГОС СОО. </a:t>
            </a:r>
            <a:endParaRPr lang="ru-RU" sz="3800" dirty="0" smtClean="0"/>
          </a:p>
          <a:p>
            <a:pPr marL="457200" lvl="1" indent="0" algn="ctr">
              <a:buNone/>
            </a:pPr>
            <a:r>
              <a:rPr lang="ru-RU" sz="3800" dirty="0" smtClean="0"/>
              <a:t>Но </a:t>
            </a:r>
            <a:r>
              <a:rPr lang="ru-RU" sz="3800" dirty="0"/>
              <a:t>у нас срок обучения ГОД. </a:t>
            </a:r>
            <a:endParaRPr lang="ru-RU" sz="3800" dirty="0" smtClean="0"/>
          </a:p>
          <a:p>
            <a:pPr marL="457200" lvl="1" indent="0" algn="ctr">
              <a:buNone/>
            </a:pPr>
            <a:r>
              <a:rPr lang="ru-RU" sz="3800" b="1" dirty="0" smtClean="0"/>
              <a:t>Оставляем 1476</a:t>
            </a:r>
          </a:p>
          <a:p>
            <a:pPr marL="457200" lvl="1" indent="0" algn="ctr">
              <a:buNone/>
            </a:pPr>
            <a:endParaRPr lang="ru-RU" sz="3200" b="1" dirty="0"/>
          </a:p>
          <a:p>
            <a:pPr marL="0" indent="0" algn="ctr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Если </a:t>
            </a:r>
            <a:r>
              <a:rPr lang="ru-RU" dirty="0">
                <a:solidFill>
                  <a:srgbClr val="FF0000"/>
                </a:solidFill>
              </a:rPr>
              <a:t>будете растягивать на 2 года, придется применять норматив ФГОС СОО: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	Количество </a:t>
            </a:r>
            <a:r>
              <a:rPr lang="ru-RU" dirty="0">
                <a:solidFill>
                  <a:srgbClr val="FF0000"/>
                </a:solidFill>
              </a:rPr>
              <a:t>учебных занятий за 2 года на одного обучающегося — не менее 2 170 часов и не более 2516 часов (не более 37 часов в неделю)</a:t>
            </a:r>
          </a:p>
        </p:txBody>
      </p:sp>
    </p:spTree>
    <p:extLst>
      <p:ext uri="{BB962C8B-B14F-4D97-AF65-F5344CB8AC3E}">
        <p14:creationId xmlns:p14="http://schemas.microsoft.com/office/powerpoint/2010/main" val="3241986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/>
              <a:t>Требования ФГОС СПО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dirty="0"/>
              <a:t>1.9. Срок получения образования по образовательной программе в очной форме обучения вне зависимости от применяемых образовательных технологий составляет:</a:t>
            </a:r>
          </a:p>
          <a:p>
            <a:r>
              <a:rPr lang="ru-RU" dirty="0"/>
              <a:t>на базе среднего общего образования - 2 года 10 месяцев;</a:t>
            </a:r>
          </a:p>
          <a:p>
            <a:r>
              <a:rPr lang="ru-RU" dirty="0"/>
              <a:t>на базе основного общего образования - 3 года 10 месяцев.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5438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ru-RU" b="1" dirty="0"/>
              <a:t>Требования ФГОС СПО 5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250774"/>
              </p:ext>
            </p:extLst>
          </p:nvPr>
        </p:nvGraphicFramePr>
        <p:xfrm>
          <a:off x="323528" y="1268760"/>
          <a:ext cx="8568952" cy="5005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5308"/>
                <a:gridCol w="4253644"/>
              </a:tblGrid>
              <a:tr h="692883"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Структура образовательной программы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Объем образовательной программы, в академических часах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379724">
                <a:tc>
                  <a:txBody>
                    <a:bodyPr/>
                    <a:lstStyle/>
                    <a:p>
                      <a:pPr indent="-254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Дисциплины (модули)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Не менее 2052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379724">
                <a:tc>
                  <a:txBody>
                    <a:bodyPr/>
                    <a:lstStyle/>
                    <a:p>
                      <a:pPr indent="-254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Практика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Не менее 900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707907">
                <a:tc>
                  <a:txBody>
                    <a:bodyPr/>
                    <a:lstStyle/>
                    <a:p>
                      <a:pPr indent="-254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Г</a:t>
                      </a:r>
                      <a:r>
                        <a:rPr lang="ru-RU" sz="2400" kern="12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осударстве</a:t>
                      </a: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нная итоговая аттестация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216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1217198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2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Общий объем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образовательной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программы:</a:t>
                      </a:r>
                      <a:endParaRPr lang="ru-RU" sz="2400" dirty="0" smtClean="0"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4681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dirty="0" smtClean="0">
                          <a:latin typeface="+mn-lt"/>
                        </a:rPr>
                        <a:t>На базе СОО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4464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4681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dirty="0" smtClean="0">
                          <a:latin typeface="+mn-lt"/>
                        </a:rPr>
                        <a:t>На базе ООО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indent="-254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5940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2928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реализовать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500" b="1" dirty="0" smtClean="0"/>
              <a:t>5940 - 4464=1476</a:t>
            </a:r>
          </a:p>
          <a:p>
            <a:pPr marL="0" indent="0" algn="ctr">
              <a:buNone/>
            </a:pPr>
            <a:r>
              <a:rPr lang="ru-RU" dirty="0"/>
              <a:t>Это меньше, чем указано во ФГОС СОО. Но у нас срок обучения ГОД. </a:t>
            </a:r>
            <a:r>
              <a:rPr lang="ru-RU" b="1" dirty="0">
                <a:solidFill>
                  <a:srgbClr val="FF0000"/>
                </a:solidFill>
              </a:rPr>
              <a:t>Оставляем </a:t>
            </a:r>
            <a:r>
              <a:rPr lang="ru-RU" b="1" dirty="0" smtClean="0">
                <a:solidFill>
                  <a:srgbClr val="FF0000"/>
                </a:solidFill>
              </a:rPr>
              <a:t>1476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 smtClean="0"/>
              <a:t>	Если </a:t>
            </a:r>
            <a:r>
              <a:rPr lang="ru-RU" dirty="0"/>
              <a:t>будете растягивать на 2 года, придется применять норматив ФГОС СОО:</a:t>
            </a:r>
          </a:p>
          <a:p>
            <a:pPr marL="0" indent="0">
              <a:buNone/>
            </a:pPr>
            <a:r>
              <a:rPr lang="ru-RU" dirty="0" smtClean="0"/>
              <a:t>	Количество </a:t>
            </a:r>
            <a:r>
              <a:rPr lang="ru-RU" dirty="0"/>
              <a:t>учебных занятий за 2 года на одного обучающегося — не менее 2 170 часов и не более 2516 часов (не более 37 часов в неделю)</a:t>
            </a:r>
            <a:endParaRPr lang="ru-RU" b="1" dirty="0"/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24155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Autofit/>
          </a:bodyPr>
          <a:lstStyle/>
          <a:p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СанПиН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sz="2800" dirty="0" smtClean="0"/>
              <a:t>СанПиН </a:t>
            </a:r>
            <a:r>
              <a:rPr lang="ru-RU" sz="2800" dirty="0" smtClean="0"/>
              <a:t>1.2.3685-21</a:t>
            </a:r>
            <a:endParaRPr lang="ru-RU" sz="2800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052497"/>
              </p:ext>
            </p:extLst>
          </p:nvPr>
        </p:nvGraphicFramePr>
        <p:xfrm>
          <a:off x="539552" y="1484784"/>
          <a:ext cx="2664296" cy="4442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</a:tblGrid>
              <a:tr h="1656185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Продолжительность </a:t>
                      </a:r>
                      <a:r>
                        <a:rPr lang="ru-RU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дневной суммарной образовательно й нагрузки для обучающихся, не более</a:t>
                      </a:r>
                      <a:endParaRPr lang="ru-RU" dirty="0"/>
                    </a:p>
                  </a:txBody>
                  <a:tcPr/>
                </a:tc>
              </a:tr>
              <a:tr h="1070953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Учебная нагрузка при 5- дневной учебной неделе</a:t>
                      </a:r>
                      <a:endParaRPr lang="ru-RU" dirty="0"/>
                    </a:p>
                  </a:txBody>
                  <a:tcPr/>
                </a:tc>
              </a:tr>
              <a:tr h="1715609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Учебная нагрузка при 6- дневной учебной неделе, не более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942535"/>
              </p:ext>
            </p:extLst>
          </p:nvPr>
        </p:nvGraphicFramePr>
        <p:xfrm>
          <a:off x="3203848" y="1484785"/>
          <a:ext cx="5184576" cy="4250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5"/>
                <a:gridCol w="1728191"/>
              </a:tblGrid>
              <a:tr h="404625">
                <a:tc>
                  <a:txBody>
                    <a:bodyPr/>
                    <a:lstStyle/>
                    <a:p>
                      <a:pPr indent="-254000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spc="2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7-11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классы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spc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7 уроков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497110">
                <a:tc>
                  <a:txBody>
                    <a:bodyPr/>
                    <a:lstStyle/>
                    <a:p>
                      <a:pPr indent="-254000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spc="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indent="-254000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старше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18 лет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не более 8 ч (академических)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b"/>
                </a:tc>
              </a:tr>
              <a:tr h="754448">
                <a:tc>
                  <a:txBody>
                    <a:bodyPr/>
                    <a:lstStyle/>
                    <a:p>
                      <a:pPr indent="-254000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spc="25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indent="-254000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spc="2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5-11</a:t>
                      </a: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классы, в которых обучаются дети с ограниченными возможностями здоровья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540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spc="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indent="-2540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spc="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indent="-2540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6 </a:t>
                      </a:r>
                      <a:r>
                        <a:rPr lang="ru-RU" sz="1800" spc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уроков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dirty="0" smtClean="0"/>
                        <a:t>10 – 11 классы, 1-2 курс ПОО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</a:tr>
              <a:tr h="520644"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Старше 18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</a:tr>
              <a:tr h="716763">
                <a:tc>
                  <a:txBody>
                    <a:bodyPr/>
                    <a:lstStyle/>
                    <a:p>
                      <a:r>
                        <a:rPr lang="ru-RU" dirty="0" smtClean="0"/>
                        <a:t>10 – 11 классы, 1-2 курс ПОО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</a:tr>
              <a:tr h="716763"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Старше 18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210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ФГОС 3+ - 6-дневка обязательна</a:t>
            </a:r>
          </a:p>
          <a:p>
            <a:r>
              <a:rPr lang="ru-RU" dirty="0"/>
              <a:t>ФГОС 4,5 либо 6-дневка, либо минимум 2 </a:t>
            </a:r>
            <a:r>
              <a:rPr lang="ru-RU" dirty="0" err="1"/>
              <a:t>с.р</a:t>
            </a:r>
            <a:r>
              <a:rPr lang="ru-RU" dirty="0"/>
              <a:t>. в</a:t>
            </a:r>
            <a:r>
              <a:rPr lang="ru-RU" dirty="0" smtClean="0"/>
              <a:t> </a:t>
            </a:r>
            <a:r>
              <a:rPr lang="ru-RU" dirty="0"/>
              <a:t>неделю</a:t>
            </a:r>
          </a:p>
        </p:txBody>
      </p:sp>
    </p:spTree>
    <p:extLst>
      <p:ext uri="{BB962C8B-B14F-4D97-AF65-F5344CB8AC3E}">
        <p14:creationId xmlns:p14="http://schemas.microsoft.com/office/powerpoint/2010/main" val="3271677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СанПиН</a:t>
            </a:r>
            <a:r>
              <a:rPr lang="ru-RU" b="1" dirty="0"/>
              <a:t/>
            </a:r>
            <a:br>
              <a:rPr lang="ru-RU" b="1" dirty="0"/>
            </a:br>
            <a:r>
              <a:rPr lang="ru-RU" sz="4000" dirty="0"/>
              <a:t>СП 2.4.3648-20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ru-RU" sz="3000" dirty="0"/>
              <a:t>3.4.18. При проведении </a:t>
            </a:r>
            <a:r>
              <a:rPr lang="ru-RU" sz="3000" b="1" dirty="0"/>
              <a:t>итоговой аттестации не допускается </a:t>
            </a:r>
            <a:r>
              <a:rPr lang="ru-RU" sz="3000" dirty="0"/>
              <a:t>проведение </a:t>
            </a:r>
            <a:r>
              <a:rPr lang="ru-RU" sz="3000" b="1" dirty="0"/>
              <a:t>более одного экзамена в день</a:t>
            </a:r>
            <a:r>
              <a:rPr lang="ru-RU" sz="3000" dirty="0"/>
              <a:t>. </a:t>
            </a:r>
            <a:r>
              <a:rPr lang="ru-RU" sz="3000" b="1" dirty="0"/>
              <a:t>Перерыв</a:t>
            </a:r>
            <a:r>
              <a:rPr lang="ru-RU" sz="3000" dirty="0"/>
              <a:t> между проведением экзаменов </a:t>
            </a:r>
            <a:r>
              <a:rPr lang="ru-RU" sz="3000" b="1" dirty="0"/>
              <a:t>должен быть не менее 2-х календарных дней</a:t>
            </a:r>
            <a:r>
              <a:rPr lang="ru-RU" sz="3000" dirty="0"/>
              <a:t>.</a:t>
            </a:r>
          </a:p>
          <a:p>
            <a:r>
              <a:rPr lang="ru-RU" sz="3000" dirty="0"/>
              <a:t>При </a:t>
            </a:r>
            <a:r>
              <a:rPr lang="ru-RU" sz="3000" b="1" dirty="0"/>
              <a:t>продолжительности экзамена от 4 часов и более </a:t>
            </a:r>
            <a:r>
              <a:rPr lang="ru-RU" sz="3000" dirty="0"/>
              <a:t>обучающиеся </a:t>
            </a:r>
            <a:r>
              <a:rPr lang="ru-RU" sz="3000" b="1" dirty="0"/>
              <a:t>обеспечиваются питанием</a:t>
            </a:r>
            <a:r>
              <a:rPr lang="ru-RU" sz="3000" dirty="0"/>
              <a:t>.</a:t>
            </a:r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568130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695477"/>
              </p:ext>
            </p:extLst>
          </p:nvPr>
        </p:nvGraphicFramePr>
        <p:xfrm>
          <a:off x="467544" y="260648"/>
          <a:ext cx="8229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4629200"/>
              </a:tblGrid>
              <a:tr h="360040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 ФГОС  СОО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933080"/>
              </p:ext>
            </p:extLst>
          </p:nvPr>
        </p:nvGraphicFramePr>
        <p:xfrm>
          <a:off x="467544" y="692696"/>
          <a:ext cx="8208912" cy="6049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4536504"/>
              </a:tblGrid>
              <a:tr h="4320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Предметные  области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Учебные предметы</a:t>
                      </a:r>
                      <a:endParaRPr lang="ru-RU" dirty="0"/>
                    </a:p>
                  </a:txBody>
                  <a:tcPr/>
                </a:tc>
              </a:tr>
              <a:tr h="58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Русский язык и литература</a:t>
                      </a:r>
                    </a:p>
                    <a:p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 язык</a:t>
                      </a:r>
                    </a:p>
                    <a:p>
                      <a:r>
                        <a:rPr lang="ru-RU" dirty="0" smtClean="0"/>
                        <a:t>Литература</a:t>
                      </a:r>
                      <a:endParaRPr lang="ru-RU" dirty="0" smtClean="0"/>
                    </a:p>
                  </a:txBody>
                  <a:tcPr/>
                </a:tc>
              </a:tr>
              <a:tr h="6930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Родной язык и  родная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литература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Родной язык и (или) гос. яз. республики РФ</a:t>
                      </a:r>
                    </a:p>
                    <a:p>
                      <a:r>
                        <a:rPr lang="ru-RU" dirty="0" smtClean="0"/>
                        <a:t>Родная литература</a:t>
                      </a:r>
                      <a:endParaRPr lang="ru-RU" dirty="0"/>
                    </a:p>
                  </a:txBody>
                  <a:tcPr/>
                </a:tc>
              </a:tr>
              <a:tr h="6930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Иностранные языки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Иностранный язык</a:t>
                      </a:r>
                    </a:p>
                    <a:p>
                      <a:r>
                        <a:rPr lang="ru-RU" dirty="0" smtClean="0"/>
                        <a:t>Второй иностранный язык</a:t>
                      </a:r>
                      <a:endParaRPr lang="ru-RU" dirty="0"/>
                    </a:p>
                  </a:txBody>
                  <a:tcPr/>
                </a:tc>
              </a:tr>
              <a:tr h="5877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Математика и информатика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</a:p>
                    <a:p>
                      <a:r>
                        <a:rPr lang="ru-RU" dirty="0" smtClean="0"/>
                        <a:t>Информатика</a:t>
                      </a:r>
                      <a:endParaRPr lang="ru-RU" dirty="0"/>
                    </a:p>
                  </a:txBody>
                  <a:tcPr/>
                </a:tc>
              </a:tr>
              <a:tr h="6930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Общественно-научные предметы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</a:t>
                      </a:r>
                    </a:p>
                    <a:p>
                      <a:r>
                        <a:rPr lang="ru-RU" dirty="0" smtClean="0"/>
                        <a:t>Обществознание</a:t>
                      </a:r>
                    </a:p>
                    <a:p>
                      <a:r>
                        <a:rPr lang="ru-RU" dirty="0" smtClean="0"/>
                        <a:t>География</a:t>
                      </a:r>
                      <a:endParaRPr lang="ru-RU" dirty="0"/>
                    </a:p>
                  </a:txBody>
                  <a:tcPr/>
                </a:tc>
              </a:tr>
              <a:tr h="6930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Естественно-научные предметы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</a:p>
                    <a:p>
                      <a:r>
                        <a:rPr lang="ru-RU" dirty="0" smtClean="0"/>
                        <a:t>Химия</a:t>
                      </a:r>
                    </a:p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</a:tr>
              <a:tr h="6930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Физическая культура, экология,  основы безопасности жизнедеятельности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</a:t>
                      </a:r>
                    </a:p>
                    <a:p>
                      <a:r>
                        <a:rPr lang="ru-RU" dirty="0" smtClean="0"/>
                        <a:t>Основы безопасности жизнедеятельности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6880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неделю не более 2 экзаменов</a:t>
            </a:r>
          </a:p>
        </p:txBody>
      </p:sp>
    </p:spTree>
    <p:extLst>
      <p:ext uri="{BB962C8B-B14F-4D97-AF65-F5344CB8AC3E}">
        <p14:creationId xmlns:p14="http://schemas.microsoft.com/office/powerpoint/2010/main" val="5858219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</a:t>
            </a:r>
            <a:r>
              <a:rPr lang="ru-RU" b="1" dirty="0" smtClean="0"/>
              <a:t>ыбор предметов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3480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Обязательные + дополнительные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021861"/>
              </p:ext>
            </p:extLst>
          </p:nvPr>
        </p:nvGraphicFramePr>
        <p:xfrm>
          <a:off x="395536" y="548680"/>
          <a:ext cx="8229600" cy="865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3374132"/>
                <a:gridCol w="648072"/>
                <a:gridCol w="576064"/>
                <a:gridCol w="648072"/>
                <a:gridCol w="720080"/>
                <a:gridCol w="720080"/>
                <a:gridCol w="5144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Общие учебные предметы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539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 язык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811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091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1379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Иностранный язык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7131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611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899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Обществознание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3187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География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 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ОУП 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Основы безопасности жизнедеятельности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Предметы по выбору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ПВ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Родной язык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ПВ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Родная литература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ПВ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Второй </a:t>
                      </a:r>
                      <a:r>
                        <a:rPr lang="ru-RU" dirty="0" err="1" smtClean="0"/>
                        <a:t>иностр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Дополнительные предметы, курсы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ДПК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Разговор  о важном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ДПК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325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248976"/>
              </p:ext>
            </p:extLst>
          </p:nvPr>
        </p:nvGraphicFramePr>
        <p:xfrm>
          <a:off x="468313" y="765175"/>
          <a:ext cx="8229600" cy="842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19"/>
                <a:gridCol w="3168352"/>
                <a:gridCol w="1152128"/>
                <a:gridCol w="1152128"/>
                <a:gridCol w="1008112"/>
                <a:gridCol w="957561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Общие учебные предметы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 язык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064410"/>
              </p:ext>
            </p:extLst>
          </p:nvPr>
        </p:nvGraphicFramePr>
        <p:xfrm>
          <a:off x="467544" y="188640"/>
          <a:ext cx="828091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3312368"/>
                <a:gridCol w="1008112"/>
                <a:gridCol w="1152128"/>
                <a:gridCol w="1080120"/>
                <a:gridCol w="1008110"/>
              </a:tblGrid>
              <a:tr h="5148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Обязат</a:t>
                      </a:r>
                      <a:r>
                        <a:rPr lang="ru-RU" dirty="0" smtClean="0"/>
                        <a:t> </a:t>
                      </a:r>
                      <a:r>
                        <a:rPr lang="ru-RU" baseline="0" dirty="0" smtClean="0"/>
                        <a:t> 60%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Вариат</a:t>
                      </a:r>
                      <a:r>
                        <a:rPr lang="ru-RU" dirty="0" smtClean="0"/>
                        <a:t> 40%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ПА. </a:t>
                      </a:r>
                      <a:r>
                        <a:rPr lang="ru-RU" dirty="0" err="1" smtClean="0"/>
                        <a:t>Конс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16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 реализовывать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234678"/>
              </p:ext>
            </p:extLst>
          </p:nvPr>
        </p:nvGraphicFramePr>
        <p:xfrm>
          <a:off x="457200" y="692150"/>
          <a:ext cx="8229600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/>
                <a:gridCol w="3240360"/>
                <a:gridCol w="720080"/>
                <a:gridCol w="720080"/>
                <a:gridCol w="792088"/>
                <a:gridCol w="792088"/>
                <a:gridCol w="792088"/>
                <a:gridCol w="58640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Базовый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Углублен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Ест </a:t>
                      </a:r>
                      <a:r>
                        <a:rPr lang="ru-RU" dirty="0" err="1" smtClean="0"/>
                        <a:t>науч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Гуманитарн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Соц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экон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технол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Русский язык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Литература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Математика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Иностранный язык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Информатика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Физика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Химия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8.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Биология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9.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История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Обществознание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География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Физическая культура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Основы безопасности жизнедеятельности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608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ru-RU" b="1" dirty="0" smtClean="0"/>
              <a:t>Требования ФГОС СОО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4929411"/>
          </a:xfrm>
        </p:spPr>
        <p:txBody>
          <a:bodyPr>
            <a:noAutofit/>
          </a:bodyPr>
          <a:lstStyle/>
          <a:p>
            <a:r>
              <a:rPr lang="ru-RU" sz="2700" dirty="0" smtClean="0"/>
              <a:t>Учебные планы обеспечивают преподавание  и изучение государственного языка РФ, </a:t>
            </a:r>
            <a:r>
              <a:rPr lang="ru-RU" sz="2700" b="1" dirty="0" smtClean="0"/>
              <a:t>возможность преподавания и изучения </a:t>
            </a:r>
            <a:r>
              <a:rPr lang="ru-RU" sz="2700" dirty="0" smtClean="0"/>
              <a:t>государственных языков республик РФ и</a:t>
            </a:r>
            <a:r>
              <a:rPr lang="ru-RU" sz="2700" b="1" dirty="0" smtClean="0"/>
              <a:t> родного языка </a:t>
            </a:r>
            <a:r>
              <a:rPr lang="ru-RU" sz="2700" dirty="0" smtClean="0"/>
              <a:t>из числа языков народов РФ, а также устанавливают количество занятий, отводимых на их изучение , по классам (годам) обучения.</a:t>
            </a:r>
          </a:p>
          <a:p>
            <a:r>
              <a:rPr lang="ru-RU" sz="2700" dirty="0" smtClean="0"/>
              <a:t>Учебный </a:t>
            </a:r>
            <a:r>
              <a:rPr lang="ru-RU" sz="2700" dirty="0" smtClean="0"/>
              <a:t>план обеспечивает реализацию требований Стандарта, определяет учебную нагрузку в соответствии с требованиями к организации образовательной деятельности к учебной нагрузке при 5-дневной (или 6-и дневной) учебной неделе, предусмотренными Гигиеническими нормативами и Санитарно-эпидемиологическими требованиями, перечень учебных предметов, учебных курсов, учебных модулей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409049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Родной язык как минимум как </a:t>
            </a:r>
            <a:r>
              <a:rPr lang="ru-RU" dirty="0" err="1"/>
              <a:t>электив</a:t>
            </a:r>
            <a:r>
              <a:rPr lang="ru-RU" dirty="0"/>
              <a:t> должен быть</a:t>
            </a:r>
            <a:r>
              <a:rPr lang="ru-RU" dirty="0" smtClean="0"/>
              <a:t>, </a:t>
            </a:r>
            <a:r>
              <a:rPr lang="ru-RU" b="1" dirty="0" smtClean="0"/>
              <a:t>только </a:t>
            </a:r>
            <a:r>
              <a:rPr lang="ru-RU" b="1" dirty="0"/>
              <a:t>по </a:t>
            </a:r>
            <a:r>
              <a:rPr lang="ru-RU" b="1" dirty="0" smtClean="0"/>
              <a:t>заявлению</a:t>
            </a:r>
          </a:p>
          <a:p>
            <a:endParaRPr lang="ru-RU" b="1" dirty="0"/>
          </a:p>
          <a:p>
            <a:pPr marL="0" indent="0" algn="ctr">
              <a:buNone/>
            </a:pPr>
            <a:r>
              <a:rPr lang="ru-RU" dirty="0"/>
              <a:t>По СанПиНу</a:t>
            </a:r>
          </a:p>
          <a:p>
            <a:pPr marL="0" lvl="0" indent="0" algn="ctr">
              <a:buNone/>
            </a:pPr>
            <a:r>
              <a:rPr lang="ru-RU" dirty="0" smtClean="0"/>
              <a:t>5-и  дневка </a:t>
            </a:r>
            <a:r>
              <a:rPr lang="ru-RU" dirty="0"/>
              <a:t>- до 35 </a:t>
            </a:r>
            <a:r>
              <a:rPr lang="ru-RU" dirty="0" smtClean="0"/>
              <a:t>часов,</a:t>
            </a:r>
          </a:p>
          <a:p>
            <a:pPr marL="0" lvl="0" indent="0" algn="ctr">
              <a:buNone/>
            </a:pPr>
            <a:r>
              <a:rPr lang="ru-RU" dirty="0" smtClean="0"/>
              <a:t>6-и дневка </a:t>
            </a:r>
            <a:r>
              <a:rPr lang="ru-RU" dirty="0"/>
              <a:t>- до 37 часов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099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ФГОС СОО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Количество учебных занятий за 2 года на </a:t>
            </a:r>
            <a:r>
              <a:rPr lang="ru-RU" dirty="0" smtClean="0"/>
              <a:t>одного обучающегося </a:t>
            </a:r>
            <a:r>
              <a:rPr lang="ru-RU" dirty="0"/>
              <a:t>—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 smtClean="0"/>
              <a:t>не </a:t>
            </a:r>
            <a:r>
              <a:rPr lang="ru-RU" b="1" dirty="0"/>
              <a:t>менее 2 170 </a:t>
            </a:r>
            <a:r>
              <a:rPr lang="ru-RU" dirty="0"/>
              <a:t>часов и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 smtClean="0"/>
              <a:t>не </a:t>
            </a:r>
            <a:r>
              <a:rPr lang="ru-RU" b="1" dirty="0"/>
              <a:t>более </a:t>
            </a:r>
            <a:r>
              <a:rPr lang="ru-RU" b="1" dirty="0" smtClean="0"/>
              <a:t>2516 </a:t>
            </a:r>
            <a:r>
              <a:rPr lang="ru-RU" dirty="0" smtClean="0"/>
              <a:t>часов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(</a:t>
            </a:r>
            <a:r>
              <a:rPr lang="ru-RU" dirty="0"/>
              <a:t>не более 37 часов в неделю)</a:t>
            </a:r>
          </a:p>
        </p:txBody>
      </p:sp>
    </p:spTree>
    <p:extLst>
      <p:ext uri="{BB962C8B-B14F-4D97-AF65-F5344CB8AC3E}">
        <p14:creationId xmlns:p14="http://schemas.microsoft.com/office/powerpoint/2010/main" val="218372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реализовывать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ППКРС 4 поколения использовать для </a:t>
            </a:r>
            <a:r>
              <a:rPr lang="ru-RU" dirty="0" smtClean="0"/>
              <a:t>определения объема </a:t>
            </a:r>
            <a:r>
              <a:rPr lang="ru-RU" dirty="0"/>
              <a:t>общеобразовательного </a:t>
            </a:r>
            <a:r>
              <a:rPr lang="ru-RU" dirty="0" smtClean="0"/>
              <a:t>цикла</a:t>
            </a:r>
          </a:p>
          <a:p>
            <a:endParaRPr lang="ru-RU" dirty="0"/>
          </a:p>
          <a:p>
            <a:r>
              <a:rPr lang="ru-RU" dirty="0"/>
              <a:t>Как только СОО переходит на 2 года, отслеживать </a:t>
            </a:r>
            <a:r>
              <a:rPr lang="ru-RU" dirty="0" smtClean="0"/>
              <a:t>эти объемы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131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850106"/>
          </a:xfrm>
        </p:spPr>
        <p:txBody>
          <a:bodyPr/>
          <a:lstStyle/>
          <a:p>
            <a:r>
              <a:rPr lang="ru-RU" b="1" dirty="0" smtClean="0"/>
              <a:t>Требования ФГОС СОО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544616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/>
              <a:t>Изучение </a:t>
            </a:r>
            <a:r>
              <a:rPr lang="ru-RU" sz="3400" b="1" dirty="0">
                <a:solidFill>
                  <a:srgbClr val="FF0000"/>
                </a:solidFill>
              </a:rPr>
              <a:t>родного языка и родной </a:t>
            </a:r>
            <a:r>
              <a:rPr lang="ru-RU" sz="3400" b="1" dirty="0" smtClean="0">
                <a:solidFill>
                  <a:srgbClr val="FF0000"/>
                </a:solidFill>
              </a:rPr>
              <a:t>литературы </a:t>
            </a:r>
            <a:r>
              <a:rPr lang="ru-RU" sz="3400" dirty="0" smtClean="0"/>
              <a:t>осуществляется </a:t>
            </a:r>
            <a:r>
              <a:rPr lang="ru-RU" sz="3400" dirty="0">
                <a:solidFill>
                  <a:srgbClr val="FF0000"/>
                </a:solidFill>
              </a:rPr>
              <a:t>по заявлениям обучающихся, </a:t>
            </a:r>
            <a:r>
              <a:rPr lang="ru-RU" sz="3400" dirty="0" smtClean="0">
                <a:solidFill>
                  <a:srgbClr val="FF0000"/>
                </a:solidFill>
              </a:rPr>
              <a:t>родителей (</a:t>
            </a:r>
            <a:r>
              <a:rPr lang="ru-RU" sz="3400" dirty="0">
                <a:solidFill>
                  <a:srgbClr val="FF0000"/>
                </a:solidFill>
              </a:rPr>
              <a:t>законных представителей) </a:t>
            </a:r>
            <a:r>
              <a:rPr lang="ru-RU" sz="3400" dirty="0" smtClean="0">
                <a:solidFill>
                  <a:srgbClr val="FF0000"/>
                </a:solidFill>
              </a:rPr>
              <a:t>несовершеннолетних обучающихся </a:t>
            </a:r>
            <a:r>
              <a:rPr lang="ru-RU" sz="3400" dirty="0"/>
              <a:t>и при наличии возможностей организации</a:t>
            </a:r>
            <a:r>
              <a:rPr lang="ru-RU" sz="3400" dirty="0" smtClean="0"/>
              <a:t>, осуществляющей образовательную </a:t>
            </a:r>
            <a:r>
              <a:rPr lang="ru-RU" sz="3400" dirty="0"/>
              <a:t>деятельность</a:t>
            </a:r>
            <a:r>
              <a:rPr lang="ru-RU" sz="3400" dirty="0" smtClean="0"/>
              <a:t>.</a:t>
            </a:r>
          </a:p>
          <a:p>
            <a:r>
              <a:rPr lang="ru-RU" sz="3400" dirty="0"/>
              <a:t>Изучение </a:t>
            </a:r>
            <a:r>
              <a:rPr lang="ru-RU" sz="3400" b="1" dirty="0">
                <a:solidFill>
                  <a:srgbClr val="FF0000"/>
                </a:solidFill>
              </a:rPr>
              <a:t>второго иностранного языка </a:t>
            </a:r>
            <a:r>
              <a:rPr lang="ru-RU" sz="3400" dirty="0"/>
              <a:t>из перечня,</a:t>
            </a:r>
            <a:br>
              <a:rPr lang="ru-RU" sz="3400" dirty="0"/>
            </a:br>
            <a:r>
              <a:rPr lang="ru-RU" sz="3400" dirty="0"/>
              <a:t>предлагаемого организацией, осуществляющей</a:t>
            </a:r>
            <a:br>
              <a:rPr lang="ru-RU" sz="3400" dirty="0"/>
            </a:br>
            <a:r>
              <a:rPr lang="ru-RU" sz="3400" dirty="0"/>
              <a:t>образовательную деятельность, осуществляется по</a:t>
            </a:r>
            <a:br>
              <a:rPr lang="ru-RU" sz="3400" dirty="0"/>
            </a:br>
            <a:r>
              <a:rPr lang="ru-RU" sz="3400" dirty="0"/>
              <a:t>заявлению обучающихся, родителей (законных</a:t>
            </a:r>
            <a:br>
              <a:rPr lang="ru-RU" sz="3400" dirty="0"/>
            </a:br>
            <a:r>
              <a:rPr lang="ru-RU" sz="3400" dirty="0"/>
              <a:t>представителей) несовершеннолетних обучающихся и</a:t>
            </a:r>
            <a:br>
              <a:rPr lang="ru-RU" sz="3400" dirty="0"/>
            </a:br>
            <a:r>
              <a:rPr lang="ru-RU" sz="3400" dirty="0"/>
              <a:t>при наличии в указанной организации </a:t>
            </a:r>
            <a:r>
              <a:rPr lang="ru-RU" sz="3400" dirty="0" smtClean="0"/>
              <a:t>необходимых условий</a:t>
            </a:r>
            <a:endParaRPr lang="ru-RU" sz="3400" dirty="0"/>
          </a:p>
          <a:p>
            <a:pPr marL="0" indent="0" algn="ctr">
              <a:buNone/>
            </a:pPr>
            <a:r>
              <a:rPr lang="ru-RU" sz="5100" b="1" dirty="0" smtClean="0"/>
              <a:t>Как реализовывать</a:t>
            </a:r>
          </a:p>
          <a:p>
            <a:r>
              <a:rPr lang="ru-RU" sz="3400" dirty="0"/>
              <a:t>Родной язык и (или) государственный язык </a:t>
            </a:r>
            <a:r>
              <a:rPr lang="ru-RU" sz="3400" dirty="0" smtClean="0"/>
              <a:t>республики РФ  , </a:t>
            </a:r>
            <a:r>
              <a:rPr lang="ru-RU" sz="3400" dirty="0"/>
              <a:t>Родная литература, </a:t>
            </a:r>
            <a:endParaRPr lang="ru-RU" sz="3400" dirty="0" smtClean="0"/>
          </a:p>
          <a:p>
            <a:r>
              <a:rPr lang="ru-RU" sz="3400" dirty="0" smtClean="0"/>
              <a:t>Второй иностранный </a:t>
            </a:r>
            <a:r>
              <a:rPr lang="ru-RU" sz="3400" dirty="0"/>
              <a:t>язык </a:t>
            </a:r>
            <a:r>
              <a:rPr lang="ru-RU" sz="3400" b="1" dirty="0"/>
              <a:t>вводим только по </a:t>
            </a:r>
            <a:r>
              <a:rPr lang="ru-RU" sz="3400" b="1" dirty="0" smtClean="0"/>
              <a:t>заявлению обучающихся </a:t>
            </a:r>
            <a:r>
              <a:rPr lang="ru-RU" sz="3400" b="1" dirty="0"/>
              <a:t>и родителей</a:t>
            </a:r>
          </a:p>
          <a:p>
            <a:endParaRPr lang="ru-RU" sz="4000" b="1" dirty="0" smtClean="0"/>
          </a:p>
          <a:p>
            <a:endParaRPr lang="ru-RU" sz="4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57940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1218</Words>
  <Application>Microsoft Office PowerPoint</Application>
  <PresentationFormat>Экран (4:3)</PresentationFormat>
  <Paragraphs>358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Формирование общеобразовательного цикла в соответствии с новыми требованиями  </vt:lpstr>
      <vt:lpstr>Требования ФГОС COO </vt:lpstr>
      <vt:lpstr>Презентация PowerPoint</vt:lpstr>
      <vt:lpstr>Как реализовывать</vt:lpstr>
      <vt:lpstr>Требования ФГОС СОО</vt:lpstr>
      <vt:lpstr>Как реализовывать</vt:lpstr>
      <vt:lpstr>Требования ФГОС СОО</vt:lpstr>
      <vt:lpstr>Как реализовывать</vt:lpstr>
      <vt:lpstr>Требования ФГОС СОО</vt:lpstr>
      <vt:lpstr>Требования ФГОС СОО</vt:lpstr>
      <vt:lpstr>Требования ФГОС СОО</vt:lpstr>
      <vt:lpstr>Требования ФГОС СПО</vt:lpstr>
      <vt:lpstr>Как реализовывать</vt:lpstr>
      <vt:lpstr>Требования ФГОС СПО ППКРС 3+</vt:lpstr>
      <vt:lpstr>Как реализуем</vt:lpstr>
      <vt:lpstr>Требования ФГОС СПО ППССЗ 3+</vt:lpstr>
      <vt:lpstr>Как реализовывать</vt:lpstr>
      <vt:lpstr>Требования ФГОС СПО ППКРС 4</vt:lpstr>
      <vt:lpstr>Требования ФГОС СПО ППКРС 4</vt:lpstr>
      <vt:lpstr>Требования ФГОС СПО ППКРС 4</vt:lpstr>
      <vt:lpstr>Требования ФГОС СПО ППССЗ 4</vt:lpstr>
      <vt:lpstr>Требования ФГОС СПО ППССЗ 4</vt:lpstr>
      <vt:lpstr>Как реализовывать</vt:lpstr>
      <vt:lpstr>Требования ФГОС СПО 5</vt:lpstr>
      <vt:lpstr>Требования ФГОС СПО 5</vt:lpstr>
      <vt:lpstr>Как реализовать</vt:lpstr>
      <vt:lpstr>   СанПиН  </vt:lpstr>
      <vt:lpstr>Как реализовывать</vt:lpstr>
      <vt:lpstr> СанПиН СП 2.4.3648-20 </vt:lpstr>
      <vt:lpstr>Как реализовывать</vt:lpstr>
      <vt:lpstr>Выбор предметов</vt:lpstr>
      <vt:lpstr>Обязательные + дополнительные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общеобразовательного цикла в соответствии с новыми требованиями</dc:title>
  <dc:creator>User</dc:creator>
  <cp:lastModifiedBy>Литвинова Ольга Федоровна</cp:lastModifiedBy>
  <cp:revision>36</cp:revision>
  <dcterms:created xsi:type="dcterms:W3CDTF">2022-10-17T18:36:18Z</dcterms:created>
  <dcterms:modified xsi:type="dcterms:W3CDTF">2026-03-06T10:51:50Z</dcterms:modified>
</cp:coreProperties>
</file>