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4" r:id="rId2"/>
    <p:sldId id="550" r:id="rId3"/>
    <p:sldId id="500" r:id="rId4"/>
    <p:sldId id="501" r:id="rId5"/>
    <p:sldId id="551" r:id="rId6"/>
    <p:sldId id="552" r:id="rId7"/>
    <p:sldId id="558" r:id="rId8"/>
    <p:sldId id="553" r:id="rId9"/>
    <p:sldId id="544" r:id="rId10"/>
    <p:sldId id="559" r:id="rId11"/>
    <p:sldId id="560" r:id="rId12"/>
    <p:sldId id="561" r:id="rId13"/>
    <p:sldId id="554" r:id="rId14"/>
    <p:sldId id="513" r:id="rId15"/>
    <p:sldId id="562" r:id="rId16"/>
    <p:sldId id="563" r:id="rId17"/>
    <p:sldId id="566" r:id="rId18"/>
    <p:sldId id="564" r:id="rId19"/>
    <p:sldId id="569" r:id="rId20"/>
    <p:sldId id="570" r:id="rId21"/>
    <p:sldId id="571" r:id="rId22"/>
    <p:sldId id="572" r:id="rId23"/>
    <p:sldId id="573" r:id="rId24"/>
    <p:sldId id="567" r:id="rId25"/>
    <p:sldId id="576" r:id="rId26"/>
    <p:sldId id="574" r:id="rId27"/>
    <p:sldId id="580" r:id="rId28"/>
    <p:sldId id="579" r:id="rId29"/>
    <p:sldId id="36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6D1D"/>
    <a:srgbClr val="006600"/>
    <a:srgbClr val="FFFF00"/>
    <a:srgbClr val="FF33CC"/>
    <a:srgbClr val="FF3300"/>
    <a:srgbClr val="954FC9"/>
    <a:srgbClr val="E58127"/>
    <a:srgbClr val="E6842A"/>
    <a:srgbClr val="BAE18F"/>
    <a:srgbClr val="BC8F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8208" autoAdjust="0"/>
  </p:normalViewPr>
  <p:slideViewPr>
    <p:cSldViewPr>
      <p:cViewPr>
        <p:scale>
          <a:sx n="50" d="100"/>
          <a:sy n="50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55842A-EEA0-45ED-98A5-B0EF31940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41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D4BD-5D49-417F-8A2C-AC2BD288BC05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CB712-F175-416D-81C2-691455D24D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9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9" name="Object 67"/>
          <p:cNvGraphicFramePr>
            <a:graphicFrameLocks noChangeAspect="1"/>
          </p:cNvGraphicFramePr>
          <p:nvPr/>
        </p:nvGraphicFramePr>
        <p:xfrm>
          <a:off x="0" y="0"/>
          <a:ext cx="5029200" cy="5878513"/>
        </p:xfrm>
        <a:graphic>
          <a:graphicData uri="http://schemas.openxmlformats.org/presentationml/2006/ole">
            <p:oleObj spid="_x0000_s3189" name="Image" r:id="rId3" imgW="7415873" imgH="7225397" progId="">
              <p:embed/>
            </p:oleObj>
          </a:graphicData>
        </a:graphic>
      </p:graphicFrame>
      <p:sp>
        <p:nvSpPr>
          <p:cNvPr id="3130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1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2" name="Freeform 60"/>
          <p:cNvSpPr>
            <a:spLocks/>
          </p:cNvSpPr>
          <p:nvPr/>
        </p:nvSpPr>
        <p:spPr bwMode="white">
          <a:xfrm>
            <a:off x="2271713" y="-9525"/>
            <a:ext cx="68929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99A3C13-D67D-4FEB-91F9-DDE0EF59A9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91323-E438-4316-8E94-253620DCC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09AF2-C0EF-4446-8A4C-7A9896511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A096AB6-EA9A-4381-A746-8AC478222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B455-368A-46FB-9E0D-4513F8B1F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88F8C-3149-46EE-976F-682CAF4AC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DA6D-F185-43B3-8380-B944BA6AF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94D07-DC00-4262-B6DF-97ACA2A8A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A5E48-AA27-4438-9396-BA947F741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18FD-3DCC-44BE-B530-D5770B0EC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F72EB-8845-4145-8262-AE6A3B1F4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F527-A17C-4775-83BB-04A24F6C1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1179" name="Image" r:id="rId15" imgW="11034921" imgH="1130159" progId="">
              <p:embed/>
            </p:oleObj>
          </a:graphicData>
        </a:graphic>
      </p:graphicFrame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2C188197-60EC-4927-BBF2-1814172A72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erra.ru/blog/google-tablitsy-bolshoy-gayd-dlya-novichkov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gle/AEZCB3NPEEYVUV87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132856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 реализации РИП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 2021-2022 учебном году</a:t>
            </a:r>
          </a:p>
          <a:p>
            <a:pPr algn="ctr"/>
            <a:endParaRPr lang="ru-RU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bg1"/>
                </a:solidFill>
                <a:latin typeface="Impact" pitchFamily="34" charset="0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sz="1900" dirty="0" err="1" smtClean="0">
                <a:solidFill>
                  <a:schemeClr val="bg1"/>
                </a:solidFill>
                <a:latin typeface="Impact" pitchFamily="34" charset="0"/>
              </a:rPr>
              <a:t>Сызранский</a:t>
            </a:r>
            <a:r>
              <a:rPr lang="ru-RU" sz="1900" dirty="0" smtClean="0">
                <a:solidFill>
                  <a:schemeClr val="bg1"/>
                </a:solidFill>
                <a:latin typeface="Impact" pitchFamily="34" charset="0"/>
              </a:rPr>
              <a:t> медико-гуманитарный колледж»</a:t>
            </a:r>
            <a:endParaRPr lang="ru-RU" sz="19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471592" y="5157192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3300"/>
                </a:solidFill>
                <a:latin typeface="Impact" pitchFamily="34" charset="0"/>
              </a:rPr>
              <a:t>Докладчик:   Баринова Ю.Ю., зам. директора по УМ и ИД</a:t>
            </a:r>
          </a:p>
        </p:txBody>
      </p:sp>
      <p:pic>
        <p:nvPicPr>
          <p:cNvPr id="8" name="Picture 2" descr="http://www.mk.ru/upload/iblock_mk/475/08/5c/e9/DETAIL_PICTURE_750365_77605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25144"/>
            <a:ext cx="2452673" cy="198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466564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54918"/>
          <a:ext cx="8229599" cy="4352544"/>
        </p:xfrm>
        <a:graphic>
          <a:graphicData uri="http://schemas.openxmlformats.org/drawingml/2006/table">
            <a:tbl>
              <a:tblPr/>
              <a:tblGrid>
                <a:gridCol w="1066302"/>
                <a:gridCol w="2943552"/>
                <a:gridCol w="1193134"/>
                <a:gridCol w="1193134"/>
                <a:gridCol w="1193696"/>
                <a:gridCol w="639781"/>
              </a:tblGrid>
              <a:tr h="6833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Направления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деятельности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Содержание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деятельности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База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реализации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Исполнители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Формы представления результата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Сроки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1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Апробация проведения  диагностические исследования.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Апробация диагностических исследований по оценке уровня здоровья  с помощи методики Г.Л. Апанасенко  и анкетирования по определению факторов здоровья у обучающихся с внесением результатов в электронную базу данных.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Диагностические исследования проводятся в сентябре ежегодно.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обучающиеся профессиональных образовательных организаций г.о. Сызрань, г.о. Октябрьск.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заместители директора ПОО, преподаватели, обучающиеся-медики ГБПОУ «СМГК» 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Аналитическая справка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2021-2022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год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55276"/>
          <a:ext cx="9144001" cy="6096000"/>
        </p:xfrm>
        <a:graphic>
          <a:graphicData uri="http://schemas.openxmlformats.org/drawingml/2006/table">
            <a:tbl>
              <a:tblPr/>
              <a:tblGrid>
                <a:gridCol w="714348"/>
                <a:gridCol w="5572164"/>
                <a:gridCol w="857256"/>
                <a:gridCol w="785818"/>
                <a:gridCol w="714380"/>
                <a:gridCol w="500035"/>
              </a:tblGrid>
              <a:tr h="518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Формирование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мета-компетенций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у обучающихся  по формированию здорового образа жизни</a:t>
                      </a:r>
                    </a:p>
                  </a:txBody>
                  <a:tcPr marL="30162" marR="30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Разработка, апробация комплексной программы информационно-обучающих мероприятий «Школа здоровья»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Разработка брошюр и буклетов для участников Проекта. Подготовка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мультимедийных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презентаций к занятиям для более удобного усвоения материала.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Программа «Школа здоровья» формируется ежегодно  из модулей с учетом диагностических исследований: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«Курение и алкоголь: вред и профилактика»,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«Предотвращение употребления наркотиков»,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«Туберкулез: определение, пути передачи, профилактика»,  «ИППП - инфекции, передаваемые половым путем: бессимптомные формы, осложнения, профилактика», «ВИЧ-инфекция», «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Гемоконтактные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гепатиты», «Пиво и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энерготоники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вред употребления», «Электронные сигареты, кальян: вред и профилактика», «СНЮС. Мифы и реальность», «Вакцинация: за и против», «Здоровое питание», «Правила личной гигиены», «Культура движений», «Культура эмоций», «Алиментарно-зависимые факторы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сердечно-сосудистых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заболеваний», «Избыточная масса тела и здоровье».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Распространение брошюр и буклетов по вопросам здорового образа жизни во время проведения информационно-просветительских мероприятий.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Систематическое опубликование пресс-релизов об информационно-просветительских мероприятиях, впечатлений и первых итогов обучения в  рамках реализации Проекта.</a:t>
                      </a:r>
                    </a:p>
                  </a:txBody>
                  <a:tcPr marL="30162" marR="30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обучающиеся профессиональных образовательных организаций г.о. Сызрань, г.о. Октябрьск.</a:t>
                      </a:r>
                    </a:p>
                  </a:txBody>
                  <a:tcPr marL="30162" marR="30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заместители директора, преподаватели, обучающиеся-медики ГБПОУ «СМГК» </a:t>
                      </a:r>
                    </a:p>
                  </a:txBody>
                  <a:tcPr marL="30162" marR="30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Программа информационно-обучающих мероприятий «Школа здоровья» </a:t>
                      </a:r>
                    </a:p>
                  </a:txBody>
                  <a:tcPr marL="30162" marR="30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2021-2022уч. год</a:t>
                      </a:r>
                    </a:p>
                  </a:txBody>
                  <a:tcPr marL="30162" marR="30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29599" cy="5888736"/>
        </p:xfrm>
        <a:graphic>
          <a:graphicData uri="http://schemas.openxmlformats.org/drawingml/2006/table">
            <a:tbl>
              <a:tblPr/>
              <a:tblGrid>
                <a:gridCol w="1066302"/>
                <a:gridCol w="2943552"/>
                <a:gridCol w="1193134"/>
                <a:gridCol w="1193134"/>
                <a:gridCol w="1193696"/>
                <a:gridCol w="639781"/>
              </a:tblGrid>
              <a:tr h="1673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Анализ по итогам апробации результативность формирования готовности к здоровому образу жизни у обучающихся 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Анализ по итогам апробации результативности формирования готовности к здоровому образу жизни у обучающихся с использованием критериально-оценочного аппарата и динамического наблюдения.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ГБПОУ «СМГК»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заместители директора ПОО, преподаватели, обучающиеся-медики ГБПОУ «СМГК» 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Аналитическая справка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2021-2022 уч. год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Контроль системы наставничества в форме «студент-студент».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Разработать, апробировать механизм административного контроля текущих и промежуточных результатов системы наставничества в форме «студент-студент».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ГБПОУ «СМГК»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заместители директора ПОО, преподаватели ГБПОУ «СМГК» 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Описание механизма административного контроля</a:t>
                      </a: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2021-2022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уч.год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32009" marR="3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1285860"/>
            <a:ext cx="9144000" cy="40005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2736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3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Организация и проведение установочной сессии для участников Проекта. </a:t>
            </a:r>
          </a:p>
          <a:p>
            <a:pPr marL="457200" indent="-457200">
              <a:buAutoNum type="arabicPeriod"/>
            </a:pPr>
            <a:r>
              <a:rPr lang="ru-RU" sz="23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Планирование этапов наставничества. </a:t>
            </a:r>
          </a:p>
          <a:p>
            <a:pPr marL="457200" indent="-457200">
              <a:buAutoNum type="arabicPeriod"/>
            </a:pPr>
            <a:r>
              <a:rPr lang="ru-RU" sz="23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Инструктаж и консультирование по реализации Проекта. Деятельность с администрациями профессиональных образовательных организаций г.о. Сызрань, г.о. Октябрьск по официальному поддержанию намерений сотрудничать в рамках Проекта.</a:t>
            </a:r>
          </a:p>
          <a:p>
            <a:pPr marL="457200" indent="-457200">
              <a:buAutoNum type="arabicPeriod"/>
            </a:pPr>
            <a:r>
              <a:rPr lang="ru-RU" sz="23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Проведение отбора наставников </a:t>
            </a:r>
            <a:r>
              <a:rPr lang="ru-RU" sz="2300" kern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обучающихся-медиков</a:t>
            </a:r>
            <a:r>
              <a:rPr lang="ru-RU" sz="23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.</a:t>
            </a:r>
            <a:endParaRPr lang="ru-RU" sz="23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1538" y="23574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2"/>
          <p:cNvSpPr txBox="1">
            <a:spLocks noChangeArrowheads="1"/>
          </p:cNvSpPr>
          <p:nvPr/>
        </p:nvSpPr>
        <p:spPr bwMode="white">
          <a:xfrm>
            <a:off x="-144016" y="260648"/>
            <a:ext cx="93965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ru-RU" sz="2500" dirty="0" smtClean="0">
                <a:solidFill>
                  <a:srgbClr val="FFFF00"/>
                </a:solidFill>
                <a:latin typeface="Impact" pitchFamily="34" charset="0"/>
              </a:rPr>
              <a:t>Деятельность на сентябрь 2021-2022 </a:t>
            </a:r>
            <a:r>
              <a:rPr lang="ru-RU" sz="2500" dirty="0" err="1" smtClean="0">
                <a:solidFill>
                  <a:srgbClr val="FFFF00"/>
                </a:solidFill>
                <a:latin typeface="Impact" pitchFamily="34" charset="0"/>
              </a:rPr>
              <a:t>уч</a:t>
            </a:r>
            <a:r>
              <a:rPr lang="ru-RU" sz="2500" dirty="0" smtClean="0">
                <a:solidFill>
                  <a:srgbClr val="FFFF00"/>
                </a:solidFill>
                <a:latin typeface="Impact" pitchFamily="34" charset="0"/>
              </a:rPr>
              <a:t>. год</a:t>
            </a:r>
            <a:endParaRPr lang="ru-RU" sz="2500" b="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462744" cy="2952328"/>
          </a:xfrm>
        </p:spPr>
        <p:txBody>
          <a:bodyPr/>
          <a:lstStyle/>
          <a:p>
            <a:r>
              <a:rPr lang="ru-RU" b="1" dirty="0" smtClean="0"/>
              <a:t>Разработана и распространена в ПОО Инструкция по работе в РИП</a:t>
            </a:r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dirty="0" smtClean="0"/>
              <a:t>1. Определить  для участия в РИП ____ человек - студентов-первокурсников (далее - студенты-участники).</a:t>
            </a:r>
          </a:p>
          <a:p>
            <a:r>
              <a:rPr lang="ru-RU" dirty="0" smtClean="0"/>
              <a:t>2. Электронную форму по персонализированному учету наставляемых  из числа обучающихся учреждения  разработают сотрудники ГБПОУ «СМГК» и Вам она будет направлена в форме </a:t>
            </a:r>
            <a:r>
              <a:rPr lang="ru-RU" dirty="0" err="1" smtClean="0">
                <a:hlinkClick r:id="rId2"/>
              </a:rPr>
              <a:t>Google</a:t>
            </a:r>
            <a:r>
              <a:rPr lang="ru-RU" dirty="0" smtClean="0">
                <a:hlinkClick r:id="rId2"/>
              </a:rPr>
              <a:t> таблицы.</a:t>
            </a: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105804" cy="563563"/>
          </a:xfrm>
        </p:spPr>
        <p:txBody>
          <a:bodyPr/>
          <a:lstStyle/>
          <a:p>
            <a:r>
              <a:rPr lang="ru-RU" b="0" kern="1200" dirty="0" smtClean="0">
                <a:latin typeface="Impact" pitchFamily="34" charset="0"/>
              </a:rPr>
              <a:t>Деятельность на  октябрь-июнь  2021-2022 </a:t>
            </a:r>
            <a:r>
              <a:rPr lang="ru-RU" b="0" kern="1200" dirty="0" err="1" smtClean="0">
                <a:latin typeface="Impact" pitchFamily="34" charset="0"/>
              </a:rPr>
              <a:t>уч</a:t>
            </a:r>
            <a:r>
              <a:rPr lang="ru-RU" b="0" kern="1200" dirty="0" smtClean="0">
                <a:latin typeface="Impact" pitchFamily="34" charset="0"/>
              </a:rPr>
              <a:t>. года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67532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462744" cy="2952328"/>
          </a:xfrm>
        </p:spPr>
        <p:txBody>
          <a:bodyPr/>
          <a:lstStyle/>
          <a:p>
            <a:r>
              <a:rPr lang="ru-RU" dirty="0" smtClean="0"/>
              <a:t>3. Каждый студент-участник должен пройти анкетирование по определению факторов здоровья, пройдя по ссылке </a:t>
            </a:r>
            <a:r>
              <a:rPr lang="ru-RU" u="sng" dirty="0" smtClean="0">
                <a:hlinkClick r:id="rId2"/>
              </a:rPr>
              <a:t>https://forms.gle/AEZCB3NPEEYVUV878</a:t>
            </a:r>
            <a:endParaRPr lang="ru-RU" dirty="0" smtClean="0"/>
          </a:p>
          <a:p>
            <a:r>
              <a:rPr lang="ru-RU" dirty="0" smtClean="0"/>
              <a:t>Срок реализации: до 05.10.2021 г.</a:t>
            </a:r>
          </a:p>
          <a:p>
            <a:r>
              <a:rPr lang="ru-RU" dirty="0" smtClean="0"/>
              <a:t>Прошу  студентам-участникам распространить ссылку.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endParaRPr lang="ru-RU" kern="1200" dirty="0" smtClean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105804" cy="563563"/>
          </a:xfrm>
        </p:spPr>
        <p:txBody>
          <a:bodyPr/>
          <a:lstStyle/>
          <a:p>
            <a:r>
              <a:rPr lang="ru-RU" b="0" kern="1200" dirty="0" smtClean="0">
                <a:latin typeface="Impact" pitchFamily="34" charset="0"/>
              </a:rPr>
              <a:t>Деятельность на  сентябрь-июнь  2021-2022 </a:t>
            </a:r>
            <a:r>
              <a:rPr lang="ru-RU" b="0" kern="1200" dirty="0" err="1" smtClean="0">
                <a:latin typeface="Impact" pitchFamily="34" charset="0"/>
              </a:rPr>
              <a:t>уч</a:t>
            </a:r>
            <a:r>
              <a:rPr lang="ru-RU" b="0" kern="1200" dirty="0" smtClean="0">
                <a:latin typeface="Impact" pitchFamily="34" charset="0"/>
              </a:rPr>
              <a:t>. года</a:t>
            </a:r>
            <a:endParaRPr lang="ru-RU" b="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83702"/>
            <a:ext cx="3429024" cy="307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12102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Анкетирование  респондентов для самооценки уровня здоровья – входной контроль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5256584" cy="376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715016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Результаты по учреждению будут Вам направлены для внесения в электронную форму.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462744" cy="2952328"/>
          </a:xfrm>
        </p:spPr>
        <p:txBody>
          <a:bodyPr/>
          <a:lstStyle/>
          <a:p>
            <a:r>
              <a:rPr lang="ru-RU" dirty="0" smtClean="0"/>
              <a:t>4. Затем преподаватель с волонтерами-медиками придут в Ваше учреждение и у каждого студента-участника проведут диагностику уровня здоровья с помощи методики Г.Л. </a:t>
            </a:r>
            <a:r>
              <a:rPr lang="ru-RU" dirty="0" err="1" smtClean="0"/>
              <a:t>Апанасенко</a:t>
            </a:r>
            <a:r>
              <a:rPr lang="ru-RU" dirty="0" smtClean="0"/>
              <a:t>. План по датам обследования и времени с Вами согласуем обязательно.</a:t>
            </a:r>
          </a:p>
          <a:p>
            <a:r>
              <a:rPr lang="ru-RU" dirty="0" smtClean="0"/>
              <a:t>Срок реализации: октябрь 2021 г. </a:t>
            </a:r>
          </a:p>
          <a:p>
            <a:r>
              <a:rPr lang="ru-RU" dirty="0" smtClean="0"/>
              <a:t>Результаты по учреждению будут Вам направлены для внесения в электронную форму.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endParaRPr lang="ru-RU" kern="1200" dirty="0" smtClean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105804" cy="563563"/>
          </a:xfrm>
        </p:spPr>
        <p:txBody>
          <a:bodyPr/>
          <a:lstStyle/>
          <a:p>
            <a:r>
              <a:rPr lang="ru-RU" b="0" kern="1200" dirty="0" smtClean="0">
                <a:latin typeface="Impact" pitchFamily="34" charset="0"/>
              </a:rPr>
              <a:t>Деятельность на  сентябрь-июнь  2021-2022 </a:t>
            </a:r>
            <a:r>
              <a:rPr lang="ru-RU" b="0" kern="1200" dirty="0" err="1" smtClean="0">
                <a:latin typeface="Impact" pitchFamily="34" charset="0"/>
              </a:rPr>
              <a:t>уч</a:t>
            </a:r>
            <a:r>
              <a:rPr lang="ru-RU" b="0" kern="1200" dirty="0" smtClean="0">
                <a:latin typeface="Impact" pitchFamily="34" charset="0"/>
              </a:rPr>
              <a:t>. года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3"/>
          <p:cNvSpPr>
            <a:spLocks/>
          </p:cNvSpPr>
          <p:nvPr/>
        </p:nvSpPr>
        <p:spPr bwMode="gray">
          <a:xfrm>
            <a:off x="2285984" y="3289310"/>
            <a:ext cx="1900237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gray">
          <a:xfrm>
            <a:off x="4205271" y="3224222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gray">
          <a:xfrm flipH="1">
            <a:off x="4605321" y="3289310"/>
            <a:ext cx="1900238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25912" y="600068"/>
            <a:ext cx="1362075" cy="1322388"/>
            <a:chOff x="4320" y="1152"/>
            <a:chExt cx="414" cy="402"/>
          </a:xfrm>
        </p:grpSpPr>
        <p:sp>
          <p:nvSpPr>
            <p:cNvPr id="29594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594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16391" name="Rectangle 9"/>
          <p:cNvSpPr>
            <a:spLocks noChangeArrowheads="1"/>
          </p:cNvSpPr>
          <p:nvPr/>
        </p:nvSpPr>
        <p:spPr bwMode="gray">
          <a:xfrm>
            <a:off x="1251337" y="981068"/>
            <a:ext cx="100617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Рост</a:t>
            </a:r>
            <a:endParaRPr lang="en-US" sz="2800" b="1" dirty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05499" y="600068"/>
            <a:ext cx="1362075" cy="1322388"/>
            <a:chOff x="4320" y="1152"/>
            <a:chExt cx="414" cy="402"/>
          </a:xfrm>
        </p:grpSpPr>
        <p:sp>
          <p:nvSpPr>
            <p:cNvPr id="295947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5948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643438" y="571480"/>
            <a:ext cx="1543069" cy="1322388"/>
            <a:chOff x="4320" y="1152"/>
            <a:chExt cx="414" cy="402"/>
          </a:xfrm>
        </p:grpSpPr>
        <p:sp>
          <p:nvSpPr>
            <p:cNvPr id="29595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595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16394" name="Rectangle 16"/>
          <p:cNvSpPr>
            <a:spLocks noChangeArrowheads="1"/>
          </p:cNvSpPr>
          <p:nvPr/>
        </p:nvSpPr>
        <p:spPr bwMode="gray">
          <a:xfrm>
            <a:off x="3071802" y="1000108"/>
            <a:ext cx="84035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cs typeface="Arial" charset="0"/>
              </a:rPr>
              <a:t>Вес</a:t>
            </a:r>
            <a:endParaRPr lang="en-US" sz="2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gray">
          <a:xfrm>
            <a:off x="4590269" y="857232"/>
            <a:ext cx="16172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Жизненная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емкость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легких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71563" y="4643462"/>
            <a:ext cx="6813551" cy="2214564"/>
            <a:chOff x="675" y="2831"/>
            <a:chExt cx="4292" cy="1395"/>
          </a:xfrm>
        </p:grpSpPr>
        <p:sp>
          <p:nvSpPr>
            <p:cNvPr id="16397" name="AutoShape 19"/>
            <p:cNvSpPr>
              <a:spLocks noChangeArrowheads="1"/>
            </p:cNvSpPr>
            <p:nvPr/>
          </p:nvSpPr>
          <p:spPr bwMode="ltGray">
            <a:xfrm>
              <a:off x="1456" y="2934"/>
              <a:ext cx="3495" cy="12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16398" name="Rectangle 20"/>
            <p:cNvSpPr>
              <a:spLocks noChangeArrowheads="1"/>
            </p:cNvSpPr>
            <p:nvPr/>
          </p:nvSpPr>
          <p:spPr bwMode="auto">
            <a:xfrm>
              <a:off x="1610" y="3023"/>
              <a:ext cx="3357" cy="1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800" b="1" dirty="0" smtClean="0">
                  <a:solidFill>
                    <a:srgbClr val="0070C0"/>
                  </a:solidFill>
                </a:rPr>
                <a:t>Показатели уровня</a:t>
              </a:r>
            </a:p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800" b="1" dirty="0" smtClean="0">
                  <a:solidFill>
                    <a:srgbClr val="0070C0"/>
                  </a:solidFill>
                </a:rPr>
                <a:t>соматического здоровья</a:t>
              </a:r>
            </a:p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800" dirty="0" smtClean="0">
                  <a:solidFill>
                    <a:srgbClr val="0070C0"/>
                  </a:solidFill>
                  <a:cs typeface="Arial" charset="0"/>
                </a:rPr>
                <a:t>Вносятся данные в электронную форму</a:t>
              </a:r>
              <a:endParaRPr lang="en-US" sz="2800" b="1" dirty="0">
                <a:solidFill>
                  <a:srgbClr val="0070C0"/>
                </a:solidFill>
                <a:cs typeface="Arial" charset="0"/>
              </a:endParaRPr>
            </a:p>
          </p:txBody>
        </p:sp>
        <p:pic>
          <p:nvPicPr>
            <p:cNvPr id="16399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5" y="2831"/>
              <a:ext cx="99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357950" y="642918"/>
            <a:ext cx="1785950" cy="1322388"/>
            <a:chOff x="4320" y="1152"/>
            <a:chExt cx="414" cy="402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7030A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gray">
          <a:xfrm>
            <a:off x="6526638" y="862596"/>
            <a:ext cx="16172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Частота сердечных сокращений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85786" y="2000240"/>
            <a:ext cx="1933579" cy="1322388"/>
            <a:chOff x="4320" y="1152"/>
            <a:chExt cx="414" cy="402"/>
          </a:xfrm>
        </p:grpSpPr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31" name="Rectangle 16"/>
          <p:cNvSpPr>
            <a:spLocks noChangeArrowheads="1"/>
          </p:cNvSpPr>
          <p:nvPr/>
        </p:nvSpPr>
        <p:spPr bwMode="gray">
          <a:xfrm>
            <a:off x="857224" y="2357430"/>
            <a:ext cx="18573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Артериальное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давление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000364" y="2000240"/>
            <a:ext cx="2005017" cy="1322388"/>
            <a:chOff x="4320" y="1152"/>
            <a:chExt cx="414" cy="402"/>
          </a:xfrm>
        </p:grpSpPr>
        <p:sp>
          <p:nvSpPr>
            <p:cNvPr id="3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0033CC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35" name="Rectangle 16"/>
          <p:cNvSpPr>
            <a:spLocks noChangeArrowheads="1"/>
          </p:cNvSpPr>
          <p:nvPr/>
        </p:nvSpPr>
        <p:spPr bwMode="gray">
          <a:xfrm>
            <a:off x="3000364" y="2357430"/>
            <a:ext cx="19288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Динамометрия кисти 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4348" y="71414"/>
            <a:ext cx="81467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0" kern="0" dirty="0" smtClean="0">
                <a:solidFill>
                  <a:schemeClr val="bg1"/>
                </a:solidFill>
                <a:latin typeface="Impact" pitchFamily="34" charset="0"/>
              </a:rPr>
              <a:t>У   респондентов  определяются следующие показатели</a:t>
            </a:r>
            <a:endParaRPr lang="ru-RU" sz="2500" dirty="0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143504" y="2071678"/>
            <a:ext cx="2643206" cy="1322388"/>
            <a:chOff x="4320" y="1152"/>
            <a:chExt cx="414" cy="402"/>
          </a:xfrm>
        </p:grpSpPr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42" name="Rectangle 9"/>
          <p:cNvSpPr>
            <a:spLocks noChangeArrowheads="1"/>
          </p:cNvSpPr>
          <p:nvPr/>
        </p:nvSpPr>
        <p:spPr bwMode="gray">
          <a:xfrm>
            <a:off x="5429256" y="2000240"/>
            <a:ext cx="2143140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время восстановления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ЧСС после 20 приседаний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211144" cy="5181600"/>
          </a:xfrm>
        </p:spPr>
        <p:txBody>
          <a:bodyPr/>
          <a:lstStyle/>
          <a:p>
            <a:pPr algn="ctr">
              <a:buNone/>
            </a:pP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 </a:t>
            </a: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2021 </a:t>
            </a: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году в соответствии </a:t>
            </a:r>
            <a:r>
              <a:rPr lang="ru-RU" kern="1200" dirty="0" smtClean="0">
                <a:solidFill>
                  <a:srgbClr val="FF0000"/>
                </a:solidFill>
                <a:latin typeface="Impact" pitchFamily="34" charset="0"/>
              </a:rPr>
              <a:t>с приказом  министерства образования и науки Самарской области</a:t>
            </a:r>
          </a:p>
          <a:p>
            <a:pPr algn="ctr">
              <a:buNone/>
            </a:pPr>
            <a:r>
              <a:rPr lang="ru-RU" kern="1200" dirty="0" smtClean="0">
                <a:solidFill>
                  <a:srgbClr val="FF0000"/>
                </a:solidFill>
                <a:latin typeface="Impact" pitchFamily="34" charset="0"/>
              </a:rPr>
              <a:t> от 13.08.2021 г. № 377-од </a:t>
            </a:r>
          </a:p>
          <a:p>
            <a:pPr algn="ctr">
              <a:buNone/>
            </a:pP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«О признании в 2021 году организаций, осуществляющих образовательную деятельность, и иных действующих в сфере образования организаций, а также их объединений, расположенных на территории Самарской области, региональными инновационными площадками в сфере образования»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19243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285720" y="1500174"/>
            <a:ext cx="8643998" cy="32147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1714512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ru-RU" sz="35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Уровни  здоровья   </a:t>
            </a:r>
            <a:r>
              <a:rPr lang="ru-RU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характеризуют   границы аэробного  </a:t>
            </a:r>
            <a:r>
              <a:rPr lang="ru-RU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энергопотенциала</a:t>
            </a:r>
            <a:r>
              <a:rPr lang="ru-RU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человека, </a:t>
            </a:r>
          </a:p>
          <a:p>
            <a:pPr lvl="0" algn="ctr">
              <a:buNone/>
              <a:defRPr/>
            </a:pPr>
            <a:r>
              <a:rPr lang="ru-RU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как биологической системы</a:t>
            </a:r>
            <a:r>
              <a:rPr lang="ru-RU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96" t="71735" r="3991" b="14805"/>
          <a:stretch/>
        </p:blipFill>
        <p:spPr bwMode="auto">
          <a:xfrm rot="10800000">
            <a:off x="6915150" y="5786454"/>
            <a:ext cx="2228850" cy="110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85720" y="3357562"/>
            <a:ext cx="8643998" cy="32147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Уровни здоровья</a:t>
            </a:r>
          </a:p>
        </p:txBody>
      </p:sp>
      <p:sp>
        <p:nvSpPr>
          <p:cNvPr id="143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500174"/>
            <a:ext cx="8007350" cy="3276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90000"/>
              <a:buFont typeface="Wingdings" pitchFamily="2" charset="2"/>
              <a:buChar char="ü"/>
              <a:defRPr/>
            </a:pPr>
            <a:r>
              <a:rPr lang="ru-RU" sz="3500" dirty="0" smtClean="0"/>
              <a:t>высокий «</a:t>
            </a:r>
          </a:p>
          <a:p>
            <a:pPr eaLnBrk="1" hangingPunct="1">
              <a:buClr>
                <a:srgbClr val="FFFF00"/>
              </a:buClr>
              <a:buSzPct val="90000"/>
              <a:buFont typeface="Wingdings" pitchFamily="2" charset="2"/>
              <a:buChar char="ü"/>
              <a:defRPr/>
            </a:pPr>
            <a:r>
              <a:rPr lang="ru-RU" sz="3500" dirty="0" smtClean="0"/>
              <a:t>средний</a:t>
            </a:r>
          </a:p>
          <a:p>
            <a:pPr eaLnBrk="1" hangingPunct="1">
              <a:buClr>
                <a:srgbClr val="FFFF00"/>
              </a:buClr>
              <a:buSzPct val="90000"/>
              <a:buFont typeface="Wingdings" pitchFamily="2" charset="2"/>
              <a:buChar char="ü"/>
              <a:defRPr/>
            </a:pPr>
            <a:r>
              <a:rPr lang="ru-RU" sz="3500" dirty="0" smtClean="0"/>
              <a:t>низкий</a:t>
            </a:r>
          </a:p>
        </p:txBody>
      </p:sp>
      <p:pic>
        <p:nvPicPr>
          <p:cNvPr id="143364" name="Picture 4" descr="1187286954-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9485" y="1285860"/>
            <a:ext cx="288451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3500438"/>
            <a:ext cx="76438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+mn-lt"/>
              </a:rPr>
              <a:t>«Безопасный уровень» здоровья индивида, характеризуется максимальными возможностями аэробного </a:t>
            </a:r>
            <a:r>
              <a:rPr lang="ru-RU" sz="2500" b="1" dirty="0" err="1" smtClean="0">
                <a:solidFill>
                  <a:schemeClr val="bg1"/>
                </a:solidFill>
                <a:latin typeface="+mn-lt"/>
              </a:rPr>
              <a:t>энергообразования</a:t>
            </a:r>
            <a:r>
              <a:rPr lang="ru-RU" sz="2500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lvl="0" algn="ctr"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+mn-lt"/>
              </a:rPr>
              <a:t>Для женщин и мужчин он находится от 12 баллов и более по шкале </a:t>
            </a:r>
            <a:r>
              <a:rPr lang="ru-RU" sz="2500" b="1" dirty="0" err="1" smtClean="0">
                <a:solidFill>
                  <a:schemeClr val="bg1"/>
                </a:solidFill>
                <a:latin typeface="+mn-lt"/>
              </a:rPr>
              <a:t>экспресс-оценки</a:t>
            </a:r>
            <a:r>
              <a:rPr lang="ru-RU" sz="2500" b="1" dirty="0" smtClean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Правая фигурная скобка 6"/>
          <p:cNvSpPr/>
          <p:nvPr/>
        </p:nvSpPr>
        <p:spPr bwMode="auto">
          <a:xfrm>
            <a:off x="2928926" y="1643050"/>
            <a:ext cx="500066" cy="1000132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857364"/>
            <a:ext cx="264320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«безопасный»</a:t>
            </a:r>
            <a:endParaRPr lang="ru-RU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643906"/>
            <a:ext cx="53285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0" dirty="0" err="1" smtClean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Уровни</a:t>
            </a:r>
            <a:r>
              <a:rPr lang="en-US" sz="4500" b="0" dirty="0" smtClean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sz="4500" b="0" dirty="0" smtClean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  </a:t>
            </a:r>
            <a:r>
              <a:rPr lang="en-US" sz="4500" b="0" dirty="0" err="1" smtClean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здоровья</a:t>
            </a:r>
            <a:endParaRPr lang="ru-RU" sz="4500" b="0" dirty="0">
              <a:solidFill>
                <a:srgbClr val="0070C0"/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5" name="Picture 13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96" t="71735" r="3991" b="14805"/>
          <a:stretch/>
        </p:blipFill>
        <p:spPr bwMode="auto">
          <a:xfrm rot="10800000">
            <a:off x="6929454" y="5821781"/>
            <a:ext cx="2228850" cy="110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90949" y="1700808"/>
            <a:ext cx="1501531" cy="1322388"/>
            <a:chOff x="4340" y="1152"/>
            <a:chExt cx="414" cy="402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434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580112" y="1700808"/>
            <a:ext cx="1584176" cy="1322388"/>
            <a:chOff x="4320" y="1152"/>
            <a:chExt cx="414" cy="402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794162" y="1700808"/>
            <a:ext cx="1569926" cy="1322388"/>
            <a:chOff x="4320" y="1152"/>
            <a:chExt cx="414" cy="402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7030A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907704" y="1700808"/>
            <a:ext cx="1584176" cy="1322388"/>
            <a:chOff x="4320" y="1152"/>
            <a:chExt cx="414" cy="402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0033CC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18" name="AutoShape 14"/>
          <p:cNvSpPr>
            <a:spLocks noChangeArrowheads="1"/>
          </p:cNvSpPr>
          <p:nvPr/>
        </p:nvSpPr>
        <p:spPr bwMode="gray">
          <a:xfrm>
            <a:off x="148611" y="1700808"/>
            <a:ext cx="1543069" cy="13223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endParaRPr lang="ru-RU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gray">
          <a:xfrm>
            <a:off x="0" y="2060848"/>
            <a:ext cx="19288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Низкий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gray">
          <a:xfrm>
            <a:off x="1763688" y="1844824"/>
            <a:ext cx="19288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Ниже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среднего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gray">
          <a:xfrm>
            <a:off x="3851920" y="2060848"/>
            <a:ext cx="15121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</a:t>
            </a:r>
            <a:r>
              <a:rPr lang="ru-RU" b="1" dirty="0" smtClean="0">
                <a:solidFill>
                  <a:srgbClr val="FFFF00"/>
                </a:solidFill>
              </a:rPr>
              <a:t>редний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gray">
          <a:xfrm>
            <a:off x="5652120" y="2060848"/>
            <a:ext cx="15121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Выше среднего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gray">
          <a:xfrm>
            <a:off x="7452320" y="2051556"/>
            <a:ext cx="15121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Высокий</a:t>
            </a:r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4" name="Freeform 4"/>
          <p:cNvSpPr>
            <a:spLocks/>
          </p:cNvSpPr>
          <p:nvPr/>
        </p:nvSpPr>
        <p:spPr bwMode="gray">
          <a:xfrm>
            <a:off x="827584" y="3140968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5" name="Freeform 4"/>
          <p:cNvSpPr>
            <a:spLocks/>
          </p:cNvSpPr>
          <p:nvPr/>
        </p:nvSpPr>
        <p:spPr bwMode="gray">
          <a:xfrm>
            <a:off x="2555776" y="3140968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6" name="Freeform 4"/>
          <p:cNvSpPr>
            <a:spLocks/>
          </p:cNvSpPr>
          <p:nvPr/>
        </p:nvSpPr>
        <p:spPr bwMode="gray">
          <a:xfrm>
            <a:off x="4499992" y="3140968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7" name="Freeform 4"/>
          <p:cNvSpPr>
            <a:spLocks/>
          </p:cNvSpPr>
          <p:nvPr/>
        </p:nvSpPr>
        <p:spPr bwMode="gray">
          <a:xfrm>
            <a:off x="6228184" y="3140968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8" name="Freeform 4"/>
          <p:cNvSpPr>
            <a:spLocks/>
          </p:cNvSpPr>
          <p:nvPr/>
        </p:nvSpPr>
        <p:spPr bwMode="gray">
          <a:xfrm>
            <a:off x="8028384" y="3140968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gray">
          <a:xfrm>
            <a:off x="251520" y="4869160"/>
            <a:ext cx="1543069" cy="13223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endParaRPr lang="ru-RU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2051720" y="4797152"/>
            <a:ext cx="1584176" cy="1322388"/>
            <a:chOff x="4320" y="1152"/>
            <a:chExt cx="414" cy="402"/>
          </a:xfrm>
        </p:grpSpPr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0033CC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3851920" y="4797152"/>
            <a:ext cx="1569926" cy="1322388"/>
            <a:chOff x="4320" y="1152"/>
            <a:chExt cx="414" cy="402"/>
          </a:xfrm>
        </p:grpSpPr>
        <p:sp>
          <p:nvSpPr>
            <p:cNvPr id="3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7030A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5652120" y="4797152"/>
            <a:ext cx="1584176" cy="1322388"/>
            <a:chOff x="4320" y="1152"/>
            <a:chExt cx="414" cy="402"/>
          </a:xfrm>
        </p:grpSpPr>
        <p:sp>
          <p:nvSpPr>
            <p:cNvPr id="3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33" name="Group 6"/>
          <p:cNvGrpSpPr>
            <a:grpSpLocks/>
          </p:cNvGrpSpPr>
          <p:nvPr/>
        </p:nvGrpSpPr>
        <p:grpSpPr bwMode="auto">
          <a:xfrm>
            <a:off x="7452320" y="4797152"/>
            <a:ext cx="1501531" cy="1322388"/>
            <a:chOff x="4340" y="1152"/>
            <a:chExt cx="414" cy="402"/>
          </a:xfrm>
        </p:grpSpPr>
        <p:sp>
          <p:nvSpPr>
            <p:cNvPr id="40" name="AutoShape 7"/>
            <p:cNvSpPr>
              <a:spLocks noChangeArrowheads="1"/>
            </p:cNvSpPr>
            <p:nvPr/>
          </p:nvSpPr>
          <p:spPr bwMode="gray">
            <a:xfrm>
              <a:off x="434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42" name="Rectangle 16"/>
          <p:cNvSpPr>
            <a:spLocks noChangeArrowheads="1"/>
          </p:cNvSpPr>
          <p:nvPr/>
        </p:nvSpPr>
        <p:spPr bwMode="gray">
          <a:xfrm>
            <a:off x="0" y="5229200"/>
            <a:ext cx="19288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cs typeface="Arial" charset="0"/>
              </a:rPr>
              <a:t>3 и менее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99792" y="3429000"/>
            <a:ext cx="38884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0" dirty="0" smtClean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баллы</a:t>
            </a:r>
            <a:endParaRPr lang="ru-RU" sz="3500" b="0" dirty="0">
              <a:solidFill>
                <a:srgbClr val="0070C0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gray">
          <a:xfrm>
            <a:off x="1907704" y="5184194"/>
            <a:ext cx="1928826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00"/>
                </a:solidFill>
              </a:rPr>
              <a:t>4-5</a:t>
            </a:r>
            <a:endParaRPr lang="en-US" sz="25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gray">
          <a:xfrm>
            <a:off x="3707904" y="5229200"/>
            <a:ext cx="1928826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00"/>
                </a:solidFill>
              </a:rPr>
              <a:t>7-11</a:t>
            </a:r>
            <a:endParaRPr lang="en-US" sz="25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gray">
          <a:xfrm>
            <a:off x="5508104" y="5229200"/>
            <a:ext cx="1928826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00"/>
                </a:solidFill>
              </a:rPr>
              <a:t>12-15</a:t>
            </a:r>
            <a:endParaRPr lang="en-US" sz="25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gray">
          <a:xfrm>
            <a:off x="7215174" y="5229200"/>
            <a:ext cx="1928826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00"/>
                </a:solidFill>
              </a:rPr>
              <a:t>16-18</a:t>
            </a:r>
            <a:endParaRPr lang="en-US" sz="2500" b="1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96" t="71735" r="3991" b="14805"/>
          <a:stretch/>
        </p:blipFill>
        <p:spPr bwMode="auto">
          <a:xfrm rot="10800000">
            <a:off x="6915150" y="5786454"/>
            <a:ext cx="2228850" cy="110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0" y="1000108"/>
            <a:ext cx="9144000" cy="52149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24400"/>
          </a:xfrm>
        </p:spPr>
        <p:txBody>
          <a:bodyPr/>
          <a:lstStyle/>
          <a:p>
            <a:pPr lvl="0" algn="just">
              <a:defRPr/>
            </a:pPr>
            <a:r>
              <a:rPr lang="ru-RU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«Безопасный уровень» - это тот уровень здоровья, который можно восстановить превентивными мерами.</a:t>
            </a:r>
          </a:p>
          <a:p>
            <a:pPr lvl="0" algn="just">
              <a:defRPr/>
            </a:pPr>
            <a:r>
              <a:rPr lang="ru-RU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Ниже этого уровня здоровья возможно развитие эндогенных факторов риска и развитие хронического соматического заболевания.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819902" cy="2952328"/>
          </a:xfrm>
        </p:spPr>
        <p:txBody>
          <a:bodyPr/>
          <a:lstStyle/>
          <a:p>
            <a:r>
              <a:rPr lang="ru-RU" dirty="0" smtClean="0"/>
              <a:t>5. На основании результатов диагностических исследований будет разработана сотрудниками ГБПОУ «СМГК» программа информационно-обучающих мероприятий «Школа здоровья», согласно которой волонтеры-медики будут посещать Ваше учреждение и студентам-участникам проводить занятия. Будут распространены брошюры и буклеты по вопросам здорового образа жизни во время проведения информационно-просветительских мероприятий.</a:t>
            </a:r>
          </a:p>
          <a:p>
            <a:r>
              <a:rPr lang="ru-RU" dirty="0" smtClean="0"/>
              <a:t>Срок реализации: ноябрь 2021 г. - апрель 2022г.</a:t>
            </a:r>
          </a:p>
          <a:p>
            <a:pPr lvl="0">
              <a:buNone/>
            </a:pPr>
            <a:endParaRPr lang="ru-RU" kern="1200" dirty="0" smtClean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105804" cy="563563"/>
          </a:xfrm>
        </p:spPr>
        <p:txBody>
          <a:bodyPr/>
          <a:lstStyle/>
          <a:p>
            <a:r>
              <a:rPr lang="ru-RU" b="0" kern="1200" dirty="0" smtClean="0">
                <a:latin typeface="Impact" pitchFamily="34" charset="0"/>
              </a:rPr>
              <a:t>Деятельность на  сентябрь-июнь  2021-2022 </a:t>
            </a:r>
            <a:r>
              <a:rPr lang="ru-RU" b="0" kern="1200" dirty="0" err="1" smtClean="0">
                <a:latin typeface="Impact" pitchFamily="34" charset="0"/>
              </a:rPr>
              <a:t>уч</a:t>
            </a:r>
            <a:r>
              <a:rPr lang="ru-RU" b="0" kern="1200" dirty="0" smtClean="0">
                <a:latin typeface="Impact" pitchFamily="34" charset="0"/>
              </a:rPr>
              <a:t>. года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47248" cy="1143000"/>
          </a:xfrm>
        </p:spPr>
        <p:txBody>
          <a:bodyPr/>
          <a:lstStyle/>
          <a:p>
            <a:r>
              <a:rPr lang="ru-RU" dirty="0" smtClean="0"/>
              <a:t> Памятки - рекомендации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83426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675" y="3861048"/>
            <a:ext cx="436832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57232"/>
            <a:ext cx="442798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462744" cy="2952328"/>
          </a:xfrm>
        </p:spPr>
        <p:txBody>
          <a:bodyPr/>
          <a:lstStyle/>
          <a:p>
            <a:r>
              <a:rPr lang="ru-RU" dirty="0" smtClean="0"/>
              <a:t>6. Анализ по итогам апробации результативности формирования готовности к здоровому образу жизни у обучающихся будет проводиться с использованием метода анкетирования, ссылка на анкету тоже будет подготовлена и Вам направлена для прохождения студентами-участниками.</a:t>
            </a:r>
          </a:p>
          <a:p>
            <a:r>
              <a:rPr lang="ru-RU" dirty="0" smtClean="0"/>
              <a:t>Срок реализации: май 2022 г.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kern="1200" dirty="0" smtClean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105804" cy="563563"/>
          </a:xfrm>
        </p:spPr>
        <p:txBody>
          <a:bodyPr/>
          <a:lstStyle/>
          <a:p>
            <a:r>
              <a:rPr lang="ru-RU" b="0" kern="1200" dirty="0" smtClean="0">
                <a:latin typeface="Impact" pitchFamily="34" charset="0"/>
              </a:rPr>
              <a:t>Деятельность на  сентябрь-июнь  2021-2022 </a:t>
            </a:r>
            <a:r>
              <a:rPr lang="ru-RU" b="0" kern="1200" dirty="0" err="1" smtClean="0">
                <a:latin typeface="Impact" pitchFamily="34" charset="0"/>
              </a:rPr>
              <a:t>уч</a:t>
            </a:r>
            <a:r>
              <a:rPr lang="ru-RU" b="0" kern="1200" dirty="0" smtClean="0">
                <a:latin typeface="Impact" pitchFamily="34" charset="0"/>
              </a:rPr>
              <a:t>. года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2" name="Picture 13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96" t="71735" r="3991" b="14805"/>
          <a:stretch/>
        </p:blipFill>
        <p:spPr bwMode="auto">
          <a:xfrm rot="10800000">
            <a:off x="6951662" y="5777703"/>
            <a:ext cx="2228850" cy="110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928670"/>
            <a:ext cx="6678504" cy="1357314"/>
          </a:xfrm>
        </p:spPr>
        <p:txBody>
          <a:bodyPr/>
          <a:lstStyle/>
          <a:p>
            <a:pPr algn="ctr"/>
            <a:r>
              <a:rPr lang="ru-RU" sz="3700" dirty="0" smtClean="0">
                <a:solidFill>
                  <a:srgbClr val="0070C0"/>
                </a:solidFill>
              </a:rPr>
              <a:t>АНКЕТИРОВАНИЕ</a:t>
            </a:r>
            <a:br>
              <a:rPr lang="ru-RU" sz="3700" dirty="0" smtClean="0">
                <a:solidFill>
                  <a:srgbClr val="0070C0"/>
                </a:solidFill>
              </a:rPr>
            </a:br>
            <a:r>
              <a:rPr lang="ru-RU" sz="3700" dirty="0" smtClean="0">
                <a:solidFill>
                  <a:srgbClr val="0070C0"/>
                </a:solidFill>
              </a:rPr>
              <a:t>Основные направления анализа </a:t>
            </a:r>
            <a:r>
              <a:rPr lang="ru-RU" sz="3700" dirty="0" smtClean="0"/>
              <a:t>анкетных данных:</a:t>
            </a:r>
            <a:endParaRPr lang="ru-RU" sz="3700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71406" y="2571742"/>
            <a:ext cx="8964488" cy="3643338"/>
            <a:chOff x="179512" y="3223557"/>
            <a:chExt cx="8964488" cy="2686520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179512" y="3223557"/>
              <a:ext cx="8964488" cy="2686520"/>
            </a:xfrm>
            <a:prstGeom prst="roundRect">
              <a:avLst/>
            </a:prstGeom>
            <a:solidFill>
              <a:srgbClr val="FEFEF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3528" y="3294556"/>
              <a:ext cx="8820472" cy="2246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3200" dirty="0" smtClean="0">
                  <a:solidFill>
                    <a:srgbClr val="C00000"/>
                  </a:solidFill>
                </a:rPr>
                <a:t> выявление мотивации; </a:t>
              </a:r>
            </a:p>
            <a:p>
              <a:pPr lvl="0" algn="just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3200" dirty="0" smtClean="0">
                  <a:solidFill>
                    <a:srgbClr val="C00000"/>
                  </a:solidFill>
                </a:rPr>
                <a:t> уровня знаний; </a:t>
              </a:r>
            </a:p>
            <a:p>
              <a:pPr lvl="0" algn="just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3200" dirty="0" smtClean="0">
                  <a:solidFill>
                    <a:srgbClr val="C00000"/>
                  </a:solidFill>
                </a:rPr>
                <a:t> умений и практических навыков ведения      здорового образа жизни;</a:t>
              </a:r>
            </a:p>
            <a:p>
              <a:pPr lvl="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3200" dirty="0" smtClean="0">
                  <a:solidFill>
                    <a:srgbClr val="C00000"/>
                  </a:solidFill>
                </a:rPr>
                <a:t> эффективности проведенных мероприятий.</a:t>
              </a:r>
              <a:r>
                <a:rPr lang="ru-RU" sz="2400" dirty="0" smtClean="0">
                  <a:solidFill>
                    <a:srgbClr val="C00000"/>
                  </a:solidFill>
                </a:rPr>
                <a:t> </a:t>
              </a:r>
              <a:endParaRPr lang="ru-RU" sz="24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00042"/>
            <a:ext cx="2210526" cy="1657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374" y="5214950"/>
            <a:ext cx="2292626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0624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462744" cy="2952328"/>
          </a:xfrm>
        </p:spPr>
        <p:txBody>
          <a:bodyPr/>
          <a:lstStyle/>
          <a:p>
            <a:r>
              <a:rPr lang="ru-RU" dirty="0" smtClean="0"/>
              <a:t>7. Описание механизма административного контроля  текущих и промежуточных результатов системы наставничества в форме «студент-студент» будет проведено сотрудниками ГБПОУ «СМГК» с учетом Ваших предложений.</a:t>
            </a:r>
          </a:p>
          <a:p>
            <a:endParaRPr lang="ru-RU" dirty="0" smtClean="0"/>
          </a:p>
          <a:p>
            <a:pPr lvl="0">
              <a:buNone/>
            </a:pPr>
            <a:endParaRPr lang="ru-RU" kern="1200" dirty="0" smtClean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105804" cy="563563"/>
          </a:xfrm>
        </p:spPr>
        <p:txBody>
          <a:bodyPr/>
          <a:lstStyle/>
          <a:p>
            <a:r>
              <a:rPr lang="ru-RU" b="0" kern="1200" dirty="0" smtClean="0">
                <a:latin typeface="Impact" pitchFamily="34" charset="0"/>
              </a:rPr>
              <a:t>Деятельность на  сентябрь-июнь  2021-2022 </a:t>
            </a:r>
            <a:r>
              <a:rPr lang="ru-RU" b="0" kern="1200" dirty="0" err="1" smtClean="0">
                <a:latin typeface="Impact" pitchFamily="34" charset="0"/>
              </a:rPr>
              <a:t>уч</a:t>
            </a:r>
            <a:r>
              <a:rPr lang="ru-RU" b="0" kern="1200" dirty="0" smtClean="0">
                <a:latin typeface="Impact" pitchFamily="34" charset="0"/>
              </a:rPr>
              <a:t>. года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 l="59326" t="11719" r="390" b="81445"/>
          <a:stretch>
            <a:fillRect/>
          </a:stretch>
        </p:blipFill>
        <p:spPr bwMode="auto">
          <a:xfrm>
            <a:off x="5214910" y="428604"/>
            <a:ext cx="392909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14810" y="2478986"/>
            <a:ext cx="492919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Благодарим за внимание!</a:t>
            </a:r>
            <a:endParaRPr lang="ru-RU" sz="6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39552" y="980728"/>
            <a:ext cx="8208912" cy="5544616"/>
            <a:chOff x="2208" y="1490"/>
            <a:chExt cx="1363" cy="2302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31"/>
            <p:cNvSpPr>
              <a:spLocks noChangeArrowheads="1"/>
            </p:cNvSpPr>
            <p:nvPr/>
          </p:nvSpPr>
          <p:spPr bwMode="gray">
            <a:xfrm>
              <a:off x="2238" y="3262"/>
              <a:ext cx="1304" cy="5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50160"/>
          </a:xfrm>
        </p:spPr>
        <p:txBody>
          <a:bodyPr/>
          <a:lstStyle/>
          <a:p>
            <a:pPr algn="ctr">
              <a:buNone/>
            </a:pPr>
            <a:r>
              <a:rPr lang="ru-RU" kern="1200" dirty="0" smtClean="0">
                <a:solidFill>
                  <a:srgbClr val="FF0000"/>
                </a:solidFill>
                <a:latin typeface="Impact" pitchFamily="34" charset="0"/>
              </a:rPr>
              <a:t>Тема проекта/программы:</a:t>
            </a:r>
          </a:p>
          <a:p>
            <a:pPr algn="ctr">
              <a:buNone/>
            </a:pP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Разработка и апробация организационных механизмов наставничества через систему профессионального </a:t>
            </a:r>
            <a:r>
              <a:rPr lang="ru-RU" kern="12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волонтерства</a:t>
            </a: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в форме «студент-студент»</a:t>
            </a:r>
          </a:p>
          <a:p>
            <a:pPr algn="ctr">
              <a:buNone/>
            </a:pPr>
            <a:endParaRPr lang="ru-RU" kern="1200" dirty="0" smtClean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636"/>
            <a:ext cx="50387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1520" y="785794"/>
            <a:ext cx="8892480" cy="6072206"/>
            <a:chOff x="2208" y="1490"/>
            <a:chExt cx="1363" cy="2302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31"/>
            <p:cNvSpPr>
              <a:spLocks noChangeArrowheads="1"/>
            </p:cNvSpPr>
            <p:nvPr/>
          </p:nvSpPr>
          <p:spPr bwMode="gray">
            <a:xfrm>
              <a:off x="2238" y="3262"/>
              <a:ext cx="1304" cy="5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15040"/>
          </a:xfrm>
        </p:spPr>
        <p:txBody>
          <a:bodyPr/>
          <a:lstStyle/>
          <a:p>
            <a:pPr lvl="0" algn="ctr">
              <a:buNone/>
            </a:pPr>
            <a:r>
              <a:rPr lang="ru-RU" kern="1200" dirty="0" smtClean="0">
                <a:solidFill>
                  <a:srgbClr val="FF0000"/>
                </a:solidFill>
                <a:latin typeface="Impact" pitchFamily="34" charset="0"/>
              </a:rPr>
              <a:t>Основная идея проекта/программы</a:t>
            </a:r>
          </a:p>
          <a:p>
            <a:pPr algn="ctr">
              <a:buNone/>
            </a:pP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Предлагаемый Проект представляет собой формирующий эксперимент, позволяющий выработать организационный механизм планирования, реализации наставничества через систему профессионального </a:t>
            </a:r>
            <a:r>
              <a:rPr lang="ru-RU" kern="12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волонтерства</a:t>
            </a: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в форме «студент-студент».  Проект включает проведение волонтерской работы через технологию «</a:t>
            </a:r>
            <a:r>
              <a:rPr lang="ru-RU" kern="12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равный-равному</a:t>
            </a: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» наставниками студентами–медиками </a:t>
            </a:r>
            <a:r>
              <a:rPr lang="ru-RU" kern="12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Сызранского</a:t>
            </a: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медико-гуманитарного колледжа среди </a:t>
            </a:r>
            <a:r>
              <a:rPr lang="ru-RU" kern="12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обучающихся-наставляемыми</a:t>
            </a:r>
            <a:r>
              <a:rPr lang="ru-RU" kern="1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других профессиональных образовательных организаций г.о. Сызрань, г.о. Октябрьск.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50825" y="785794"/>
            <a:ext cx="8281615" cy="5789631"/>
            <a:chOff x="214282" y="353463"/>
            <a:chExt cx="8280997" cy="5790181"/>
          </a:xfrm>
        </p:grpSpPr>
        <p:sp>
          <p:nvSpPr>
            <p:cNvPr id="100356" name="Freeform 4"/>
            <p:cNvSpPr>
              <a:spLocks noEditPoints="1"/>
            </p:cNvSpPr>
            <p:nvPr/>
          </p:nvSpPr>
          <p:spPr bwMode="gray">
            <a:xfrm>
              <a:off x="214282" y="1071546"/>
              <a:ext cx="3714776" cy="5072098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FF0000"/>
              </a:solidFill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2087045" y="353463"/>
              <a:ext cx="6408234" cy="4663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latin typeface="Impact" pitchFamily="34" charset="0"/>
                </a:rPr>
                <a:t>Разработать и апробировать организационный механизм наставничества через систему профессионального </a:t>
              </a:r>
              <a:r>
                <a:rPr lang="ru-RU" sz="2700" dirty="0" err="1" smtClean="0">
                  <a:solidFill>
                    <a:schemeClr val="tx2">
                      <a:lumMod val="75000"/>
                    </a:schemeClr>
                  </a:solidFill>
                  <a:latin typeface="Impact" pitchFamily="34" charset="0"/>
                </a:rPr>
                <a:t>волонтерства</a:t>
              </a:r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latin typeface="Impact" pitchFamily="34" charset="0"/>
                </a:rPr>
                <a:t> в форме «студент-студент» для формирования ценностей здорового образа жизни обучающихся профессиональных образовательных организаций г.о. Сызрань, г.о. Октябрьск.</a:t>
              </a:r>
            </a:p>
            <a:p>
              <a:pPr algn="ctr"/>
              <a:endParaRPr lang="ru-RU" sz="27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endParaRPr>
            </a:p>
            <a:p>
              <a:pPr algn="ctr">
                <a:defRPr/>
              </a:pPr>
              <a:endParaRPr lang="ru-RU" sz="2700" dirty="0">
                <a:solidFill>
                  <a:srgbClr val="7030A0"/>
                </a:solidFill>
                <a:latin typeface="Impact" pitchFamily="34" charset="0"/>
              </a:endParaRP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755576" y="188640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5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Цель </a:t>
            </a:r>
            <a:r>
              <a:rPr lang="ru-RU" sz="45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проекта:</a:t>
            </a:r>
            <a:endParaRPr lang="en-US" sz="45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286388"/>
            <a:ext cx="2095483" cy="157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55576" y="908721"/>
            <a:ext cx="8136904" cy="1944215"/>
            <a:chOff x="720" y="1392"/>
            <a:chExt cx="4058" cy="459"/>
          </a:xfrm>
          <a:solidFill>
            <a:srgbClr val="C00000"/>
          </a:solidFill>
        </p:grpSpPr>
        <p:sp>
          <p:nvSpPr>
            <p:cNvPr id="44076" name="AutoShape 44"/>
            <p:cNvSpPr>
              <a:spLocks noChangeArrowheads="1"/>
            </p:cNvSpPr>
            <p:nvPr/>
          </p:nvSpPr>
          <p:spPr bwMode="gray">
            <a:xfrm>
              <a:off x="720" y="1392"/>
              <a:ext cx="4058" cy="434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4078" name="AutoShape 4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79" name="AutoShape 4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95536" y="1340768"/>
            <a:ext cx="611188" cy="608013"/>
            <a:chOff x="579" y="1386"/>
            <a:chExt cx="385" cy="383"/>
          </a:xfrm>
        </p:grpSpPr>
        <p:sp>
          <p:nvSpPr>
            <p:cNvPr id="44081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83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4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5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6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087" name="Text Box 55"/>
          <p:cNvSpPr txBox="1">
            <a:spLocks noChangeArrowheads="1"/>
          </p:cNvSpPr>
          <p:nvPr/>
        </p:nvSpPr>
        <p:spPr bwMode="gray">
          <a:xfrm>
            <a:off x="539552" y="141277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83568" y="2924944"/>
            <a:ext cx="8208912" cy="2088232"/>
            <a:chOff x="720" y="1392"/>
            <a:chExt cx="4058" cy="480"/>
          </a:xfrm>
          <a:solidFill>
            <a:srgbClr val="00B050"/>
          </a:solidFill>
        </p:grpSpPr>
        <p:sp>
          <p:nvSpPr>
            <p:cNvPr id="44089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4091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92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95536" y="3613075"/>
            <a:ext cx="611188" cy="608013"/>
            <a:chOff x="579" y="1386"/>
            <a:chExt cx="385" cy="383"/>
          </a:xfrm>
        </p:grpSpPr>
        <p:sp>
          <p:nvSpPr>
            <p:cNvPr id="44094" name="Oval 6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96" name="Oval 6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7" name="Oval 6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8" name="Oval 6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9" name="Oval 6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100" name="Text Box 68"/>
          <p:cNvSpPr txBox="1">
            <a:spLocks noChangeArrowheads="1"/>
          </p:cNvSpPr>
          <p:nvPr/>
        </p:nvSpPr>
        <p:spPr bwMode="gray">
          <a:xfrm>
            <a:off x="539552" y="371703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755576" y="5229200"/>
            <a:ext cx="8208912" cy="1422648"/>
            <a:chOff x="720" y="1392"/>
            <a:chExt cx="4058" cy="480"/>
          </a:xfrm>
          <a:solidFill>
            <a:srgbClr val="7030A0"/>
          </a:solidFill>
        </p:grpSpPr>
        <p:sp>
          <p:nvSpPr>
            <p:cNvPr id="44102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4104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05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467544" y="5589240"/>
            <a:ext cx="611188" cy="608013"/>
            <a:chOff x="579" y="1386"/>
            <a:chExt cx="385" cy="383"/>
          </a:xfrm>
        </p:grpSpPr>
        <p:sp>
          <p:nvSpPr>
            <p:cNvPr id="44107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109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0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1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2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113" name="Text Box 81"/>
          <p:cNvSpPr txBox="1">
            <a:spLocks noChangeArrowheads="1"/>
          </p:cNvSpPr>
          <p:nvPr/>
        </p:nvSpPr>
        <p:spPr bwMode="gray">
          <a:xfrm>
            <a:off x="539552" y="566124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44114" name="Text Box 82"/>
          <p:cNvSpPr txBox="1">
            <a:spLocks noChangeArrowheads="1"/>
          </p:cNvSpPr>
          <p:nvPr/>
        </p:nvSpPr>
        <p:spPr bwMode="white">
          <a:xfrm>
            <a:off x="971600" y="1268760"/>
            <a:ext cx="777686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/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Разработать, апробировать механизм планирования наставнической деятельности по формированию ценностей здорового образа жизни обучающихся профессиональных образовательных организаций г.о. Сызрань, г.о. Октябрьск.</a:t>
            </a:r>
          </a:p>
          <a:p>
            <a:pPr marL="0" lvl="1" algn="just"/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marL="0" lvl="1" algn="just"/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just"/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4115" name="Text Box 83"/>
          <p:cNvSpPr txBox="1">
            <a:spLocks noChangeArrowheads="1"/>
          </p:cNvSpPr>
          <p:nvPr/>
        </p:nvSpPr>
        <p:spPr bwMode="white">
          <a:xfrm>
            <a:off x="611560" y="3084056"/>
            <a:ext cx="806489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ru-RU" sz="2200" dirty="0" smtClean="0">
                <a:latin typeface="Impact" pitchFamily="34" charset="0"/>
              </a:rPr>
              <a:t>Апробировать периодические диагностические исследования по оценке уровня здоровья  с помощи методики академика Г.Л. </a:t>
            </a:r>
            <a:r>
              <a:rPr lang="ru-RU" sz="2200" dirty="0" err="1" smtClean="0">
                <a:latin typeface="Impact" pitchFamily="34" charset="0"/>
              </a:rPr>
              <a:t>Апанасенко</a:t>
            </a:r>
            <a:r>
              <a:rPr lang="ru-RU" sz="2200" dirty="0" smtClean="0">
                <a:latin typeface="Impact" pitchFamily="34" charset="0"/>
              </a:rPr>
              <a:t>  и анкетирования по определению факторов здоровья у обучающихся.</a:t>
            </a:r>
          </a:p>
          <a:p>
            <a:pPr lvl="1" algn="just"/>
            <a:endParaRPr lang="ru-RU" sz="2200" dirty="0" smtClean="0">
              <a:latin typeface="Impact" pitchFamily="34" charset="0"/>
            </a:endParaRPr>
          </a:p>
          <a:p>
            <a:pPr lvl="1" algn="just"/>
            <a:endParaRPr lang="ru-RU" sz="2200" dirty="0" smtClean="0">
              <a:latin typeface="Impact" pitchFamily="34" charset="0"/>
            </a:endParaRPr>
          </a:p>
        </p:txBody>
      </p:sp>
      <p:sp>
        <p:nvSpPr>
          <p:cNvPr id="44116" name="Text Box 84"/>
          <p:cNvSpPr txBox="1">
            <a:spLocks noChangeArrowheads="1"/>
          </p:cNvSpPr>
          <p:nvPr/>
        </p:nvSpPr>
        <p:spPr bwMode="white">
          <a:xfrm>
            <a:off x="611560" y="5301208"/>
            <a:ext cx="820891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</a:rPr>
              <a:t>Разработать, апробировать комплексную программу информационно-обучающих мероприятий «Школа здоровья» с учетом результатов диагностических исследований с закреплением наставников из числа студентов-медиков.</a:t>
            </a:r>
          </a:p>
          <a:p>
            <a:pPr lvl="1" algn="just"/>
            <a:endParaRPr lang="ru-RU" sz="2200" dirty="0" smtClean="0">
              <a:solidFill>
                <a:srgbClr val="FFFF00"/>
              </a:solidFill>
              <a:latin typeface="Impact" pitchFamily="34" charset="0"/>
            </a:endParaRPr>
          </a:p>
          <a:p>
            <a:pPr lvl="1" algn="just"/>
            <a:r>
              <a:rPr lang="ru-RU" sz="2200" dirty="0" smtClean="0">
                <a:solidFill>
                  <a:srgbClr val="FFFF00"/>
                </a:solidFill>
                <a:latin typeface="Impact" pitchFamily="34" charset="0"/>
              </a:rPr>
              <a:t>  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ctr"/>
            <a:r>
              <a:rPr lang="ru-RU" sz="35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Задачи проекта:</a:t>
            </a:r>
            <a:endParaRPr lang="ru-RU" sz="35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55576" y="908721"/>
            <a:ext cx="8136904" cy="1944215"/>
            <a:chOff x="720" y="1392"/>
            <a:chExt cx="4058" cy="459"/>
          </a:xfrm>
          <a:solidFill>
            <a:srgbClr val="C00000"/>
          </a:solidFill>
        </p:grpSpPr>
        <p:sp>
          <p:nvSpPr>
            <p:cNvPr id="44076" name="AutoShape 44"/>
            <p:cNvSpPr>
              <a:spLocks noChangeArrowheads="1"/>
            </p:cNvSpPr>
            <p:nvPr/>
          </p:nvSpPr>
          <p:spPr bwMode="gray">
            <a:xfrm>
              <a:off x="720" y="1392"/>
              <a:ext cx="4058" cy="434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4078" name="AutoShape 4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79" name="AutoShape 4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95536" y="1340768"/>
            <a:ext cx="611188" cy="608013"/>
            <a:chOff x="579" y="1386"/>
            <a:chExt cx="385" cy="383"/>
          </a:xfrm>
        </p:grpSpPr>
        <p:sp>
          <p:nvSpPr>
            <p:cNvPr id="44081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83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4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5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6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087" name="Text Box 55"/>
          <p:cNvSpPr txBox="1">
            <a:spLocks noChangeArrowheads="1"/>
          </p:cNvSpPr>
          <p:nvPr/>
        </p:nvSpPr>
        <p:spPr bwMode="gray">
          <a:xfrm>
            <a:off x="539552" y="141277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80808"/>
                </a:solidFill>
              </a:rPr>
              <a:t>4</a:t>
            </a:r>
            <a:endParaRPr lang="en-US" sz="2400" dirty="0">
              <a:solidFill>
                <a:srgbClr val="080808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83568" y="2924944"/>
            <a:ext cx="8208912" cy="2088232"/>
            <a:chOff x="720" y="1392"/>
            <a:chExt cx="4058" cy="480"/>
          </a:xfrm>
          <a:solidFill>
            <a:srgbClr val="00B050"/>
          </a:solidFill>
        </p:grpSpPr>
        <p:sp>
          <p:nvSpPr>
            <p:cNvPr id="44089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44091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92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95536" y="3613075"/>
            <a:ext cx="611188" cy="608013"/>
            <a:chOff x="579" y="1386"/>
            <a:chExt cx="385" cy="383"/>
          </a:xfrm>
        </p:grpSpPr>
        <p:sp>
          <p:nvSpPr>
            <p:cNvPr id="44094" name="Oval 6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96" name="Oval 6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7" name="Oval 6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8" name="Oval 6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9" name="Oval 6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100" name="Text Box 68"/>
          <p:cNvSpPr txBox="1">
            <a:spLocks noChangeArrowheads="1"/>
          </p:cNvSpPr>
          <p:nvPr/>
        </p:nvSpPr>
        <p:spPr bwMode="gray">
          <a:xfrm>
            <a:off x="539552" y="371703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80808"/>
                </a:solidFill>
              </a:rPr>
              <a:t>5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44114" name="Text Box 82"/>
          <p:cNvSpPr txBox="1">
            <a:spLocks noChangeArrowheads="1"/>
          </p:cNvSpPr>
          <p:nvPr/>
        </p:nvSpPr>
        <p:spPr bwMode="white">
          <a:xfrm>
            <a:off x="971600" y="1268760"/>
            <a:ext cx="777686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/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Проанализировать по итогам апробации результативность формирования готовности к здоровому образу жизни у обучающихся с использованием </a:t>
            </a:r>
            <a:r>
              <a:rPr lang="ru-RU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критериально-оценочного</a:t>
            </a:r>
            <a:endParaRPr lang="ru-R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marL="0" lvl="1" algn="just"/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аппарата и динамического наблюдения.</a:t>
            </a:r>
          </a:p>
          <a:p>
            <a:pPr algn="just"/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4115" name="Text Box 83"/>
          <p:cNvSpPr txBox="1">
            <a:spLocks noChangeArrowheads="1"/>
          </p:cNvSpPr>
          <p:nvPr/>
        </p:nvSpPr>
        <p:spPr bwMode="white">
          <a:xfrm>
            <a:off x="611560" y="3084056"/>
            <a:ext cx="806489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just"/>
            <a:r>
              <a:rPr lang="ru-RU" sz="2200" dirty="0" smtClean="0">
                <a:latin typeface="Impact" pitchFamily="34" charset="0"/>
              </a:rPr>
              <a:t>Разработать, апробировать механизм административного контроля системы наставничества в форме «студент-студент».</a:t>
            </a:r>
          </a:p>
          <a:p>
            <a:pPr lvl="1" algn="just"/>
            <a:endParaRPr lang="ru-RU" sz="2200" dirty="0" smtClean="0">
              <a:latin typeface="Impact" pitchFamily="34" charset="0"/>
            </a:endParaRPr>
          </a:p>
          <a:p>
            <a:pPr lvl="1" algn="just"/>
            <a:endParaRPr lang="ru-RU" sz="2200" dirty="0" smtClean="0">
              <a:latin typeface="Impact" pitchFamily="34" charset="0"/>
            </a:endParaRPr>
          </a:p>
          <a:p>
            <a:pPr lvl="1" algn="just"/>
            <a:endParaRPr lang="ru-RU" sz="2200" dirty="0" smtClean="0">
              <a:latin typeface="Impact" pitchFamily="34" charset="0"/>
            </a:endParaRPr>
          </a:p>
        </p:txBody>
      </p:sp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ctr"/>
            <a:r>
              <a:rPr lang="ru-RU" sz="35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Задачи проекта:</a:t>
            </a:r>
            <a:endParaRPr lang="ru-RU" sz="35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gray">
          <a:xfrm>
            <a:off x="152400" y="836712"/>
            <a:ext cx="4491038" cy="5792688"/>
          </a:xfrm>
          <a:prstGeom prst="rightArrow">
            <a:avLst>
              <a:gd name="adj1" fmla="val 79136"/>
              <a:gd name="adj2" fmla="val 33730"/>
            </a:avLst>
          </a:prstGeom>
          <a:solidFill>
            <a:srgbClr val="FFFF00"/>
          </a:soli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black">
          <a:xfrm>
            <a:off x="0" y="1571612"/>
            <a:ext cx="37147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 колледже разработан </a:t>
            </a:r>
            <a:r>
              <a:rPr lang="ru-RU" sz="2000" dirty="0" smtClean="0">
                <a:solidFill>
                  <a:srgbClr val="FF0000"/>
                </a:solidFill>
                <a:latin typeface="Impact" pitchFamily="34" charset="0"/>
              </a:rPr>
              <a:t>План реализации проекта на 2021/2022 учебный год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 соответствии, с которым начата разработка и организационного механизма наставничества через систему профессионального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волонтерства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в форме «студент-студент»</a:t>
            </a:r>
            <a:endParaRPr lang="en-US" sz="2000" dirty="0">
              <a:solidFill>
                <a:srgbClr val="1C1C1C"/>
              </a:solidFill>
            </a:endParaRPr>
          </a:p>
        </p:txBody>
      </p:sp>
      <p:sp>
        <p:nvSpPr>
          <p:cNvPr id="6157" name="AutoShape 14"/>
          <p:cNvSpPr>
            <a:spLocks noChangeArrowheads="1"/>
          </p:cNvSpPr>
          <p:nvPr/>
        </p:nvSpPr>
        <p:spPr bwMode="ltGray">
          <a:xfrm>
            <a:off x="4283968" y="6165304"/>
            <a:ext cx="520700" cy="216024"/>
          </a:xfrm>
          <a:prstGeom prst="rightArrow">
            <a:avLst>
              <a:gd name="adj1" fmla="val 50000"/>
              <a:gd name="adj2" fmla="val 58514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86314" y="1500174"/>
            <a:ext cx="4105596" cy="4824536"/>
            <a:chOff x="3612" y="1200"/>
            <a:chExt cx="3072" cy="774"/>
          </a:xfrm>
          <a:solidFill>
            <a:srgbClr val="FF6600">
              <a:alpha val="48627"/>
            </a:srgbClr>
          </a:solidFill>
        </p:grpSpPr>
        <p:sp>
          <p:nvSpPr>
            <p:cNvPr id="26" name="AutoShape 7"/>
            <p:cNvSpPr>
              <a:spLocks noChangeArrowheads="1"/>
            </p:cNvSpPr>
            <p:nvPr/>
          </p:nvSpPr>
          <p:spPr bwMode="ltGray">
            <a:xfrm>
              <a:off x="3612" y="120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ltGray">
            <a:xfrm>
              <a:off x="3624" y="1463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3" name="Text Box 17"/>
          <p:cNvSpPr txBox="1">
            <a:spLocks noChangeArrowheads="1"/>
          </p:cNvSpPr>
          <p:nvPr/>
        </p:nvSpPr>
        <p:spPr bwMode="gray">
          <a:xfrm>
            <a:off x="5357818" y="2285992"/>
            <a:ext cx="3286148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 курсы ПОО:</a:t>
            </a:r>
          </a:p>
          <a:p>
            <a:pPr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ГК г. Сызрани -200 человек</a:t>
            </a:r>
          </a:p>
          <a:p>
            <a:pPr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СПК-200 человек</a:t>
            </a:r>
          </a:p>
          <a:p>
            <a:pPr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СКИК-50 человек</a:t>
            </a:r>
          </a:p>
          <a:p>
            <a:pPr eaLnBrk="0" hangingPunct="0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ОТСи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СТ-50 человек</a:t>
            </a:r>
          </a:p>
          <a:p>
            <a:pPr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СМГК -50 человек (не медицинского профиля)</a:t>
            </a:r>
          </a:p>
          <a:p>
            <a:pPr eaLnBrk="0" hangingPunct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Преподаватели ГБПОУ «СМГК»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82"/>
          <p:cNvSpPr txBox="1">
            <a:spLocks noChangeArrowheads="1"/>
          </p:cNvSpPr>
          <p:nvPr/>
        </p:nvSpPr>
        <p:spPr bwMode="white">
          <a:xfrm>
            <a:off x="539552" y="260648"/>
            <a:ext cx="77768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/>
            <a:r>
              <a:rPr lang="ru-RU" sz="2600" dirty="0" smtClean="0">
                <a:solidFill>
                  <a:srgbClr val="FFFF00"/>
                </a:solidFill>
                <a:latin typeface="Impact" pitchFamily="34" charset="0"/>
              </a:rPr>
              <a:t>ПЛАНИРОВАНИЕ  ДЕЯТЕЛЬНОСТИ</a:t>
            </a:r>
            <a:endParaRPr lang="ru-RU" sz="2600" b="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1520" y="1124744"/>
            <a:ext cx="8496944" cy="5733256"/>
            <a:chOff x="2208" y="1490"/>
            <a:chExt cx="1363" cy="2302"/>
          </a:xfrm>
        </p:grpSpPr>
        <p:sp>
          <p:nvSpPr>
            <p:cNvPr id="6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31"/>
            <p:cNvSpPr>
              <a:spLocks noChangeArrowheads="1"/>
            </p:cNvSpPr>
            <p:nvPr/>
          </p:nvSpPr>
          <p:spPr bwMode="gray">
            <a:xfrm>
              <a:off x="2238" y="3262"/>
              <a:ext cx="1304" cy="5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kern="1200" dirty="0" smtClean="0">
                <a:latin typeface="Impact" pitchFamily="34" charset="0"/>
              </a:rPr>
              <a:t>План работы РИП на 2021-2022 </a:t>
            </a:r>
            <a:r>
              <a:rPr lang="ru-RU" b="0" kern="1200" dirty="0" err="1" smtClean="0">
                <a:latin typeface="Impact" pitchFamily="34" charset="0"/>
              </a:rPr>
              <a:t>уч</a:t>
            </a:r>
            <a:r>
              <a:rPr lang="ru-RU" b="0" kern="1200" dirty="0" smtClean="0">
                <a:latin typeface="Impact" pitchFamily="34" charset="0"/>
              </a:rPr>
              <a:t>. год</a:t>
            </a:r>
            <a:endParaRPr lang="ru-RU" b="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857232"/>
          <a:ext cx="9144000" cy="5998464"/>
        </p:xfrm>
        <a:graphic>
          <a:graphicData uri="http://schemas.openxmlformats.org/drawingml/2006/table">
            <a:tbl>
              <a:tblPr/>
              <a:tblGrid>
                <a:gridCol w="1389860"/>
                <a:gridCol w="3065533"/>
                <a:gridCol w="1325705"/>
                <a:gridCol w="1325705"/>
                <a:gridCol w="1326329"/>
                <a:gridCol w="710868"/>
              </a:tblGrid>
              <a:tr h="69860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Направления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деятельности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Содержание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деятельности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База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реализации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Исполнители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Формы представления результата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Сроки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9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Апробация механизма планирования наставнической деятельности по формированию ценностей здорового образа жизни обучающихся профессиональных образовательных организаций г.о. Сызрань, г.о. Октябрьск.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Разработка  и апробация планирующей документации в электронной форме по </a:t>
                      </a:r>
                      <a:r>
                        <a:rPr lang="ru-RU" sz="1600" dirty="0">
                          <a:solidFill>
                            <a:srgbClr val="202020"/>
                          </a:solidFill>
                          <a:latin typeface="Roboto Condensed"/>
                          <a:ea typeface="Times New Roman"/>
                        </a:rPr>
                        <a:t>персонализированному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учету наставников из числа обучающихся – медиков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Сызранского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медико-гуманитарного колледжа и наставляемых  из числа обучающихся профессиональных образовательных организаций г.о. Сызрань, г.о. Октябрьск.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обучающиеся первого года обучения профессиональных образовательных организаций г.о. Сызрань, г.о. Октябрьск.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заместители директора ПОО классные руководители, работающие с обучающимися первого года обучения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Электронная база наставников и наставляемых</a:t>
                      </a: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2021-2022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уч.год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23710" marR="23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208gl">
  <a:themeElements>
    <a:clrScheme name="Тема Office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cdb2004208gl</Template>
  <TotalTime>2011</TotalTime>
  <Words>1410</Words>
  <Application>Microsoft Office PowerPoint</Application>
  <PresentationFormat>Экран (4:3)</PresentationFormat>
  <Paragraphs>177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cdb2004208gl</vt:lpstr>
      <vt:lpstr>Image</vt:lpstr>
      <vt:lpstr>Слайд 1</vt:lpstr>
      <vt:lpstr>Слайд 2</vt:lpstr>
      <vt:lpstr>Слайд 3</vt:lpstr>
      <vt:lpstr>Слайд 4</vt:lpstr>
      <vt:lpstr>Слайд 5</vt:lpstr>
      <vt:lpstr>Задачи проекта:</vt:lpstr>
      <vt:lpstr>Задачи проекта:</vt:lpstr>
      <vt:lpstr>Слайд 8</vt:lpstr>
      <vt:lpstr>План работы РИП на 2021-2022 уч. год</vt:lpstr>
      <vt:lpstr>Слайд 10</vt:lpstr>
      <vt:lpstr>Слайд 11</vt:lpstr>
      <vt:lpstr>Слайд 12</vt:lpstr>
      <vt:lpstr>Слайд 13</vt:lpstr>
      <vt:lpstr>Деятельность на  октябрь-июнь  2021-2022 уч. года</vt:lpstr>
      <vt:lpstr>Слайд 15</vt:lpstr>
      <vt:lpstr>Деятельность на  сентябрь-июнь  2021-2022 уч. года</vt:lpstr>
      <vt:lpstr>Слайд 17</vt:lpstr>
      <vt:lpstr>Деятельность на  сентябрь-июнь  2021-2022 уч. года</vt:lpstr>
      <vt:lpstr>Слайд 19</vt:lpstr>
      <vt:lpstr>Слайд 20</vt:lpstr>
      <vt:lpstr>Уровни здоровья</vt:lpstr>
      <vt:lpstr>Слайд 22</vt:lpstr>
      <vt:lpstr>Слайд 23</vt:lpstr>
      <vt:lpstr>Деятельность на  сентябрь-июнь  2021-2022 уч. года</vt:lpstr>
      <vt:lpstr> Памятки - рекомендации</vt:lpstr>
      <vt:lpstr>Деятельность на  сентябрь-июнь  2021-2022 уч. года</vt:lpstr>
      <vt:lpstr>АНКЕТИРОВАНИЕ Основные направления анализа анкетных данных:</vt:lpstr>
      <vt:lpstr>Деятельность на  сентябрь-июнь  2021-2022 уч. года</vt:lpstr>
      <vt:lpstr>Слайд 29</vt:lpstr>
    </vt:vector>
  </TitlesOfParts>
  <Company>Сызранский медицинский колледж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PowerPoint Template</dc:title>
  <dc:creator>Работа</dc:creator>
  <cp:lastModifiedBy>Баринова</cp:lastModifiedBy>
  <cp:revision>331</cp:revision>
  <dcterms:created xsi:type="dcterms:W3CDTF">2010-03-26T05:58:46Z</dcterms:created>
  <dcterms:modified xsi:type="dcterms:W3CDTF">2021-09-21T12:55:46Z</dcterms:modified>
</cp:coreProperties>
</file>