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81" r:id="rId2"/>
    <p:sldId id="282" r:id="rId3"/>
    <p:sldId id="283" r:id="rId4"/>
    <p:sldId id="284" r:id="rId5"/>
    <p:sldId id="285" r:id="rId6"/>
    <p:sldId id="286" r:id="rId7"/>
    <p:sldId id="287" r:id="rId8"/>
    <p:sldId id="288" r:id="rId9"/>
    <p:sldId id="289" r:id="rId10"/>
    <p:sldId id="291" r:id="rId11"/>
    <p:sldId id="292" r:id="rId12"/>
    <p:sldId id="293" r:id="rId13"/>
    <p:sldId id="294" r:id="rId14"/>
    <p:sldId id="295" r:id="rId15"/>
    <p:sldId id="296" r:id="rId16"/>
    <p:sldId id="297" r:id="rId17"/>
    <p:sldId id="298" r:id="rId18"/>
    <p:sldId id="300" r:id="rId19"/>
    <p:sldId id="301" r:id="rId20"/>
    <p:sldId id="326" r:id="rId21"/>
    <p:sldId id="302" r:id="rId22"/>
    <p:sldId id="303" r:id="rId23"/>
    <p:sldId id="304" r:id="rId24"/>
    <p:sldId id="305" r:id="rId25"/>
    <p:sldId id="306" r:id="rId26"/>
    <p:sldId id="307" r:id="rId27"/>
    <p:sldId id="308" r:id="rId28"/>
    <p:sldId id="309" r:id="rId29"/>
    <p:sldId id="310" r:id="rId30"/>
    <p:sldId id="311" r:id="rId31"/>
    <p:sldId id="316" r:id="rId32"/>
    <p:sldId id="312" r:id="rId33"/>
    <p:sldId id="315" r:id="rId34"/>
    <p:sldId id="313" r:id="rId35"/>
    <p:sldId id="314" r:id="rId36"/>
    <p:sldId id="319" r:id="rId37"/>
    <p:sldId id="321" r:id="rId38"/>
    <p:sldId id="317" r:id="rId39"/>
    <p:sldId id="318" r:id="rId40"/>
    <p:sldId id="322" r:id="rId41"/>
    <p:sldId id="323" r:id="rId42"/>
    <p:sldId id="324" r:id="rId43"/>
    <p:sldId id="325" r:id="rId44"/>
    <p:sldId id="256" r:id="rId45"/>
    <p:sldId id="257" r:id="rId46"/>
    <p:sldId id="258" r:id="rId47"/>
    <p:sldId id="259" r:id="rId48"/>
    <p:sldId id="260" r:id="rId49"/>
    <p:sldId id="261" r:id="rId50"/>
    <p:sldId id="262" r:id="rId51"/>
    <p:sldId id="263" r:id="rId52"/>
    <p:sldId id="264" r:id="rId53"/>
    <p:sldId id="265" r:id="rId54"/>
    <p:sldId id="266" r:id="rId55"/>
    <p:sldId id="267" r:id="rId56"/>
    <p:sldId id="268" r:id="rId57"/>
    <p:sldId id="269" r:id="rId58"/>
    <p:sldId id="270" r:id="rId59"/>
    <p:sldId id="327" r:id="rId60"/>
    <p:sldId id="328" r:id="rId61"/>
    <p:sldId id="329" r:id="rId62"/>
    <p:sldId id="330" r:id="rId63"/>
    <p:sldId id="331" r:id="rId64"/>
    <p:sldId id="271" r:id="rId65"/>
    <p:sldId id="272" r:id="rId66"/>
    <p:sldId id="273" r:id="rId67"/>
    <p:sldId id="274" r:id="rId68"/>
    <p:sldId id="275" r:id="rId69"/>
    <p:sldId id="276" r:id="rId70"/>
    <p:sldId id="277" r:id="rId71"/>
    <p:sldId id="278" r:id="rId72"/>
    <p:sldId id="279" r:id="rId73"/>
    <p:sldId id="280" r:id="rId7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85C59-2DFC-4C54-B01B-065CFF18FE03}"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endParaRPr lang="ru-RU"/>
        </a:p>
      </dgm:t>
    </dgm:pt>
    <dgm:pt modelId="{384DCA18-A49A-4E23-9C02-05C4DDE7DA1A}">
      <dgm:prSet phldrT="[Текст]"/>
      <dgm:spPr/>
      <dgm:t>
        <a:bodyPr/>
        <a:lstStyle/>
        <a:p>
          <a:r>
            <a:rPr lang="ru-RU" dirty="0" smtClean="0"/>
            <a:t>Взяткополучатель</a:t>
          </a:r>
          <a:endParaRPr lang="ru-RU" dirty="0"/>
        </a:p>
      </dgm:t>
    </dgm:pt>
    <dgm:pt modelId="{9FC47F1E-D370-42D4-B344-432D7368303A}" type="parTrans" cxnId="{08FAF994-53D0-4F58-B154-1E0B5BE8B5D6}">
      <dgm:prSet/>
      <dgm:spPr/>
      <dgm:t>
        <a:bodyPr/>
        <a:lstStyle/>
        <a:p>
          <a:endParaRPr lang="ru-RU"/>
        </a:p>
      </dgm:t>
    </dgm:pt>
    <dgm:pt modelId="{DF797E7B-6B37-43BA-A405-4EDBE6C71B4E}" type="sibTrans" cxnId="{08FAF994-53D0-4F58-B154-1E0B5BE8B5D6}">
      <dgm:prSet/>
      <dgm:spPr/>
      <dgm:t>
        <a:bodyPr/>
        <a:lstStyle/>
        <a:p>
          <a:endParaRPr lang="ru-RU"/>
        </a:p>
      </dgm:t>
    </dgm:pt>
    <dgm:pt modelId="{C6C3DE67-688C-4AA4-B82B-C13DC440D644}">
      <dgm:prSet phldrT="[Текст]"/>
      <dgm:spPr/>
      <dgm:t>
        <a:bodyPr/>
        <a:lstStyle/>
        <a:p>
          <a:r>
            <a:rPr lang="ru-RU" dirty="0" smtClean="0"/>
            <a:t>Взяткодатель</a:t>
          </a:r>
          <a:endParaRPr lang="ru-RU" dirty="0"/>
        </a:p>
      </dgm:t>
    </dgm:pt>
    <dgm:pt modelId="{0F43285E-456A-4E6E-B788-22A5372DA35D}" type="parTrans" cxnId="{55B9B96E-FF41-4399-8231-1E9B4EA00341}">
      <dgm:prSet/>
      <dgm:spPr/>
      <dgm:t>
        <a:bodyPr/>
        <a:lstStyle/>
        <a:p>
          <a:endParaRPr lang="ru-RU"/>
        </a:p>
      </dgm:t>
    </dgm:pt>
    <dgm:pt modelId="{B60B37D2-4C78-448B-9457-5EF45B7A7A48}" type="sibTrans" cxnId="{55B9B96E-FF41-4399-8231-1E9B4EA00341}">
      <dgm:prSet/>
      <dgm:spPr/>
      <dgm:t>
        <a:bodyPr/>
        <a:lstStyle/>
        <a:p>
          <a:endParaRPr lang="ru-RU"/>
        </a:p>
      </dgm:t>
    </dgm:pt>
    <dgm:pt modelId="{79CECA95-42B8-47C0-B6FE-25B64D09B932}">
      <dgm:prSet phldrT="[Текст]"/>
      <dgm:spPr/>
      <dgm:t>
        <a:bodyPr/>
        <a:lstStyle/>
        <a:p>
          <a:r>
            <a:rPr lang="ru-RU" dirty="0" smtClean="0"/>
            <a:t>Посредник</a:t>
          </a:r>
          <a:endParaRPr lang="ru-RU" dirty="0"/>
        </a:p>
      </dgm:t>
    </dgm:pt>
    <dgm:pt modelId="{EA249F72-BE5D-43F3-823A-B76E411897CD}" type="parTrans" cxnId="{A56F0DB3-5FD4-44B0-9BB2-39DCDE70D114}">
      <dgm:prSet/>
      <dgm:spPr/>
      <dgm:t>
        <a:bodyPr/>
        <a:lstStyle/>
        <a:p>
          <a:endParaRPr lang="ru-RU"/>
        </a:p>
      </dgm:t>
    </dgm:pt>
    <dgm:pt modelId="{99B381CC-2DA3-40DB-8030-63BB1B4A264D}" type="sibTrans" cxnId="{A56F0DB3-5FD4-44B0-9BB2-39DCDE70D114}">
      <dgm:prSet/>
      <dgm:spPr/>
      <dgm:t>
        <a:bodyPr/>
        <a:lstStyle/>
        <a:p>
          <a:endParaRPr lang="ru-RU"/>
        </a:p>
      </dgm:t>
    </dgm:pt>
    <dgm:pt modelId="{CE5C31A0-7477-4B64-94B0-AAB52FFF8A2E}" type="pres">
      <dgm:prSet presAssocID="{37485C59-2DFC-4C54-B01B-065CFF18FE03}" presName="linear" presStyleCnt="0">
        <dgm:presLayoutVars>
          <dgm:dir/>
          <dgm:resizeHandles val="exact"/>
        </dgm:presLayoutVars>
      </dgm:prSet>
      <dgm:spPr/>
      <dgm:t>
        <a:bodyPr/>
        <a:lstStyle/>
        <a:p>
          <a:endParaRPr lang="ru-RU"/>
        </a:p>
      </dgm:t>
    </dgm:pt>
    <dgm:pt modelId="{4C643D70-BEA9-4B1D-9360-DBE39BE0D9EB}" type="pres">
      <dgm:prSet presAssocID="{384DCA18-A49A-4E23-9C02-05C4DDE7DA1A}" presName="comp" presStyleCnt="0"/>
      <dgm:spPr/>
    </dgm:pt>
    <dgm:pt modelId="{E8C1F51E-98B2-4E23-A60C-77A803990A35}" type="pres">
      <dgm:prSet presAssocID="{384DCA18-A49A-4E23-9C02-05C4DDE7DA1A}" presName="box" presStyleLbl="node1" presStyleIdx="0" presStyleCnt="3"/>
      <dgm:spPr/>
      <dgm:t>
        <a:bodyPr/>
        <a:lstStyle/>
        <a:p>
          <a:endParaRPr lang="ru-RU"/>
        </a:p>
      </dgm:t>
    </dgm:pt>
    <dgm:pt modelId="{86D3D56D-6E25-4C2E-9E35-9711B401FCB6}" type="pres">
      <dgm:prSet presAssocID="{384DCA18-A49A-4E23-9C02-05C4DDE7DA1A}" presName="img" presStyleLbl="fgImgPlace1" presStyleIdx="0" presStyleCnt="3"/>
      <dgm:spPr/>
    </dgm:pt>
    <dgm:pt modelId="{EEC00AD7-F79F-4766-ADEF-76C223643964}" type="pres">
      <dgm:prSet presAssocID="{384DCA18-A49A-4E23-9C02-05C4DDE7DA1A}" presName="text" presStyleLbl="node1" presStyleIdx="0" presStyleCnt="3">
        <dgm:presLayoutVars>
          <dgm:bulletEnabled val="1"/>
        </dgm:presLayoutVars>
      </dgm:prSet>
      <dgm:spPr/>
      <dgm:t>
        <a:bodyPr/>
        <a:lstStyle/>
        <a:p>
          <a:endParaRPr lang="ru-RU"/>
        </a:p>
      </dgm:t>
    </dgm:pt>
    <dgm:pt modelId="{34542553-A4E2-43BB-AD65-D59293E8F78E}" type="pres">
      <dgm:prSet presAssocID="{DF797E7B-6B37-43BA-A405-4EDBE6C71B4E}" presName="spacer" presStyleCnt="0"/>
      <dgm:spPr/>
    </dgm:pt>
    <dgm:pt modelId="{94B3A25C-4DE5-491C-9F27-F91CB0E46CA6}" type="pres">
      <dgm:prSet presAssocID="{C6C3DE67-688C-4AA4-B82B-C13DC440D644}" presName="comp" presStyleCnt="0"/>
      <dgm:spPr/>
    </dgm:pt>
    <dgm:pt modelId="{0DCA2018-954D-41F6-BB38-9E4B3EDD31D8}" type="pres">
      <dgm:prSet presAssocID="{C6C3DE67-688C-4AA4-B82B-C13DC440D644}" presName="box" presStyleLbl="node1" presStyleIdx="1" presStyleCnt="3"/>
      <dgm:spPr/>
      <dgm:t>
        <a:bodyPr/>
        <a:lstStyle/>
        <a:p>
          <a:endParaRPr lang="ru-RU"/>
        </a:p>
      </dgm:t>
    </dgm:pt>
    <dgm:pt modelId="{119ED5FF-4303-48EC-A08B-811AF8AAD486}" type="pres">
      <dgm:prSet presAssocID="{C6C3DE67-688C-4AA4-B82B-C13DC440D644}" presName="img" presStyleLbl="fgImgPlace1" presStyleIdx="1" presStyleCnt="3"/>
      <dgm:spPr/>
    </dgm:pt>
    <dgm:pt modelId="{8791FB89-65AF-4256-BF54-9C064A70F36A}" type="pres">
      <dgm:prSet presAssocID="{C6C3DE67-688C-4AA4-B82B-C13DC440D644}" presName="text" presStyleLbl="node1" presStyleIdx="1" presStyleCnt="3">
        <dgm:presLayoutVars>
          <dgm:bulletEnabled val="1"/>
        </dgm:presLayoutVars>
      </dgm:prSet>
      <dgm:spPr/>
      <dgm:t>
        <a:bodyPr/>
        <a:lstStyle/>
        <a:p>
          <a:endParaRPr lang="ru-RU"/>
        </a:p>
      </dgm:t>
    </dgm:pt>
    <dgm:pt modelId="{ADD0208D-AA78-4484-9937-1F643DD6CC31}" type="pres">
      <dgm:prSet presAssocID="{B60B37D2-4C78-448B-9457-5EF45B7A7A48}" presName="spacer" presStyleCnt="0"/>
      <dgm:spPr/>
    </dgm:pt>
    <dgm:pt modelId="{FC972A34-B4D2-4F4D-B09E-485401E5E150}" type="pres">
      <dgm:prSet presAssocID="{79CECA95-42B8-47C0-B6FE-25B64D09B932}" presName="comp" presStyleCnt="0"/>
      <dgm:spPr/>
    </dgm:pt>
    <dgm:pt modelId="{83A94473-F9C9-4C9E-A99D-125BB2B5103A}" type="pres">
      <dgm:prSet presAssocID="{79CECA95-42B8-47C0-B6FE-25B64D09B932}" presName="box" presStyleLbl="node1" presStyleIdx="2" presStyleCnt="3"/>
      <dgm:spPr/>
      <dgm:t>
        <a:bodyPr/>
        <a:lstStyle/>
        <a:p>
          <a:endParaRPr lang="ru-RU"/>
        </a:p>
      </dgm:t>
    </dgm:pt>
    <dgm:pt modelId="{6EBCF5DB-D1B7-449B-8082-999059105EC6}" type="pres">
      <dgm:prSet presAssocID="{79CECA95-42B8-47C0-B6FE-25B64D09B932}" presName="img" presStyleLbl="fgImgPlace1" presStyleIdx="2" presStyleCnt="3"/>
      <dgm:spPr/>
    </dgm:pt>
    <dgm:pt modelId="{BABFF6A0-3656-4FD5-BA8E-87DA0B3B8D29}" type="pres">
      <dgm:prSet presAssocID="{79CECA95-42B8-47C0-B6FE-25B64D09B932}" presName="text" presStyleLbl="node1" presStyleIdx="2" presStyleCnt="3">
        <dgm:presLayoutVars>
          <dgm:bulletEnabled val="1"/>
        </dgm:presLayoutVars>
      </dgm:prSet>
      <dgm:spPr/>
      <dgm:t>
        <a:bodyPr/>
        <a:lstStyle/>
        <a:p>
          <a:endParaRPr lang="ru-RU"/>
        </a:p>
      </dgm:t>
    </dgm:pt>
  </dgm:ptLst>
  <dgm:cxnLst>
    <dgm:cxn modelId="{162C62FF-6CA9-4229-B702-342F7E2702F3}" type="presOf" srcId="{384DCA18-A49A-4E23-9C02-05C4DDE7DA1A}" destId="{E8C1F51E-98B2-4E23-A60C-77A803990A35}" srcOrd="0" destOrd="0" presId="urn:microsoft.com/office/officeart/2005/8/layout/vList4#1"/>
    <dgm:cxn modelId="{AF03883F-C633-4B86-8A6E-BF1BA1FDF24A}" type="presOf" srcId="{C6C3DE67-688C-4AA4-B82B-C13DC440D644}" destId="{8791FB89-65AF-4256-BF54-9C064A70F36A}" srcOrd="1" destOrd="0" presId="urn:microsoft.com/office/officeart/2005/8/layout/vList4#1"/>
    <dgm:cxn modelId="{55B9B96E-FF41-4399-8231-1E9B4EA00341}" srcId="{37485C59-2DFC-4C54-B01B-065CFF18FE03}" destId="{C6C3DE67-688C-4AA4-B82B-C13DC440D644}" srcOrd="1" destOrd="0" parTransId="{0F43285E-456A-4E6E-B788-22A5372DA35D}" sibTransId="{B60B37D2-4C78-448B-9457-5EF45B7A7A48}"/>
    <dgm:cxn modelId="{CDF27E17-A57B-4F31-8D58-3FF365A90B10}" type="presOf" srcId="{37485C59-2DFC-4C54-B01B-065CFF18FE03}" destId="{CE5C31A0-7477-4B64-94B0-AAB52FFF8A2E}" srcOrd="0" destOrd="0" presId="urn:microsoft.com/office/officeart/2005/8/layout/vList4#1"/>
    <dgm:cxn modelId="{08FAF994-53D0-4F58-B154-1E0B5BE8B5D6}" srcId="{37485C59-2DFC-4C54-B01B-065CFF18FE03}" destId="{384DCA18-A49A-4E23-9C02-05C4DDE7DA1A}" srcOrd="0" destOrd="0" parTransId="{9FC47F1E-D370-42D4-B344-432D7368303A}" sibTransId="{DF797E7B-6B37-43BA-A405-4EDBE6C71B4E}"/>
    <dgm:cxn modelId="{A56F0DB3-5FD4-44B0-9BB2-39DCDE70D114}" srcId="{37485C59-2DFC-4C54-B01B-065CFF18FE03}" destId="{79CECA95-42B8-47C0-B6FE-25B64D09B932}" srcOrd="2" destOrd="0" parTransId="{EA249F72-BE5D-43F3-823A-B76E411897CD}" sibTransId="{99B381CC-2DA3-40DB-8030-63BB1B4A264D}"/>
    <dgm:cxn modelId="{E19C67BD-003B-4E1F-A359-9D3D075BF757}" type="presOf" srcId="{79CECA95-42B8-47C0-B6FE-25B64D09B932}" destId="{BABFF6A0-3656-4FD5-BA8E-87DA0B3B8D29}" srcOrd="1" destOrd="0" presId="urn:microsoft.com/office/officeart/2005/8/layout/vList4#1"/>
    <dgm:cxn modelId="{CE5B07B5-4850-4821-9D0A-1B3EEC0073D3}" type="presOf" srcId="{384DCA18-A49A-4E23-9C02-05C4DDE7DA1A}" destId="{EEC00AD7-F79F-4766-ADEF-76C223643964}" srcOrd="1" destOrd="0" presId="urn:microsoft.com/office/officeart/2005/8/layout/vList4#1"/>
    <dgm:cxn modelId="{C48B078E-C130-48A8-8899-D19B8D243AC0}" type="presOf" srcId="{79CECA95-42B8-47C0-B6FE-25B64D09B932}" destId="{83A94473-F9C9-4C9E-A99D-125BB2B5103A}" srcOrd="0" destOrd="0" presId="urn:microsoft.com/office/officeart/2005/8/layout/vList4#1"/>
    <dgm:cxn modelId="{5E9241EF-6C0D-4C83-85DB-3EB14EEA6ACC}" type="presOf" srcId="{C6C3DE67-688C-4AA4-B82B-C13DC440D644}" destId="{0DCA2018-954D-41F6-BB38-9E4B3EDD31D8}" srcOrd="0" destOrd="0" presId="urn:microsoft.com/office/officeart/2005/8/layout/vList4#1"/>
    <dgm:cxn modelId="{B1371D37-F8DD-4111-B578-B96FB2D97763}" type="presParOf" srcId="{CE5C31A0-7477-4B64-94B0-AAB52FFF8A2E}" destId="{4C643D70-BEA9-4B1D-9360-DBE39BE0D9EB}" srcOrd="0" destOrd="0" presId="urn:microsoft.com/office/officeart/2005/8/layout/vList4#1"/>
    <dgm:cxn modelId="{C26D8B1F-F37A-4849-8896-DA735CBD1702}" type="presParOf" srcId="{4C643D70-BEA9-4B1D-9360-DBE39BE0D9EB}" destId="{E8C1F51E-98B2-4E23-A60C-77A803990A35}" srcOrd="0" destOrd="0" presId="urn:microsoft.com/office/officeart/2005/8/layout/vList4#1"/>
    <dgm:cxn modelId="{74702E0E-912F-4212-B685-E7883CBC05F9}" type="presParOf" srcId="{4C643D70-BEA9-4B1D-9360-DBE39BE0D9EB}" destId="{86D3D56D-6E25-4C2E-9E35-9711B401FCB6}" srcOrd="1" destOrd="0" presId="urn:microsoft.com/office/officeart/2005/8/layout/vList4#1"/>
    <dgm:cxn modelId="{9FCCCA68-7514-4BE4-88E5-6AC1D3A66DC8}" type="presParOf" srcId="{4C643D70-BEA9-4B1D-9360-DBE39BE0D9EB}" destId="{EEC00AD7-F79F-4766-ADEF-76C223643964}" srcOrd="2" destOrd="0" presId="urn:microsoft.com/office/officeart/2005/8/layout/vList4#1"/>
    <dgm:cxn modelId="{CA11E4FC-D4DC-4A31-BC3F-E3D0F5C8CB77}" type="presParOf" srcId="{CE5C31A0-7477-4B64-94B0-AAB52FFF8A2E}" destId="{34542553-A4E2-43BB-AD65-D59293E8F78E}" srcOrd="1" destOrd="0" presId="urn:microsoft.com/office/officeart/2005/8/layout/vList4#1"/>
    <dgm:cxn modelId="{DF354359-405F-4D84-B11B-C6F7BE462341}" type="presParOf" srcId="{CE5C31A0-7477-4B64-94B0-AAB52FFF8A2E}" destId="{94B3A25C-4DE5-491C-9F27-F91CB0E46CA6}" srcOrd="2" destOrd="0" presId="urn:microsoft.com/office/officeart/2005/8/layout/vList4#1"/>
    <dgm:cxn modelId="{44BF2CDF-7A95-4F00-88C0-9B73071AAE03}" type="presParOf" srcId="{94B3A25C-4DE5-491C-9F27-F91CB0E46CA6}" destId="{0DCA2018-954D-41F6-BB38-9E4B3EDD31D8}" srcOrd="0" destOrd="0" presId="urn:microsoft.com/office/officeart/2005/8/layout/vList4#1"/>
    <dgm:cxn modelId="{8F75736B-60AD-46CB-9295-79EA334E94F3}" type="presParOf" srcId="{94B3A25C-4DE5-491C-9F27-F91CB0E46CA6}" destId="{119ED5FF-4303-48EC-A08B-811AF8AAD486}" srcOrd="1" destOrd="0" presId="urn:microsoft.com/office/officeart/2005/8/layout/vList4#1"/>
    <dgm:cxn modelId="{C109F61A-6564-4442-9F11-E9792D27B3E6}" type="presParOf" srcId="{94B3A25C-4DE5-491C-9F27-F91CB0E46CA6}" destId="{8791FB89-65AF-4256-BF54-9C064A70F36A}" srcOrd="2" destOrd="0" presId="urn:microsoft.com/office/officeart/2005/8/layout/vList4#1"/>
    <dgm:cxn modelId="{1B9ECE97-110D-4030-B7F0-E8B1D5F013E7}" type="presParOf" srcId="{CE5C31A0-7477-4B64-94B0-AAB52FFF8A2E}" destId="{ADD0208D-AA78-4484-9937-1F643DD6CC31}" srcOrd="3" destOrd="0" presId="urn:microsoft.com/office/officeart/2005/8/layout/vList4#1"/>
    <dgm:cxn modelId="{70C5499F-4F62-41A8-8DE4-EE0FF9CF9744}" type="presParOf" srcId="{CE5C31A0-7477-4B64-94B0-AAB52FFF8A2E}" destId="{FC972A34-B4D2-4F4D-B09E-485401E5E150}" srcOrd="4" destOrd="0" presId="urn:microsoft.com/office/officeart/2005/8/layout/vList4#1"/>
    <dgm:cxn modelId="{9058854A-2497-41FE-A415-10C326EAEB7F}" type="presParOf" srcId="{FC972A34-B4D2-4F4D-B09E-485401E5E150}" destId="{83A94473-F9C9-4C9E-A99D-125BB2B5103A}" srcOrd="0" destOrd="0" presId="urn:microsoft.com/office/officeart/2005/8/layout/vList4#1"/>
    <dgm:cxn modelId="{BEFDED11-B10F-4807-B9FE-9A2A4192C5D1}" type="presParOf" srcId="{FC972A34-B4D2-4F4D-B09E-485401E5E150}" destId="{6EBCF5DB-D1B7-449B-8082-999059105EC6}" srcOrd="1" destOrd="0" presId="urn:microsoft.com/office/officeart/2005/8/layout/vList4#1"/>
    <dgm:cxn modelId="{2D2788F4-F107-436A-B35B-F8198334293B}" type="presParOf" srcId="{FC972A34-B4D2-4F4D-B09E-485401E5E150}" destId="{BABFF6A0-3656-4FD5-BA8E-87DA0B3B8D29}"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14047-E218-42E0-9FF3-7E9E6D72B942}" type="doc">
      <dgm:prSet loTypeId="urn:microsoft.com/office/officeart/2005/8/layout/chevron2" loCatId="list" qsTypeId="urn:microsoft.com/office/officeart/2005/8/quickstyle/simple1" qsCatId="simple" csTypeId="urn:microsoft.com/office/officeart/2005/8/colors/colorful1#2" csCatId="colorful" phldr="1"/>
      <dgm:spPr/>
      <dgm:t>
        <a:bodyPr/>
        <a:lstStyle/>
        <a:p>
          <a:endParaRPr lang="ru-RU"/>
        </a:p>
      </dgm:t>
    </dgm:pt>
    <dgm:pt modelId="{2F436DB3-C79E-4E62-915C-515BE2C14C5C}">
      <dgm:prSet phldrT="[Текст]" phldr="1"/>
      <dgm:spPr/>
      <dgm:t>
        <a:bodyPr/>
        <a:lstStyle/>
        <a:p>
          <a:endParaRPr lang="ru-RU" dirty="0"/>
        </a:p>
      </dgm:t>
    </dgm:pt>
    <dgm:pt modelId="{25410C65-F0DD-4884-AEBC-ABC42C677A1A}" type="parTrans" cxnId="{941FF235-1FE3-4468-BCF7-F7900A25D056}">
      <dgm:prSet/>
      <dgm:spPr/>
      <dgm:t>
        <a:bodyPr/>
        <a:lstStyle/>
        <a:p>
          <a:endParaRPr lang="ru-RU"/>
        </a:p>
      </dgm:t>
    </dgm:pt>
    <dgm:pt modelId="{4A7BBDE7-D53B-4C9F-A2D2-CB109D064280}" type="sibTrans" cxnId="{941FF235-1FE3-4468-BCF7-F7900A25D056}">
      <dgm:prSet/>
      <dgm:spPr/>
      <dgm:t>
        <a:bodyPr/>
        <a:lstStyle/>
        <a:p>
          <a:endParaRPr lang="ru-RU"/>
        </a:p>
      </dgm:t>
    </dgm:pt>
    <dgm:pt modelId="{107E8653-477C-444B-ABE1-43C4799C9E5F}">
      <dgm:prSet phldrT="[Текст]"/>
      <dgm:spPr/>
      <dgm:t>
        <a:bodyPr/>
        <a:lstStyle/>
        <a:p>
          <a:r>
            <a:rPr lang="ru-RU" dirty="0" smtClean="0"/>
            <a:t>в простом размере - до 25 тысяч рублей;</a:t>
          </a:r>
          <a:endParaRPr lang="ru-RU" dirty="0"/>
        </a:p>
      </dgm:t>
    </dgm:pt>
    <dgm:pt modelId="{64BFBE39-0370-4900-84F8-732194E8EB8E}" type="parTrans" cxnId="{1A26EA39-A8BE-4A66-BF4A-174B0BB64CD5}">
      <dgm:prSet/>
      <dgm:spPr/>
      <dgm:t>
        <a:bodyPr/>
        <a:lstStyle/>
        <a:p>
          <a:endParaRPr lang="ru-RU"/>
        </a:p>
      </dgm:t>
    </dgm:pt>
    <dgm:pt modelId="{F2C7FA02-E825-4D54-BF3E-07492ACFADB2}" type="sibTrans" cxnId="{1A26EA39-A8BE-4A66-BF4A-174B0BB64CD5}">
      <dgm:prSet/>
      <dgm:spPr/>
      <dgm:t>
        <a:bodyPr/>
        <a:lstStyle/>
        <a:p>
          <a:endParaRPr lang="ru-RU"/>
        </a:p>
      </dgm:t>
    </dgm:pt>
    <dgm:pt modelId="{6ACFD3FD-2D51-4CF2-9328-6B8D783FE612}">
      <dgm:prSet phldrT="[Текст]" phldr="1"/>
      <dgm:spPr/>
      <dgm:t>
        <a:bodyPr/>
        <a:lstStyle/>
        <a:p>
          <a:endParaRPr lang="ru-RU"/>
        </a:p>
      </dgm:t>
    </dgm:pt>
    <dgm:pt modelId="{DFE0800E-2858-4E3B-AF27-2541F2E257F0}" type="parTrans" cxnId="{D5128A2E-230C-4273-990D-8C4F4CD82F97}">
      <dgm:prSet/>
      <dgm:spPr/>
      <dgm:t>
        <a:bodyPr/>
        <a:lstStyle/>
        <a:p>
          <a:endParaRPr lang="ru-RU"/>
        </a:p>
      </dgm:t>
    </dgm:pt>
    <dgm:pt modelId="{FD98BE9D-43F8-4127-868E-2F7BF700C5C1}" type="sibTrans" cxnId="{D5128A2E-230C-4273-990D-8C4F4CD82F97}">
      <dgm:prSet/>
      <dgm:spPr/>
      <dgm:t>
        <a:bodyPr/>
        <a:lstStyle/>
        <a:p>
          <a:endParaRPr lang="ru-RU"/>
        </a:p>
      </dgm:t>
    </dgm:pt>
    <dgm:pt modelId="{8C881C11-9859-4A2E-BE27-8C855E956DD8}">
      <dgm:prSet phldrT="[Текст]"/>
      <dgm:spPr/>
      <dgm:t>
        <a:bodyPr/>
        <a:lstStyle/>
        <a:p>
          <a:r>
            <a:rPr lang="ru-RU" dirty="0" smtClean="0"/>
            <a:t>в значительном размере - от 25 до 150 тысяч рублей;</a:t>
          </a:r>
          <a:endParaRPr lang="ru-RU" dirty="0"/>
        </a:p>
      </dgm:t>
    </dgm:pt>
    <dgm:pt modelId="{43D835E2-BA14-454A-865E-1B6D5EF14650}" type="parTrans" cxnId="{B5F0BA25-CC7C-4916-8085-002212751417}">
      <dgm:prSet/>
      <dgm:spPr/>
      <dgm:t>
        <a:bodyPr/>
        <a:lstStyle/>
        <a:p>
          <a:endParaRPr lang="ru-RU"/>
        </a:p>
      </dgm:t>
    </dgm:pt>
    <dgm:pt modelId="{F3DB32CE-A6E3-47FB-8C0E-BB6E89621F50}" type="sibTrans" cxnId="{B5F0BA25-CC7C-4916-8085-002212751417}">
      <dgm:prSet/>
      <dgm:spPr/>
      <dgm:t>
        <a:bodyPr/>
        <a:lstStyle/>
        <a:p>
          <a:endParaRPr lang="ru-RU"/>
        </a:p>
      </dgm:t>
    </dgm:pt>
    <dgm:pt modelId="{0234F477-95C0-41D5-8DB4-3E6416DFDEF6}">
      <dgm:prSet phldrT="[Текст]"/>
      <dgm:spPr>
        <a:solidFill>
          <a:schemeClr val="lt1">
            <a:hueOff val="0"/>
            <a:satOff val="0"/>
            <a:lumOff val="0"/>
          </a:schemeClr>
        </a:solidFill>
      </dgm:spPr>
      <dgm:t>
        <a:bodyPr/>
        <a:lstStyle/>
        <a:p>
          <a:r>
            <a:rPr lang="ru-RU" dirty="0" smtClean="0"/>
            <a:t>в крупном размере - от 150 тысяч до миллиона рублей;</a:t>
          </a:r>
          <a:endParaRPr lang="ru-RU" dirty="0"/>
        </a:p>
      </dgm:t>
    </dgm:pt>
    <dgm:pt modelId="{FFCBA02B-2991-4C2B-9120-7886283CD33C}" type="parTrans" cxnId="{15FBC062-C07A-4DA6-9F1D-9A1A4636FFA4}">
      <dgm:prSet/>
      <dgm:spPr/>
      <dgm:t>
        <a:bodyPr/>
        <a:lstStyle/>
        <a:p>
          <a:endParaRPr lang="ru-RU"/>
        </a:p>
      </dgm:t>
    </dgm:pt>
    <dgm:pt modelId="{19566E42-5B0E-404E-91F4-4B3CDD18033D}" type="sibTrans" cxnId="{15FBC062-C07A-4DA6-9F1D-9A1A4636FFA4}">
      <dgm:prSet/>
      <dgm:spPr/>
      <dgm:t>
        <a:bodyPr/>
        <a:lstStyle/>
        <a:p>
          <a:endParaRPr lang="ru-RU"/>
        </a:p>
      </dgm:t>
    </dgm:pt>
    <dgm:pt modelId="{3F270439-B5A5-474B-B9BA-EB4C76B0CE91}">
      <dgm:prSet/>
      <dgm:spPr/>
      <dgm:t>
        <a:bodyPr/>
        <a:lstStyle/>
        <a:p>
          <a:endParaRPr lang="ru-RU"/>
        </a:p>
      </dgm:t>
    </dgm:pt>
    <dgm:pt modelId="{45B76309-E044-4DC3-B455-75E8FE42DBA5}" type="parTrans" cxnId="{53B834D6-BE69-4B48-B529-CC75D6F18BA3}">
      <dgm:prSet/>
      <dgm:spPr/>
      <dgm:t>
        <a:bodyPr/>
        <a:lstStyle/>
        <a:p>
          <a:endParaRPr lang="ru-RU"/>
        </a:p>
      </dgm:t>
    </dgm:pt>
    <dgm:pt modelId="{9CC0702B-1F8E-4AC3-AEE8-A11C0E72A5FC}" type="sibTrans" cxnId="{53B834D6-BE69-4B48-B529-CC75D6F18BA3}">
      <dgm:prSet/>
      <dgm:spPr/>
      <dgm:t>
        <a:bodyPr/>
        <a:lstStyle/>
        <a:p>
          <a:endParaRPr lang="ru-RU"/>
        </a:p>
      </dgm:t>
    </dgm:pt>
    <dgm:pt modelId="{FF977884-2573-4D2C-94A6-94EFFB95B014}">
      <dgm:prSet/>
      <dgm:spPr/>
      <dgm:t>
        <a:bodyPr/>
        <a:lstStyle/>
        <a:p>
          <a:r>
            <a:rPr lang="ru-RU" dirty="0" smtClean="0"/>
            <a:t>в особо крупном размере - свыше 1 млн. рублей.</a:t>
          </a:r>
          <a:endParaRPr lang="ru-RU" dirty="0"/>
        </a:p>
      </dgm:t>
    </dgm:pt>
    <dgm:pt modelId="{3F841002-7AF1-4280-A31D-B132EFD9CB06}" type="parTrans" cxnId="{B588AD16-931D-4926-953D-E3707278276C}">
      <dgm:prSet/>
      <dgm:spPr/>
      <dgm:t>
        <a:bodyPr/>
        <a:lstStyle/>
        <a:p>
          <a:endParaRPr lang="ru-RU"/>
        </a:p>
      </dgm:t>
    </dgm:pt>
    <dgm:pt modelId="{CFCD686A-0662-4FF8-BFFD-1E2CCFBE261A}" type="sibTrans" cxnId="{B588AD16-931D-4926-953D-E3707278276C}">
      <dgm:prSet/>
      <dgm:spPr/>
      <dgm:t>
        <a:bodyPr/>
        <a:lstStyle/>
        <a:p>
          <a:endParaRPr lang="ru-RU"/>
        </a:p>
      </dgm:t>
    </dgm:pt>
    <dgm:pt modelId="{3627F884-531D-40C9-A92A-0B821871618B}">
      <dgm:prSet phldrT="[Текст]" phldr="1"/>
      <dgm:spPr/>
      <dgm:t>
        <a:bodyPr/>
        <a:lstStyle/>
        <a:p>
          <a:endParaRPr lang="ru-RU" dirty="0"/>
        </a:p>
      </dgm:t>
    </dgm:pt>
    <dgm:pt modelId="{1265EF02-5218-4CE2-8EB5-0D62E47BF0A4}" type="sibTrans" cxnId="{9769E66F-1C86-45DC-88FD-F635367EB39A}">
      <dgm:prSet/>
      <dgm:spPr/>
      <dgm:t>
        <a:bodyPr/>
        <a:lstStyle/>
        <a:p>
          <a:endParaRPr lang="ru-RU"/>
        </a:p>
      </dgm:t>
    </dgm:pt>
    <dgm:pt modelId="{5B7632B3-5C08-4645-A7B5-71AD4BD77D3D}" type="parTrans" cxnId="{9769E66F-1C86-45DC-88FD-F635367EB39A}">
      <dgm:prSet/>
      <dgm:spPr/>
      <dgm:t>
        <a:bodyPr/>
        <a:lstStyle/>
        <a:p>
          <a:endParaRPr lang="ru-RU"/>
        </a:p>
      </dgm:t>
    </dgm:pt>
    <dgm:pt modelId="{B6969C16-41FD-4E7A-B48C-F703FA2AABEF}" type="pres">
      <dgm:prSet presAssocID="{E6614047-E218-42E0-9FF3-7E9E6D72B942}" presName="linearFlow" presStyleCnt="0">
        <dgm:presLayoutVars>
          <dgm:dir/>
          <dgm:animLvl val="lvl"/>
          <dgm:resizeHandles val="exact"/>
        </dgm:presLayoutVars>
      </dgm:prSet>
      <dgm:spPr/>
      <dgm:t>
        <a:bodyPr/>
        <a:lstStyle/>
        <a:p>
          <a:endParaRPr lang="ru-RU"/>
        </a:p>
      </dgm:t>
    </dgm:pt>
    <dgm:pt modelId="{DB71E862-EFB3-4639-A57D-1F37D65394D0}" type="pres">
      <dgm:prSet presAssocID="{2F436DB3-C79E-4E62-915C-515BE2C14C5C}" presName="composite" presStyleCnt="0"/>
      <dgm:spPr/>
    </dgm:pt>
    <dgm:pt modelId="{88F646A9-E22C-4248-B3AC-3AE918E6FB59}" type="pres">
      <dgm:prSet presAssocID="{2F436DB3-C79E-4E62-915C-515BE2C14C5C}" presName="parentText" presStyleLbl="alignNode1" presStyleIdx="0" presStyleCnt="4">
        <dgm:presLayoutVars>
          <dgm:chMax val="1"/>
          <dgm:bulletEnabled val="1"/>
        </dgm:presLayoutVars>
      </dgm:prSet>
      <dgm:spPr/>
      <dgm:t>
        <a:bodyPr/>
        <a:lstStyle/>
        <a:p>
          <a:endParaRPr lang="ru-RU"/>
        </a:p>
      </dgm:t>
    </dgm:pt>
    <dgm:pt modelId="{12C21EDE-5766-4909-AB16-A8C69291AE2A}" type="pres">
      <dgm:prSet presAssocID="{2F436DB3-C79E-4E62-915C-515BE2C14C5C}" presName="descendantText" presStyleLbl="alignAcc1" presStyleIdx="0" presStyleCnt="4">
        <dgm:presLayoutVars>
          <dgm:bulletEnabled val="1"/>
        </dgm:presLayoutVars>
      </dgm:prSet>
      <dgm:spPr/>
      <dgm:t>
        <a:bodyPr/>
        <a:lstStyle/>
        <a:p>
          <a:endParaRPr lang="ru-RU"/>
        </a:p>
      </dgm:t>
    </dgm:pt>
    <dgm:pt modelId="{6DD7E303-3664-4971-BD32-3A07FBB232B5}" type="pres">
      <dgm:prSet presAssocID="{4A7BBDE7-D53B-4C9F-A2D2-CB109D064280}" presName="sp" presStyleCnt="0"/>
      <dgm:spPr/>
    </dgm:pt>
    <dgm:pt modelId="{B98DEFA1-EC22-4501-8502-3C39DD3DEB18}" type="pres">
      <dgm:prSet presAssocID="{6ACFD3FD-2D51-4CF2-9328-6B8D783FE612}" presName="composite" presStyleCnt="0"/>
      <dgm:spPr/>
    </dgm:pt>
    <dgm:pt modelId="{B6D71BDB-67E1-4227-A34A-B2F605A06FB1}" type="pres">
      <dgm:prSet presAssocID="{6ACFD3FD-2D51-4CF2-9328-6B8D783FE612}" presName="parentText" presStyleLbl="alignNode1" presStyleIdx="1" presStyleCnt="4">
        <dgm:presLayoutVars>
          <dgm:chMax val="1"/>
          <dgm:bulletEnabled val="1"/>
        </dgm:presLayoutVars>
      </dgm:prSet>
      <dgm:spPr/>
      <dgm:t>
        <a:bodyPr/>
        <a:lstStyle/>
        <a:p>
          <a:endParaRPr lang="ru-RU"/>
        </a:p>
      </dgm:t>
    </dgm:pt>
    <dgm:pt modelId="{F18A021F-EFD7-4790-930F-483E0137E2DD}" type="pres">
      <dgm:prSet presAssocID="{6ACFD3FD-2D51-4CF2-9328-6B8D783FE612}" presName="descendantText" presStyleLbl="alignAcc1" presStyleIdx="1" presStyleCnt="4">
        <dgm:presLayoutVars>
          <dgm:bulletEnabled val="1"/>
        </dgm:presLayoutVars>
      </dgm:prSet>
      <dgm:spPr/>
      <dgm:t>
        <a:bodyPr/>
        <a:lstStyle/>
        <a:p>
          <a:endParaRPr lang="ru-RU"/>
        </a:p>
      </dgm:t>
    </dgm:pt>
    <dgm:pt modelId="{BA753C11-4483-4E1E-906A-E43CFEDCF906}" type="pres">
      <dgm:prSet presAssocID="{FD98BE9D-43F8-4127-868E-2F7BF700C5C1}" presName="sp" presStyleCnt="0"/>
      <dgm:spPr/>
    </dgm:pt>
    <dgm:pt modelId="{7561AB69-6E4E-453D-B67F-029C4A014CC0}" type="pres">
      <dgm:prSet presAssocID="{3627F884-531D-40C9-A92A-0B821871618B}" presName="composite" presStyleCnt="0"/>
      <dgm:spPr/>
    </dgm:pt>
    <dgm:pt modelId="{EE2CEAFA-4BD7-44AA-9AEC-640A17931BB6}" type="pres">
      <dgm:prSet presAssocID="{3627F884-531D-40C9-A92A-0B821871618B}" presName="parentText" presStyleLbl="alignNode1" presStyleIdx="2" presStyleCnt="4">
        <dgm:presLayoutVars>
          <dgm:chMax val="1"/>
          <dgm:bulletEnabled val="1"/>
        </dgm:presLayoutVars>
      </dgm:prSet>
      <dgm:spPr/>
      <dgm:t>
        <a:bodyPr/>
        <a:lstStyle/>
        <a:p>
          <a:endParaRPr lang="ru-RU"/>
        </a:p>
      </dgm:t>
    </dgm:pt>
    <dgm:pt modelId="{3F39D20B-56C1-4CB2-B85F-BD5605D140A1}" type="pres">
      <dgm:prSet presAssocID="{3627F884-531D-40C9-A92A-0B821871618B}" presName="descendantText" presStyleLbl="alignAcc1" presStyleIdx="2" presStyleCnt="4">
        <dgm:presLayoutVars>
          <dgm:bulletEnabled val="1"/>
        </dgm:presLayoutVars>
      </dgm:prSet>
      <dgm:spPr/>
      <dgm:t>
        <a:bodyPr/>
        <a:lstStyle/>
        <a:p>
          <a:endParaRPr lang="ru-RU"/>
        </a:p>
      </dgm:t>
    </dgm:pt>
    <dgm:pt modelId="{AB5262B5-7B73-4240-AB94-7B6733489FE4}" type="pres">
      <dgm:prSet presAssocID="{1265EF02-5218-4CE2-8EB5-0D62E47BF0A4}" presName="sp" presStyleCnt="0"/>
      <dgm:spPr/>
    </dgm:pt>
    <dgm:pt modelId="{2F713C1A-5FB2-4D52-97B2-EBAD30AEAC3A}" type="pres">
      <dgm:prSet presAssocID="{3F270439-B5A5-474B-B9BA-EB4C76B0CE91}" presName="composite" presStyleCnt="0"/>
      <dgm:spPr/>
    </dgm:pt>
    <dgm:pt modelId="{9089E6CA-B631-4D19-9E29-466B12B6372E}" type="pres">
      <dgm:prSet presAssocID="{3F270439-B5A5-474B-B9BA-EB4C76B0CE91}" presName="parentText" presStyleLbl="alignNode1" presStyleIdx="3" presStyleCnt="4">
        <dgm:presLayoutVars>
          <dgm:chMax val="1"/>
          <dgm:bulletEnabled val="1"/>
        </dgm:presLayoutVars>
      </dgm:prSet>
      <dgm:spPr/>
      <dgm:t>
        <a:bodyPr/>
        <a:lstStyle/>
        <a:p>
          <a:endParaRPr lang="ru-RU"/>
        </a:p>
      </dgm:t>
    </dgm:pt>
    <dgm:pt modelId="{3ACD3A7A-F31E-4882-9382-BB8B32ED629D}" type="pres">
      <dgm:prSet presAssocID="{3F270439-B5A5-474B-B9BA-EB4C76B0CE91}" presName="descendantText" presStyleLbl="alignAcc1" presStyleIdx="3" presStyleCnt="4">
        <dgm:presLayoutVars>
          <dgm:bulletEnabled val="1"/>
        </dgm:presLayoutVars>
      </dgm:prSet>
      <dgm:spPr/>
      <dgm:t>
        <a:bodyPr/>
        <a:lstStyle/>
        <a:p>
          <a:endParaRPr lang="ru-RU"/>
        </a:p>
      </dgm:t>
    </dgm:pt>
  </dgm:ptLst>
  <dgm:cxnLst>
    <dgm:cxn modelId="{AAC0AA77-9079-486B-986E-C364E43CA7A4}" type="presOf" srcId="{8C881C11-9859-4A2E-BE27-8C855E956DD8}" destId="{F18A021F-EFD7-4790-930F-483E0137E2DD}" srcOrd="0" destOrd="0" presId="urn:microsoft.com/office/officeart/2005/8/layout/chevron2"/>
    <dgm:cxn modelId="{1A26EA39-A8BE-4A66-BF4A-174B0BB64CD5}" srcId="{2F436DB3-C79E-4E62-915C-515BE2C14C5C}" destId="{107E8653-477C-444B-ABE1-43C4799C9E5F}" srcOrd="0" destOrd="0" parTransId="{64BFBE39-0370-4900-84F8-732194E8EB8E}" sibTransId="{F2C7FA02-E825-4D54-BF3E-07492ACFADB2}"/>
    <dgm:cxn modelId="{53B834D6-BE69-4B48-B529-CC75D6F18BA3}" srcId="{E6614047-E218-42E0-9FF3-7E9E6D72B942}" destId="{3F270439-B5A5-474B-B9BA-EB4C76B0CE91}" srcOrd="3" destOrd="0" parTransId="{45B76309-E044-4DC3-B455-75E8FE42DBA5}" sibTransId="{9CC0702B-1F8E-4AC3-AEE8-A11C0E72A5FC}"/>
    <dgm:cxn modelId="{9E23E659-E0A7-4EC0-A91A-3DC956216D41}" type="presOf" srcId="{6ACFD3FD-2D51-4CF2-9328-6B8D783FE612}" destId="{B6D71BDB-67E1-4227-A34A-B2F605A06FB1}" srcOrd="0" destOrd="0" presId="urn:microsoft.com/office/officeart/2005/8/layout/chevron2"/>
    <dgm:cxn modelId="{941FF235-1FE3-4468-BCF7-F7900A25D056}" srcId="{E6614047-E218-42E0-9FF3-7E9E6D72B942}" destId="{2F436DB3-C79E-4E62-915C-515BE2C14C5C}" srcOrd="0" destOrd="0" parTransId="{25410C65-F0DD-4884-AEBC-ABC42C677A1A}" sibTransId="{4A7BBDE7-D53B-4C9F-A2D2-CB109D064280}"/>
    <dgm:cxn modelId="{B588AD16-931D-4926-953D-E3707278276C}" srcId="{3F270439-B5A5-474B-B9BA-EB4C76B0CE91}" destId="{FF977884-2573-4D2C-94A6-94EFFB95B014}" srcOrd="0" destOrd="0" parTransId="{3F841002-7AF1-4280-A31D-B132EFD9CB06}" sibTransId="{CFCD686A-0662-4FF8-BFFD-1E2CCFBE261A}"/>
    <dgm:cxn modelId="{F04A0E26-9C8E-42B9-9519-F9E8FFD44C72}" type="presOf" srcId="{107E8653-477C-444B-ABE1-43C4799C9E5F}" destId="{12C21EDE-5766-4909-AB16-A8C69291AE2A}" srcOrd="0" destOrd="0" presId="urn:microsoft.com/office/officeart/2005/8/layout/chevron2"/>
    <dgm:cxn modelId="{5264E98C-8880-44E5-9FAD-B99783AA90D8}" type="presOf" srcId="{0234F477-95C0-41D5-8DB4-3E6416DFDEF6}" destId="{3F39D20B-56C1-4CB2-B85F-BD5605D140A1}" srcOrd="0" destOrd="0" presId="urn:microsoft.com/office/officeart/2005/8/layout/chevron2"/>
    <dgm:cxn modelId="{EBEFC589-987F-4E18-B63E-C96CBB88D1FF}" type="presOf" srcId="{E6614047-E218-42E0-9FF3-7E9E6D72B942}" destId="{B6969C16-41FD-4E7A-B48C-F703FA2AABEF}" srcOrd="0" destOrd="0" presId="urn:microsoft.com/office/officeart/2005/8/layout/chevron2"/>
    <dgm:cxn modelId="{9769E66F-1C86-45DC-88FD-F635367EB39A}" srcId="{E6614047-E218-42E0-9FF3-7E9E6D72B942}" destId="{3627F884-531D-40C9-A92A-0B821871618B}" srcOrd="2" destOrd="0" parTransId="{5B7632B3-5C08-4645-A7B5-71AD4BD77D3D}" sibTransId="{1265EF02-5218-4CE2-8EB5-0D62E47BF0A4}"/>
    <dgm:cxn modelId="{7353F64B-E14B-4C25-8734-6ABCCC985219}" type="presOf" srcId="{FF977884-2573-4D2C-94A6-94EFFB95B014}" destId="{3ACD3A7A-F31E-4882-9382-BB8B32ED629D}" srcOrd="0" destOrd="0" presId="urn:microsoft.com/office/officeart/2005/8/layout/chevron2"/>
    <dgm:cxn modelId="{C36FA5B9-59A5-40B8-A59C-4582185F7687}" type="presOf" srcId="{3627F884-531D-40C9-A92A-0B821871618B}" destId="{EE2CEAFA-4BD7-44AA-9AEC-640A17931BB6}" srcOrd="0" destOrd="0" presId="urn:microsoft.com/office/officeart/2005/8/layout/chevron2"/>
    <dgm:cxn modelId="{D5128A2E-230C-4273-990D-8C4F4CD82F97}" srcId="{E6614047-E218-42E0-9FF3-7E9E6D72B942}" destId="{6ACFD3FD-2D51-4CF2-9328-6B8D783FE612}" srcOrd="1" destOrd="0" parTransId="{DFE0800E-2858-4E3B-AF27-2541F2E257F0}" sibTransId="{FD98BE9D-43F8-4127-868E-2F7BF700C5C1}"/>
    <dgm:cxn modelId="{15FBC062-C07A-4DA6-9F1D-9A1A4636FFA4}" srcId="{3627F884-531D-40C9-A92A-0B821871618B}" destId="{0234F477-95C0-41D5-8DB4-3E6416DFDEF6}" srcOrd="0" destOrd="0" parTransId="{FFCBA02B-2991-4C2B-9120-7886283CD33C}" sibTransId="{19566E42-5B0E-404E-91F4-4B3CDD18033D}"/>
    <dgm:cxn modelId="{B5F0BA25-CC7C-4916-8085-002212751417}" srcId="{6ACFD3FD-2D51-4CF2-9328-6B8D783FE612}" destId="{8C881C11-9859-4A2E-BE27-8C855E956DD8}" srcOrd="0" destOrd="0" parTransId="{43D835E2-BA14-454A-865E-1B6D5EF14650}" sibTransId="{F3DB32CE-A6E3-47FB-8C0E-BB6E89621F50}"/>
    <dgm:cxn modelId="{F544AA05-CA9E-4017-8054-FA4AA2040984}" type="presOf" srcId="{2F436DB3-C79E-4E62-915C-515BE2C14C5C}" destId="{88F646A9-E22C-4248-B3AC-3AE918E6FB59}" srcOrd="0" destOrd="0" presId="urn:microsoft.com/office/officeart/2005/8/layout/chevron2"/>
    <dgm:cxn modelId="{86A76630-E161-4432-8CF6-2B59BDCABDD0}" type="presOf" srcId="{3F270439-B5A5-474B-B9BA-EB4C76B0CE91}" destId="{9089E6CA-B631-4D19-9E29-466B12B6372E}" srcOrd="0" destOrd="0" presId="urn:microsoft.com/office/officeart/2005/8/layout/chevron2"/>
    <dgm:cxn modelId="{C92C5211-513E-4637-B416-645359F61395}" type="presParOf" srcId="{B6969C16-41FD-4E7A-B48C-F703FA2AABEF}" destId="{DB71E862-EFB3-4639-A57D-1F37D65394D0}" srcOrd="0" destOrd="0" presId="urn:microsoft.com/office/officeart/2005/8/layout/chevron2"/>
    <dgm:cxn modelId="{B374D9EA-B973-47C0-93E3-C98CF990E6AA}" type="presParOf" srcId="{DB71E862-EFB3-4639-A57D-1F37D65394D0}" destId="{88F646A9-E22C-4248-B3AC-3AE918E6FB59}" srcOrd="0" destOrd="0" presId="urn:microsoft.com/office/officeart/2005/8/layout/chevron2"/>
    <dgm:cxn modelId="{40342D94-A84E-453C-A7A2-87A137F58893}" type="presParOf" srcId="{DB71E862-EFB3-4639-A57D-1F37D65394D0}" destId="{12C21EDE-5766-4909-AB16-A8C69291AE2A}" srcOrd="1" destOrd="0" presId="urn:microsoft.com/office/officeart/2005/8/layout/chevron2"/>
    <dgm:cxn modelId="{8D69D0FB-9F32-4419-A98A-AF2504A86515}" type="presParOf" srcId="{B6969C16-41FD-4E7A-B48C-F703FA2AABEF}" destId="{6DD7E303-3664-4971-BD32-3A07FBB232B5}" srcOrd="1" destOrd="0" presId="urn:microsoft.com/office/officeart/2005/8/layout/chevron2"/>
    <dgm:cxn modelId="{BD1B3C34-6326-431E-8A03-1E2CE8429E62}" type="presParOf" srcId="{B6969C16-41FD-4E7A-B48C-F703FA2AABEF}" destId="{B98DEFA1-EC22-4501-8502-3C39DD3DEB18}" srcOrd="2" destOrd="0" presId="urn:microsoft.com/office/officeart/2005/8/layout/chevron2"/>
    <dgm:cxn modelId="{F37CC337-A59F-4CF5-993B-79A84450B9F9}" type="presParOf" srcId="{B98DEFA1-EC22-4501-8502-3C39DD3DEB18}" destId="{B6D71BDB-67E1-4227-A34A-B2F605A06FB1}" srcOrd="0" destOrd="0" presId="urn:microsoft.com/office/officeart/2005/8/layout/chevron2"/>
    <dgm:cxn modelId="{80B7B6F2-2B11-4631-A67E-CEFFB001CDFC}" type="presParOf" srcId="{B98DEFA1-EC22-4501-8502-3C39DD3DEB18}" destId="{F18A021F-EFD7-4790-930F-483E0137E2DD}" srcOrd="1" destOrd="0" presId="urn:microsoft.com/office/officeart/2005/8/layout/chevron2"/>
    <dgm:cxn modelId="{6C85A86A-8232-4E5A-B8B3-EF7F21518E82}" type="presParOf" srcId="{B6969C16-41FD-4E7A-B48C-F703FA2AABEF}" destId="{BA753C11-4483-4E1E-906A-E43CFEDCF906}" srcOrd="3" destOrd="0" presId="urn:microsoft.com/office/officeart/2005/8/layout/chevron2"/>
    <dgm:cxn modelId="{E5C2935D-454D-4611-8A25-D84B1BF47213}" type="presParOf" srcId="{B6969C16-41FD-4E7A-B48C-F703FA2AABEF}" destId="{7561AB69-6E4E-453D-B67F-029C4A014CC0}" srcOrd="4" destOrd="0" presId="urn:microsoft.com/office/officeart/2005/8/layout/chevron2"/>
    <dgm:cxn modelId="{CB9458E1-3B21-4EB6-9603-6356DF40D28E}" type="presParOf" srcId="{7561AB69-6E4E-453D-B67F-029C4A014CC0}" destId="{EE2CEAFA-4BD7-44AA-9AEC-640A17931BB6}" srcOrd="0" destOrd="0" presId="urn:microsoft.com/office/officeart/2005/8/layout/chevron2"/>
    <dgm:cxn modelId="{D0416133-097E-4909-97D0-877EDE8DDC58}" type="presParOf" srcId="{7561AB69-6E4E-453D-B67F-029C4A014CC0}" destId="{3F39D20B-56C1-4CB2-B85F-BD5605D140A1}" srcOrd="1" destOrd="0" presId="urn:microsoft.com/office/officeart/2005/8/layout/chevron2"/>
    <dgm:cxn modelId="{388031C8-9686-4E1A-BC8A-633E1F3CD1D3}" type="presParOf" srcId="{B6969C16-41FD-4E7A-B48C-F703FA2AABEF}" destId="{AB5262B5-7B73-4240-AB94-7B6733489FE4}" srcOrd="5" destOrd="0" presId="urn:microsoft.com/office/officeart/2005/8/layout/chevron2"/>
    <dgm:cxn modelId="{73ED812F-CFFD-41CF-AE2C-9814C78AFDAD}" type="presParOf" srcId="{B6969C16-41FD-4E7A-B48C-F703FA2AABEF}" destId="{2F713C1A-5FB2-4D52-97B2-EBAD30AEAC3A}" srcOrd="6" destOrd="0" presId="urn:microsoft.com/office/officeart/2005/8/layout/chevron2"/>
    <dgm:cxn modelId="{AD8A8016-45F8-4517-8121-6CCC166489C3}" type="presParOf" srcId="{2F713C1A-5FB2-4D52-97B2-EBAD30AEAC3A}" destId="{9089E6CA-B631-4D19-9E29-466B12B6372E}" srcOrd="0" destOrd="0" presId="urn:microsoft.com/office/officeart/2005/8/layout/chevron2"/>
    <dgm:cxn modelId="{FA74737C-7306-4DC9-8DB7-CFFE8FB77F69}" type="presParOf" srcId="{2F713C1A-5FB2-4D52-97B2-EBAD30AEAC3A}" destId="{3ACD3A7A-F31E-4882-9382-BB8B32ED62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B4CDDB-52DC-4739-A650-30AF35B1ABD6}" type="datetimeFigureOut">
              <a:rPr lang="ru-RU" smtClean="0"/>
              <a:pPr/>
              <a:t>12.04.2021</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0454D91-8343-4491-935F-0C9E6AF00E74}" type="slidenum">
              <a:rPr lang="ru-RU" smtClean="0"/>
              <a:pPr/>
              <a:t>‹#›</a:t>
            </a:fld>
            <a:endParaRPr lang="ru-RU"/>
          </a:p>
        </p:txBody>
      </p:sp>
    </p:spTree>
    <p:extLst>
      <p:ext uri="{BB962C8B-B14F-4D97-AF65-F5344CB8AC3E}">
        <p14:creationId xmlns:p14="http://schemas.microsoft.com/office/powerpoint/2010/main" val="125194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97471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AB4CDDB-52DC-4739-A650-30AF35B1ABD6}" type="datetimeFigureOut">
              <a:rPr lang="ru-RU" smtClean="0"/>
              <a:pPr/>
              <a:t>12.04.2021</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0454D91-8343-4491-935F-0C9E6AF00E74}" type="slidenum">
              <a:rPr lang="ru-RU" smtClean="0"/>
              <a:pPr/>
              <a:t>‹#›</a:t>
            </a:fld>
            <a:endParaRPr lang="ru-RU"/>
          </a:p>
        </p:txBody>
      </p:sp>
    </p:spTree>
    <p:extLst>
      <p:ext uri="{BB962C8B-B14F-4D97-AF65-F5344CB8AC3E}">
        <p14:creationId xmlns:p14="http://schemas.microsoft.com/office/powerpoint/2010/main" val="358327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207458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AB4CDDB-52DC-4739-A650-30AF35B1ABD6}" type="datetimeFigureOut">
              <a:rPr lang="ru-RU" smtClean="0"/>
              <a:pPr/>
              <a:t>12.04.2021</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0454D91-8343-4491-935F-0C9E6AF00E74}" type="slidenum">
              <a:rPr lang="ru-RU" smtClean="0"/>
              <a:pPr/>
              <a:t>‹#›</a:t>
            </a:fld>
            <a:endParaRPr lang="ru-RU"/>
          </a:p>
        </p:txBody>
      </p:sp>
    </p:spTree>
    <p:extLst>
      <p:ext uri="{BB962C8B-B14F-4D97-AF65-F5344CB8AC3E}">
        <p14:creationId xmlns:p14="http://schemas.microsoft.com/office/powerpoint/2010/main" val="162696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176692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365085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198804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224232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AB4CDDB-52DC-4739-A650-30AF35B1ABD6}" type="datetimeFigureOut">
              <a:rPr lang="ru-RU" smtClean="0"/>
              <a:pPr/>
              <a:t>12.04.2021</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0454D91-8343-4491-935F-0C9E6AF00E74}" type="slidenum">
              <a:rPr lang="ru-RU" smtClean="0"/>
              <a:pPr/>
              <a:t>‹#›</a:t>
            </a:fld>
            <a:endParaRPr lang="ru-RU"/>
          </a:p>
        </p:txBody>
      </p:sp>
    </p:spTree>
    <p:extLst>
      <p:ext uri="{BB962C8B-B14F-4D97-AF65-F5344CB8AC3E}">
        <p14:creationId xmlns:p14="http://schemas.microsoft.com/office/powerpoint/2010/main" val="265879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B4CDDB-52DC-4739-A650-30AF35B1ABD6}" type="datetimeFigureOut">
              <a:rPr lang="ru-RU" smtClean="0"/>
              <a:pPr/>
              <a:t>12.04.2021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454D91-8343-4491-935F-0C9E6AF00E74}" type="slidenum">
              <a:rPr lang="ru-RU" smtClean="0"/>
              <a:pPr/>
              <a:t>‹#›</a:t>
            </a:fld>
            <a:endParaRPr lang="ru-RU"/>
          </a:p>
        </p:txBody>
      </p:sp>
    </p:spTree>
    <p:extLst>
      <p:ext uri="{BB962C8B-B14F-4D97-AF65-F5344CB8AC3E}">
        <p14:creationId xmlns:p14="http://schemas.microsoft.com/office/powerpoint/2010/main" val="249275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AB4CDDB-52DC-4739-A650-30AF35B1ABD6}" type="datetimeFigureOut">
              <a:rPr lang="ru-RU" smtClean="0"/>
              <a:pPr/>
              <a:t>12.04.2021</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0454D91-8343-4491-935F-0C9E6AF00E74}" type="slidenum">
              <a:rPr lang="ru-RU" smtClean="0"/>
              <a:pPr/>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161339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_________Microsoft_Word1.docx"/></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51694" y="666471"/>
            <a:ext cx="10993549" cy="1475013"/>
          </a:xfrm>
        </p:spPr>
        <p:txBody>
          <a:bodyPr>
            <a:normAutofit/>
          </a:bodyPr>
          <a:lstStyle/>
          <a:p>
            <a:pPr algn="ctr"/>
            <a:r>
              <a:rPr lang="ru-RU" b="1" dirty="0" smtClean="0"/>
              <a:t>Антикоррупционная политика </a:t>
            </a:r>
            <a:br>
              <a:rPr lang="ru-RU" b="1" dirty="0" smtClean="0"/>
            </a:br>
            <a:r>
              <a:rPr lang="ru-RU" b="1" dirty="0" smtClean="0"/>
              <a:t>образовательной организации</a:t>
            </a:r>
            <a:endParaRPr lang="ru-RU" b="1" dirty="0"/>
          </a:p>
        </p:txBody>
      </p:sp>
      <p:sp>
        <p:nvSpPr>
          <p:cNvPr id="5" name="Подзаголовок 4"/>
          <p:cNvSpPr>
            <a:spLocks noGrp="1"/>
          </p:cNvSpPr>
          <p:nvPr>
            <p:ph type="subTitle" idx="1"/>
          </p:nvPr>
        </p:nvSpPr>
        <p:spPr>
          <a:xfrm>
            <a:off x="581194" y="2330245"/>
            <a:ext cx="10993546" cy="755521"/>
          </a:xfrm>
        </p:spPr>
        <p:txBody>
          <a:bodyPr>
            <a:normAutofit/>
          </a:bodyPr>
          <a:lstStyle/>
          <a:p>
            <a:pPr algn="ctr"/>
            <a:r>
              <a:rPr lang="ru-RU" sz="3200" dirty="0" smtClean="0">
                <a:solidFill>
                  <a:schemeClr val="accent1"/>
                </a:solidFill>
                <a:latin typeface="+mj-lt"/>
                <a:ea typeface="+mj-ea"/>
                <a:cs typeface="+mj-cs"/>
              </a:rPr>
              <a:t>ЦПО С</a:t>
            </a:r>
            <a:r>
              <a:rPr lang="ru-RU" sz="3200" cap="none" dirty="0" smtClean="0">
                <a:solidFill>
                  <a:schemeClr val="accent1"/>
                </a:solidFill>
                <a:latin typeface="+mj-lt"/>
                <a:ea typeface="+mj-ea"/>
                <a:cs typeface="+mj-cs"/>
              </a:rPr>
              <a:t>амарской области</a:t>
            </a:r>
            <a:endParaRPr lang="ru-RU" sz="3200" dirty="0" smtClean="0">
              <a:solidFill>
                <a:schemeClr val="accent1"/>
              </a:solidFill>
              <a:latin typeface="+mj-lt"/>
              <a:ea typeface="+mj-ea"/>
              <a:cs typeface="+mj-cs"/>
            </a:endParaRPr>
          </a:p>
        </p:txBody>
      </p:sp>
      <p:sp>
        <p:nvSpPr>
          <p:cNvPr id="6" name="Подзаголовок 4"/>
          <p:cNvSpPr txBox="1">
            <a:spLocks/>
          </p:cNvSpPr>
          <p:nvPr/>
        </p:nvSpPr>
        <p:spPr>
          <a:xfrm>
            <a:off x="427703" y="3400012"/>
            <a:ext cx="11255192" cy="2823807"/>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ru-RU" sz="3200" cap="all" dirty="0" smtClean="0">
                <a:solidFill>
                  <a:schemeClr val="bg1"/>
                </a:solidFill>
                <a:latin typeface="+mj-lt"/>
                <a:ea typeface="+mj-ea"/>
                <a:cs typeface="+mj-cs"/>
              </a:rPr>
              <a:t>И</a:t>
            </a:r>
            <a:r>
              <a:rPr lang="ru-RU" sz="3200" dirty="0" smtClean="0">
                <a:solidFill>
                  <a:schemeClr val="bg1"/>
                </a:solidFill>
                <a:latin typeface="+mj-lt"/>
                <a:ea typeface="+mj-ea"/>
                <a:cs typeface="+mj-cs"/>
              </a:rPr>
              <a:t>ванушкина Екатерина Владимировна</a:t>
            </a:r>
            <a:endParaRPr lang="en-US" sz="3200" dirty="0" smtClean="0">
              <a:solidFill>
                <a:schemeClr val="bg1"/>
              </a:solidFill>
              <a:latin typeface="+mj-lt"/>
              <a:ea typeface="+mj-ea"/>
              <a:cs typeface="+mj-cs"/>
            </a:endParaRP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3200" dirty="0" smtClean="0">
                <a:solidFill>
                  <a:schemeClr val="bg1"/>
                </a:solidFill>
                <a:latin typeface="+mj-lt"/>
                <a:ea typeface="+mj-ea"/>
                <a:cs typeface="+mj-cs"/>
              </a:rPr>
              <a:t>vospitanie@cposo.ru</a:t>
            </a: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3200" dirty="0" smtClean="0">
                <a:solidFill>
                  <a:schemeClr val="bg1"/>
                </a:solidFill>
                <a:latin typeface="+mj-lt"/>
                <a:ea typeface="+mj-ea"/>
                <a:cs typeface="+mj-cs"/>
              </a:rPr>
              <a:t>8 927 60 65 163</a:t>
            </a: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3200" dirty="0" smtClean="0">
                <a:solidFill>
                  <a:schemeClr val="bg1"/>
                </a:solidFill>
                <a:latin typeface="+mj-lt"/>
                <a:ea typeface="+mj-ea"/>
                <a:cs typeface="+mj-cs"/>
              </a:rPr>
              <a:t>8 (846) 334 04 93</a:t>
            </a: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endParaRPr lang="en-US" sz="3200" dirty="0" smtClean="0">
              <a:solidFill>
                <a:schemeClr val="bg1"/>
              </a:solidFill>
              <a:latin typeface="+mj-lt"/>
              <a:ea typeface="+mj-ea"/>
              <a:cs typeface="+mj-cs"/>
            </a:endParaRP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endParaRPr lang="en-US" sz="3200" dirty="0" smtClean="0">
              <a:solidFill>
                <a:schemeClr val="bg1"/>
              </a:solidFill>
              <a:latin typeface="+mj-lt"/>
              <a:ea typeface="+mj-ea"/>
              <a:cs typeface="+mj-cs"/>
            </a:endParaRP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endParaRPr lang="ru-RU" sz="3200" dirty="0" smtClean="0">
              <a:solidFill>
                <a:schemeClr val="bg1"/>
              </a:solidFill>
              <a:latin typeface="+mj-lt"/>
              <a:ea typeface="+mj-ea"/>
              <a:cs typeface="+mj-cs"/>
            </a:endParaRP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endParaRPr kumimoji="0" lang="ru-RU" sz="3200" b="0" i="0" u="none" strike="noStrike" kern="1200" cap="all"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75921"/>
          </a:xfrm>
        </p:spPr>
        <p:txBody>
          <a:bodyPr>
            <a:normAutofit/>
          </a:bodyPr>
          <a:lstStyle/>
          <a:p>
            <a:r>
              <a:rPr lang="ru-RU" b="1" dirty="0" smtClean="0"/>
              <a:t>Александр</a:t>
            </a:r>
            <a:r>
              <a:rPr lang="ru-RU" dirty="0" smtClean="0"/>
              <a:t> </a:t>
            </a:r>
            <a:r>
              <a:rPr lang="ru-RU" b="1" dirty="0" smtClean="0"/>
              <a:t>III</a:t>
            </a:r>
            <a:r>
              <a:rPr lang="ru-RU" dirty="0" smtClean="0"/>
              <a:t> (</a:t>
            </a:r>
            <a:r>
              <a:rPr lang="ru-RU" cap="none" dirty="0" smtClean="0"/>
              <a:t>прав. </a:t>
            </a:r>
            <a:r>
              <a:rPr lang="ru-RU" dirty="0" smtClean="0"/>
              <a:t>1881-1894)</a:t>
            </a:r>
            <a:endParaRPr lang="ru-RU" dirty="0"/>
          </a:p>
        </p:txBody>
      </p:sp>
      <p:pic>
        <p:nvPicPr>
          <p:cNvPr id="4" name="Содержимое 3" descr="img_3675.jpg"/>
          <p:cNvPicPr>
            <a:picLocks noGrp="1" noChangeAspect="1"/>
          </p:cNvPicPr>
          <p:nvPr>
            <p:ph idx="1"/>
          </p:nvPr>
        </p:nvPicPr>
        <p:blipFill>
          <a:blip r:embed="rId2" cstate="print"/>
          <a:stretch>
            <a:fillRect/>
          </a:stretch>
        </p:blipFill>
        <p:spPr>
          <a:xfrm>
            <a:off x="708943" y="1974746"/>
            <a:ext cx="3509096" cy="4642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161935" y="2684205"/>
            <a:ext cx="6400800" cy="2308324"/>
          </a:xfrm>
          <a:prstGeom prst="rect">
            <a:avLst/>
          </a:prstGeom>
        </p:spPr>
        <p:txBody>
          <a:bodyPr wrap="square">
            <a:spAutoFit/>
          </a:bodyPr>
          <a:lstStyle/>
          <a:p>
            <a:pPr marL="306000" lvl="0" indent="-306000" algn="ctr" defTabSz="457200">
              <a:spcBef>
                <a:spcPct val="20000"/>
              </a:spcBef>
              <a:spcAft>
                <a:spcPts val="600"/>
              </a:spcAft>
              <a:buClr>
                <a:schemeClr val="accent2"/>
              </a:buClr>
              <a:buSzPct val="92000"/>
              <a:defRPr/>
            </a:pPr>
            <a:r>
              <a:rPr lang="ru-RU" sz="2400" dirty="0" smtClean="0">
                <a:solidFill>
                  <a:schemeClr val="tx2"/>
                </a:solidFill>
              </a:rPr>
              <a:t>В 1881 году </a:t>
            </a:r>
            <a:r>
              <a:rPr lang="ru-RU" sz="2400" b="1" dirty="0" smtClean="0">
                <a:solidFill>
                  <a:schemeClr val="tx2"/>
                </a:solidFill>
              </a:rPr>
              <a:t>Александр III</a:t>
            </a:r>
            <a:r>
              <a:rPr lang="ru-RU" sz="2400" dirty="0" smtClean="0">
                <a:solidFill>
                  <a:schemeClr val="tx2"/>
                </a:solidFill>
              </a:rPr>
              <a:t> учредил комитет для выработки проекта Уголовного уложения. Было принято специальное решение, запрещавшее совмещение государственных должностей с должностями в акционерных обществах и банках.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905418"/>
          </a:xfrm>
        </p:spPr>
        <p:txBody>
          <a:bodyPr/>
          <a:lstStyle/>
          <a:p>
            <a:r>
              <a:rPr lang="ru-RU" b="1" dirty="0" smtClean="0"/>
              <a:t>УК РСФСР</a:t>
            </a:r>
            <a:endParaRPr lang="ru-RU" b="1" dirty="0"/>
          </a:p>
        </p:txBody>
      </p:sp>
      <p:pic>
        <p:nvPicPr>
          <p:cNvPr id="5" name="Содержимое 4" descr="УК_РСФСР_1922.jpg"/>
          <p:cNvPicPr>
            <a:picLocks noGrp="1" noChangeAspect="1"/>
          </p:cNvPicPr>
          <p:nvPr>
            <p:ph idx="1"/>
          </p:nvPr>
        </p:nvPicPr>
        <p:blipFill>
          <a:blip r:embed="rId2" cstate="print"/>
          <a:stretch>
            <a:fillRect/>
          </a:stretch>
        </p:blipFill>
        <p:spPr>
          <a:xfrm>
            <a:off x="589936" y="1910813"/>
            <a:ext cx="3067665" cy="46846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Прямоугольник 3"/>
          <p:cNvSpPr/>
          <p:nvPr/>
        </p:nvSpPr>
        <p:spPr>
          <a:xfrm>
            <a:off x="3952569" y="1933759"/>
            <a:ext cx="7742902" cy="4401205"/>
          </a:xfrm>
          <a:prstGeom prst="rect">
            <a:avLst/>
          </a:prstGeom>
        </p:spPr>
        <p:txBody>
          <a:bodyPr wrap="square">
            <a:spAutoFit/>
          </a:bodyPr>
          <a:lstStyle/>
          <a:p>
            <a:pPr marL="64008" indent="0" algn="ctr">
              <a:buNone/>
            </a:pPr>
            <a:r>
              <a:rPr lang="ru-RU" sz="2000" dirty="0" smtClean="0"/>
              <a:t>В советский период государство тщательно контролировало практически все сферы жизни, хотя при этом имел место произвол чиновников, наделенных чрезвычайными полномочиями.</a:t>
            </a:r>
          </a:p>
          <a:p>
            <a:pPr marL="64008" indent="0" algn="ctr">
              <a:buNone/>
            </a:pPr>
            <a:r>
              <a:rPr lang="ru-RU" sz="2000" b="1" dirty="0" smtClean="0"/>
              <a:t>В 1918 году </a:t>
            </a:r>
            <a:r>
              <a:rPr lang="ru-RU" sz="2000" dirty="0" smtClean="0"/>
              <a:t>появляется </a:t>
            </a:r>
            <a:r>
              <a:rPr lang="ru-RU" sz="2000" b="1" dirty="0" smtClean="0"/>
              <a:t>первый советский декрет о взяточничестве</a:t>
            </a:r>
            <a:r>
              <a:rPr lang="ru-RU" sz="2000" dirty="0" smtClean="0"/>
              <a:t>, предусматривавший пятилетний срок</a:t>
            </a:r>
          </a:p>
          <a:p>
            <a:pPr marL="64008" indent="0" algn="ctr">
              <a:buNone/>
            </a:pPr>
            <a:r>
              <a:rPr lang="ru-RU" sz="2000" dirty="0" smtClean="0"/>
              <a:t>заключения и конфискацию имущества.</a:t>
            </a:r>
          </a:p>
          <a:p>
            <a:pPr marL="64008" indent="0" algn="ctr">
              <a:buNone/>
            </a:pPr>
            <a:endParaRPr lang="ru-RU" sz="2000" dirty="0" smtClean="0"/>
          </a:p>
          <a:p>
            <a:pPr marL="64008" indent="0" algn="ctr">
              <a:buNone/>
            </a:pPr>
            <a:r>
              <a:rPr lang="ru-RU" sz="2000" dirty="0" smtClean="0"/>
              <a:t>По Уголовному кодексу Российской Советской Федеративной Социалистической Республики </a:t>
            </a:r>
            <a:r>
              <a:rPr lang="ru-RU" sz="2000" b="1" dirty="0" smtClean="0"/>
              <a:t>1922 </a:t>
            </a:r>
            <a:r>
              <a:rPr lang="ru-RU" sz="2000" dirty="0" smtClean="0"/>
              <a:t>года (УК РСФСР) получение взятки лицом, состоящим на государственной службе, совершенное при отягчающих обстоятельствах, влекло суровое </a:t>
            </a:r>
            <a:r>
              <a:rPr lang="ru-RU" sz="2000" b="1" dirty="0" smtClean="0"/>
              <a:t>наказание вплоть до высшей меры с конфискацией имущества</a:t>
            </a:r>
            <a:r>
              <a:rPr lang="ru-RU" sz="2000" dirty="0" smtClean="0"/>
              <a:t>. Аналогичная санкция за получение взятки предусматривалась и в УК РСФСР 1926 года.</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16928"/>
          </a:xfrm>
        </p:spPr>
        <p:txBody>
          <a:bodyPr/>
          <a:lstStyle/>
          <a:p>
            <a:r>
              <a:rPr lang="ru-RU" b="1" dirty="0" smtClean="0"/>
              <a:t>Народный</a:t>
            </a:r>
            <a:r>
              <a:rPr lang="ru-RU" dirty="0" smtClean="0"/>
              <a:t> комиссариат </a:t>
            </a:r>
            <a:r>
              <a:rPr lang="ru-RU" b="1" dirty="0" smtClean="0"/>
              <a:t>юстиции</a:t>
            </a:r>
            <a:r>
              <a:rPr lang="ru-RU" dirty="0" smtClean="0"/>
              <a:t> </a:t>
            </a:r>
            <a:r>
              <a:rPr lang="ru-RU" b="1" dirty="0" smtClean="0"/>
              <a:t>РСФСР</a:t>
            </a:r>
            <a:endParaRPr lang="ru-RU" dirty="0"/>
          </a:p>
        </p:txBody>
      </p:sp>
      <p:sp>
        <p:nvSpPr>
          <p:cNvPr id="3" name="Содержимое 2"/>
          <p:cNvSpPr>
            <a:spLocks noGrp="1"/>
          </p:cNvSpPr>
          <p:nvPr>
            <p:ph idx="1"/>
          </p:nvPr>
        </p:nvSpPr>
        <p:spPr>
          <a:xfrm>
            <a:off x="383459" y="2180496"/>
            <a:ext cx="5397910" cy="3678303"/>
          </a:xfrm>
        </p:spPr>
        <p:txBody>
          <a:bodyPr>
            <a:normAutofit fontScale="92500"/>
          </a:bodyPr>
          <a:lstStyle/>
          <a:p>
            <a:pPr algn="ctr"/>
            <a:r>
              <a:rPr lang="ru-RU" sz="2400" dirty="0" smtClean="0"/>
              <a:t>В одном из циркуляров </a:t>
            </a:r>
            <a:r>
              <a:rPr lang="ru-RU" sz="2400" b="1" dirty="0" err="1" smtClean="0"/>
              <a:t>Наркомюста</a:t>
            </a:r>
            <a:r>
              <a:rPr lang="ru-RU" sz="2400" b="1" dirty="0" smtClean="0"/>
              <a:t> 1927 </a:t>
            </a:r>
            <a:r>
              <a:rPr lang="ru-RU" sz="2400" dirty="0" smtClean="0"/>
              <a:t>года предписывалось «в течение месяца повсеместно и единовременно назначить к слушанию по возможности исключительно дела о взяточничестве, оповестив об этом в газете, дабы создать по всей республике </a:t>
            </a:r>
            <a:r>
              <a:rPr lang="ru-RU" sz="2400" b="1" dirty="0" smtClean="0"/>
              <a:t>впечатление единой, массовой и организованно проводимой судебно-карательной кампании</a:t>
            </a:r>
            <a:r>
              <a:rPr lang="ru-RU" sz="2400" dirty="0" smtClean="0"/>
              <a:t>».</a:t>
            </a:r>
          </a:p>
          <a:p>
            <a:endParaRPr lang="ru-RU" dirty="0"/>
          </a:p>
        </p:txBody>
      </p:sp>
      <p:pic>
        <p:nvPicPr>
          <p:cNvPr id="56323" name="Picture 3"/>
          <p:cNvPicPr>
            <a:picLocks noChangeAspect="1" noChangeArrowheads="1"/>
          </p:cNvPicPr>
          <p:nvPr/>
        </p:nvPicPr>
        <p:blipFill>
          <a:blip r:embed="rId2"/>
          <a:srcRect/>
          <a:stretch>
            <a:fillRect/>
          </a:stretch>
        </p:blipFill>
        <p:spPr bwMode="auto">
          <a:xfrm>
            <a:off x="6070150" y="2123768"/>
            <a:ext cx="5767889" cy="3535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61173"/>
          </a:xfrm>
        </p:spPr>
        <p:txBody>
          <a:bodyPr/>
          <a:lstStyle/>
          <a:p>
            <a:pPr algn="ctr"/>
            <a:r>
              <a:rPr lang="ru-RU" dirty="0" smtClean="0"/>
              <a:t>Международный день борьбы с коррупцией</a:t>
            </a:r>
            <a:endParaRPr lang="ru-RU" b="1" dirty="0"/>
          </a:p>
        </p:txBody>
      </p:sp>
      <p:pic>
        <p:nvPicPr>
          <p:cNvPr id="4" name="Содержимое 3" descr="tiding_364.jpg"/>
          <p:cNvPicPr>
            <a:picLocks noGrp="1" noChangeAspect="1"/>
          </p:cNvPicPr>
          <p:nvPr>
            <p:ph idx="1"/>
          </p:nvPr>
        </p:nvPicPr>
        <p:blipFill>
          <a:blip r:embed="rId2"/>
          <a:stretch>
            <a:fillRect/>
          </a:stretch>
        </p:blipFill>
        <p:spPr>
          <a:xfrm>
            <a:off x="3955254" y="1843548"/>
            <a:ext cx="4518874" cy="501445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90670"/>
          </a:xfrm>
        </p:spPr>
        <p:txBody>
          <a:bodyPr/>
          <a:lstStyle/>
          <a:p>
            <a:r>
              <a:rPr lang="ru-RU" b="1" dirty="0" smtClean="0"/>
              <a:t>Конвенция</a:t>
            </a:r>
            <a:r>
              <a:rPr lang="ru-RU" dirty="0" smtClean="0"/>
              <a:t> </a:t>
            </a:r>
            <a:r>
              <a:rPr lang="ru-RU" b="1" dirty="0" smtClean="0"/>
              <a:t>ООН</a:t>
            </a:r>
            <a:r>
              <a:rPr lang="ru-RU" dirty="0" smtClean="0"/>
              <a:t> </a:t>
            </a:r>
            <a:r>
              <a:rPr lang="ru-RU" b="1" dirty="0" smtClean="0"/>
              <a:t>против</a:t>
            </a:r>
            <a:r>
              <a:rPr lang="ru-RU" dirty="0" smtClean="0"/>
              <a:t> </a:t>
            </a:r>
            <a:r>
              <a:rPr lang="ru-RU" b="1" dirty="0" smtClean="0"/>
              <a:t>коррупции (2003)</a:t>
            </a:r>
            <a:endParaRPr lang="ru-RU" dirty="0"/>
          </a:p>
        </p:txBody>
      </p:sp>
      <p:sp>
        <p:nvSpPr>
          <p:cNvPr id="4" name="Прямоугольник 3"/>
          <p:cNvSpPr/>
          <p:nvPr/>
        </p:nvSpPr>
        <p:spPr>
          <a:xfrm>
            <a:off x="5368413" y="1937656"/>
            <a:ext cx="6150078" cy="4801314"/>
          </a:xfrm>
          <a:prstGeom prst="rect">
            <a:avLst/>
          </a:prstGeom>
        </p:spPr>
        <p:txBody>
          <a:bodyPr wrap="square">
            <a:spAutoFit/>
          </a:bodyPr>
          <a:lstStyle/>
          <a:p>
            <a:pPr marL="64008" indent="0" algn="ctr">
              <a:buNone/>
            </a:pPr>
            <a:r>
              <a:rPr lang="ru-RU" sz="2400" dirty="0" smtClean="0"/>
              <a:t>8 марта 2006 года Президент Российской Федерации В.В. Путин подписал Федеральный закон от </a:t>
            </a:r>
            <a:r>
              <a:rPr lang="ru-RU" sz="2400" b="1" dirty="0" smtClean="0"/>
              <a:t>08.03.2006 № 40-ФЗ «О ратификации Конвенции ООН против коррупции». </a:t>
            </a:r>
          </a:p>
          <a:p>
            <a:pPr marL="64008" indent="0" algn="ctr">
              <a:buNone/>
            </a:pPr>
            <a:endParaRPr lang="ru-RU" sz="2400" dirty="0" smtClean="0"/>
          </a:p>
          <a:p>
            <a:pPr marL="64008" indent="0" algn="ctr">
              <a:buNone/>
            </a:pPr>
            <a:r>
              <a:rPr lang="ru-RU" sz="2400" b="1" dirty="0" smtClean="0"/>
              <a:t>19 мая 2008 </a:t>
            </a:r>
            <a:r>
              <a:rPr lang="ru-RU" sz="2400" dirty="0" smtClean="0"/>
              <a:t>года Президент Российской Федерации издает </a:t>
            </a:r>
            <a:r>
              <a:rPr lang="ru-RU" sz="2400" b="1" dirty="0" smtClean="0"/>
              <a:t>Указ № 815 «О мерах по противодействию коррупции». </a:t>
            </a:r>
            <a:r>
              <a:rPr lang="ru-RU" sz="2400" dirty="0" smtClean="0"/>
              <a:t>Согласно данному указу был образован </a:t>
            </a:r>
            <a:r>
              <a:rPr lang="ru-RU" sz="2400" b="1" dirty="0" smtClean="0"/>
              <a:t>Совет </a:t>
            </a:r>
            <a:r>
              <a:rPr lang="ru-RU" sz="2400" dirty="0" smtClean="0"/>
              <a:t>при Президенте Российской Федерации </a:t>
            </a:r>
            <a:r>
              <a:rPr lang="ru-RU" sz="2400" b="1" dirty="0" smtClean="0"/>
              <a:t>по противодействию коррупции</a:t>
            </a:r>
            <a:r>
              <a:rPr lang="ru-RU" sz="2400" dirty="0" smtClean="0"/>
              <a:t>. </a:t>
            </a:r>
          </a:p>
          <a:p>
            <a:pPr marL="64008" indent="0" algn="ctr">
              <a:buNone/>
            </a:pPr>
            <a:endParaRPr lang="ru-RU" dirty="0" smtClean="0"/>
          </a:p>
        </p:txBody>
      </p:sp>
      <p:pic>
        <p:nvPicPr>
          <p:cNvPr id="59394" name="Picture 2"/>
          <p:cNvPicPr>
            <a:picLocks noGrp="1" noChangeAspect="1" noChangeArrowheads="1"/>
          </p:cNvPicPr>
          <p:nvPr>
            <p:ph idx="1"/>
          </p:nvPr>
        </p:nvPicPr>
        <p:blipFill>
          <a:blip r:embed="rId2"/>
          <a:srcRect/>
          <a:stretch>
            <a:fillRect/>
          </a:stretch>
        </p:blipFill>
        <p:spPr bwMode="auto">
          <a:xfrm>
            <a:off x="1017638" y="1969807"/>
            <a:ext cx="3554361" cy="4888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61173"/>
          </a:xfrm>
        </p:spPr>
        <p:txBody>
          <a:bodyPr/>
          <a:lstStyle/>
          <a:p>
            <a:r>
              <a:rPr lang="ru-RU" b="1" dirty="0" smtClean="0"/>
              <a:t>273 – ФЗ «О противодействии коррупции»</a:t>
            </a:r>
            <a:endParaRPr lang="ru-RU" b="1" dirty="0"/>
          </a:p>
        </p:txBody>
      </p:sp>
      <p:pic>
        <p:nvPicPr>
          <p:cNvPr id="5" name="Содержимое 4" descr="slide-3.jpg"/>
          <p:cNvPicPr>
            <a:picLocks noGrp="1" noChangeAspect="1"/>
          </p:cNvPicPr>
          <p:nvPr>
            <p:ph idx="1"/>
          </p:nvPr>
        </p:nvPicPr>
        <p:blipFill>
          <a:blip r:embed="rId2"/>
          <a:stretch>
            <a:fillRect/>
          </a:stretch>
        </p:blipFill>
        <p:spPr>
          <a:xfrm>
            <a:off x="353321" y="2153265"/>
            <a:ext cx="5162576" cy="3816475"/>
          </a:xfrm>
        </p:spPr>
      </p:pic>
      <p:sp>
        <p:nvSpPr>
          <p:cNvPr id="4" name="Прямоугольник 3"/>
          <p:cNvSpPr/>
          <p:nvPr/>
        </p:nvSpPr>
        <p:spPr>
          <a:xfrm>
            <a:off x="5589638" y="2580968"/>
            <a:ext cx="6076336" cy="3477875"/>
          </a:xfrm>
          <a:prstGeom prst="rect">
            <a:avLst/>
          </a:prstGeom>
        </p:spPr>
        <p:txBody>
          <a:bodyPr wrap="square">
            <a:spAutoFit/>
          </a:bodyPr>
          <a:lstStyle/>
          <a:p>
            <a:pPr marL="64008" indent="0" algn="ctr">
              <a:buNone/>
            </a:pPr>
            <a:r>
              <a:rPr lang="ru-RU" sz="2000" dirty="0" smtClean="0"/>
              <a:t>31 июля 2008 года Президент Российской Федерации утверждает Национальный план по противодействию коррупции, который определил стратегические направления деятельности органов государственной власти в данной сфере. </a:t>
            </a:r>
          </a:p>
          <a:p>
            <a:pPr marL="64008" indent="0" algn="ctr">
              <a:buNone/>
            </a:pPr>
            <a:r>
              <a:rPr lang="ru-RU" sz="2000" dirty="0" smtClean="0"/>
              <a:t>В декабре </a:t>
            </a:r>
            <a:r>
              <a:rPr lang="ru-RU" sz="2000" b="1" dirty="0" smtClean="0"/>
              <a:t>2008</a:t>
            </a:r>
            <a:r>
              <a:rPr lang="ru-RU" sz="2000" dirty="0" smtClean="0"/>
              <a:t> года принят пакет федеральных законов, положения которых направлены на обеспечение противодействия коррупции в Российской Федерации, в том числе </a:t>
            </a:r>
            <a:r>
              <a:rPr lang="ru-RU" sz="2000" b="1" dirty="0" smtClean="0"/>
              <a:t>Федеральный закон от 25 декабря № 273-ФЗ «О противодействии коррупции». </a:t>
            </a:r>
            <a:endParaRPr lang="ru-RU"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национальном плане противодействия коррупции</a:t>
            </a:r>
            <a:endParaRPr lang="ru-RU" dirty="0"/>
          </a:p>
        </p:txBody>
      </p:sp>
      <p:sp>
        <p:nvSpPr>
          <p:cNvPr id="3" name="Содержимое 2"/>
          <p:cNvSpPr>
            <a:spLocks noGrp="1"/>
          </p:cNvSpPr>
          <p:nvPr>
            <p:ph idx="1"/>
          </p:nvPr>
        </p:nvSpPr>
        <p:spPr/>
        <p:txBody>
          <a:bodyPr>
            <a:normAutofit/>
          </a:bodyPr>
          <a:lstStyle/>
          <a:p>
            <a:pPr algn="just"/>
            <a:r>
              <a:rPr lang="ru-RU" sz="3200" dirty="0" smtClean="0"/>
              <a:t>реализовать мероприятия, направленные на повышение уровня информированности и образованности в области коррупционных правонарушений, ввести новые нормативно-правовые процедуры в отношении взяточничества</a:t>
            </a:r>
            <a:endParaRPr lang="ru-RU"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В</a:t>
            </a:r>
            <a:r>
              <a:rPr lang="ru-RU" sz="4400" cap="none" dirty="0" smtClean="0"/>
              <a:t>опросы для самопроверки:</a:t>
            </a:r>
            <a:endParaRPr lang="ru-RU" sz="4400" dirty="0"/>
          </a:p>
        </p:txBody>
      </p:sp>
      <p:sp>
        <p:nvSpPr>
          <p:cNvPr id="3" name="Содержимое 2"/>
          <p:cNvSpPr>
            <a:spLocks noGrp="1"/>
          </p:cNvSpPr>
          <p:nvPr>
            <p:ph idx="1"/>
          </p:nvPr>
        </p:nvSpPr>
        <p:spPr>
          <a:xfrm>
            <a:off x="581192" y="2180496"/>
            <a:ext cx="11276511" cy="3678303"/>
          </a:xfrm>
        </p:spPr>
        <p:txBody>
          <a:bodyPr>
            <a:normAutofit/>
          </a:bodyPr>
          <a:lstStyle/>
          <a:p>
            <a:pPr algn="just"/>
            <a:r>
              <a:rPr lang="ru-RU" sz="4000" dirty="0" smtClean="0"/>
              <a:t>Кому принадлежит первый законодательный запрет совершения коррупционных действий на Руси ?</a:t>
            </a:r>
            <a:endParaRPr lang="ru-RU"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В</a:t>
            </a:r>
            <a:r>
              <a:rPr lang="ru-RU" sz="4400" cap="none" dirty="0" smtClean="0"/>
              <a:t>опросы для самопроверки:</a:t>
            </a:r>
            <a:endParaRPr lang="ru-RU" sz="4400" dirty="0"/>
          </a:p>
        </p:txBody>
      </p:sp>
      <p:sp>
        <p:nvSpPr>
          <p:cNvPr id="3" name="Содержимое 2"/>
          <p:cNvSpPr>
            <a:spLocks noGrp="1"/>
          </p:cNvSpPr>
          <p:nvPr>
            <p:ph idx="1"/>
          </p:nvPr>
        </p:nvSpPr>
        <p:spPr>
          <a:xfrm>
            <a:off x="581192" y="2180496"/>
            <a:ext cx="11276511" cy="3678303"/>
          </a:xfrm>
        </p:spPr>
        <p:txBody>
          <a:bodyPr>
            <a:normAutofit fontScale="77500" lnSpcReduction="20000"/>
          </a:bodyPr>
          <a:lstStyle/>
          <a:p>
            <a:pPr marL="0" lvl="0" indent="722313" algn="just">
              <a:buNone/>
            </a:pPr>
            <a:r>
              <a:rPr lang="ru-RU" sz="4000" b="1" dirty="0" smtClean="0"/>
              <a:t>Соборное уложение 1649 </a:t>
            </a:r>
            <a:r>
              <a:rPr lang="ru-RU" sz="4000" dirty="0" smtClean="0"/>
              <a:t>года за взяточничество предусматривало самые разные наказания (допишите вариант ответа):</a:t>
            </a:r>
          </a:p>
          <a:p>
            <a:pPr marL="0" indent="722313" algn="just">
              <a:buNone/>
            </a:pPr>
            <a:r>
              <a:rPr lang="ru-RU" sz="4000" dirty="0" smtClean="0"/>
              <a:t>1.денежное взыскание,</a:t>
            </a:r>
          </a:p>
          <a:p>
            <a:pPr marL="0" indent="722313" algn="just">
              <a:buNone/>
            </a:pPr>
            <a:r>
              <a:rPr lang="ru-RU" sz="4000" dirty="0" smtClean="0"/>
              <a:t>2.запрет на должность,</a:t>
            </a:r>
          </a:p>
          <a:p>
            <a:pPr marL="0" indent="722313" algn="just">
              <a:buNone/>
            </a:pPr>
            <a:r>
              <a:rPr lang="ru-RU" sz="4000" dirty="0" smtClean="0"/>
              <a:t>3.казнь либо отсечение руки,</a:t>
            </a:r>
          </a:p>
          <a:p>
            <a:pPr marL="0" indent="722313" algn="just">
              <a:buNone/>
            </a:pPr>
            <a:r>
              <a:rPr lang="ru-RU" sz="4000" dirty="0" smtClean="0"/>
              <a:t>4. …</a:t>
            </a:r>
          </a:p>
          <a:p>
            <a:pPr algn="just"/>
            <a:endParaRPr lang="ru-RU"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В</a:t>
            </a:r>
            <a:r>
              <a:rPr lang="ru-RU" sz="4400" cap="none" dirty="0" smtClean="0"/>
              <a:t>опросы для самопроверки:</a:t>
            </a:r>
            <a:endParaRPr lang="ru-RU" sz="4400" dirty="0"/>
          </a:p>
        </p:txBody>
      </p:sp>
      <p:sp>
        <p:nvSpPr>
          <p:cNvPr id="3" name="Содержимое 2"/>
          <p:cNvSpPr>
            <a:spLocks noGrp="1"/>
          </p:cNvSpPr>
          <p:nvPr>
            <p:ph idx="1"/>
          </p:nvPr>
        </p:nvSpPr>
        <p:spPr>
          <a:xfrm>
            <a:off x="581192" y="2180496"/>
            <a:ext cx="11276511" cy="3678303"/>
          </a:xfrm>
        </p:spPr>
        <p:txBody>
          <a:bodyPr>
            <a:normAutofit/>
          </a:bodyPr>
          <a:lstStyle/>
          <a:p>
            <a:pPr algn="just"/>
            <a:r>
              <a:rPr lang="ru-RU" sz="4000" dirty="0" smtClean="0"/>
              <a:t>Когда отмечается международный день борьбы с коррупцией?</a:t>
            </a:r>
            <a:endParaRPr lang="ru-RU"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smtClean="0"/>
              <a:t>П</a:t>
            </a:r>
            <a:r>
              <a:rPr lang="ru-RU" sz="4800" cap="none" dirty="0" smtClean="0"/>
              <a:t>рограмма курса</a:t>
            </a:r>
            <a:endParaRPr lang="ru-RU" sz="4800" dirty="0"/>
          </a:p>
        </p:txBody>
      </p:sp>
      <p:sp>
        <p:nvSpPr>
          <p:cNvPr id="3" name="Содержимое 2"/>
          <p:cNvSpPr>
            <a:spLocks noGrp="1"/>
          </p:cNvSpPr>
          <p:nvPr>
            <p:ph idx="1"/>
          </p:nvPr>
        </p:nvSpPr>
        <p:spPr>
          <a:xfrm>
            <a:off x="581192" y="2372225"/>
            <a:ext cx="11029615" cy="3678303"/>
          </a:xfrm>
        </p:spPr>
        <p:txBody>
          <a:bodyPr>
            <a:noAutofit/>
          </a:bodyPr>
          <a:lstStyle/>
          <a:p>
            <a:r>
              <a:rPr lang="ru-RU" sz="3200" dirty="0" smtClean="0"/>
              <a:t>Противодействие коррупции: история и современность.</a:t>
            </a:r>
          </a:p>
          <a:p>
            <a:r>
              <a:rPr lang="ru-RU" sz="3200" dirty="0" smtClean="0"/>
              <a:t>Что такое коррупция? </a:t>
            </a:r>
          </a:p>
          <a:p>
            <a:r>
              <a:rPr lang="ru-RU" sz="3200" dirty="0" smtClean="0"/>
              <a:t>Нормативно-правовые акты</a:t>
            </a:r>
          </a:p>
          <a:p>
            <a:r>
              <a:rPr lang="ru-RU" sz="3200" dirty="0" smtClean="0"/>
              <a:t>Коррупция в образовании</a:t>
            </a:r>
          </a:p>
          <a:p>
            <a:r>
              <a:rPr lang="ru-RU" sz="3200" dirty="0" smtClean="0"/>
              <a:t>Конфликт интересов педагогического работника</a:t>
            </a:r>
          </a:p>
          <a:p>
            <a:r>
              <a:rPr lang="ru-RU" sz="3200" dirty="0" smtClean="0"/>
              <a:t>Антикоррупционная политика</a:t>
            </a:r>
          </a:p>
          <a:p>
            <a:r>
              <a:rPr lang="ru-RU" sz="3200" dirty="0" smtClean="0"/>
              <a:t>Итоговая  работа</a:t>
            </a:r>
            <a:endParaRPr lang="ru-RU"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В</a:t>
            </a:r>
            <a:r>
              <a:rPr lang="ru-RU" sz="4400" cap="none" dirty="0" smtClean="0"/>
              <a:t>опросы для самопроверки:</a:t>
            </a:r>
            <a:endParaRPr lang="ru-RU" sz="4400" dirty="0"/>
          </a:p>
        </p:txBody>
      </p:sp>
      <p:sp>
        <p:nvSpPr>
          <p:cNvPr id="3" name="Содержимое 2"/>
          <p:cNvSpPr>
            <a:spLocks noGrp="1"/>
          </p:cNvSpPr>
          <p:nvPr>
            <p:ph idx="1"/>
          </p:nvPr>
        </p:nvSpPr>
        <p:spPr>
          <a:xfrm>
            <a:off x="581192" y="2180496"/>
            <a:ext cx="11276511" cy="3678303"/>
          </a:xfrm>
        </p:spPr>
        <p:txBody>
          <a:bodyPr>
            <a:normAutofit/>
          </a:bodyPr>
          <a:lstStyle/>
          <a:p>
            <a:pPr algn="just"/>
            <a:r>
              <a:rPr lang="ru-RU" sz="4000" dirty="0" smtClean="0"/>
              <a:t>В каком году появился первый советский декрет о взяточничестве?</a:t>
            </a:r>
            <a:endParaRPr lang="ru-RU"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ЧТО ТАКОЕ КОРРУПЦИЯ?</a:t>
            </a:r>
            <a:br>
              <a:rPr lang="ru-RU" dirty="0" smtClean="0"/>
            </a:br>
            <a:endParaRPr lang="ru-RU" dirty="0"/>
          </a:p>
        </p:txBody>
      </p:sp>
      <p:sp>
        <p:nvSpPr>
          <p:cNvPr id="5" name="Подзаголовок 4"/>
          <p:cNvSpPr>
            <a:spLocks noGrp="1"/>
          </p:cNvSpPr>
          <p:nvPr>
            <p:ph type="subTitle" idx="1"/>
          </p:nvPr>
        </p:nvSpPr>
        <p:spPr>
          <a:xfrm>
            <a:off x="486697" y="2111986"/>
            <a:ext cx="11132289" cy="926181"/>
          </a:xfrm>
        </p:spPr>
        <p:txBody>
          <a:bodyPr>
            <a:normAutofit fontScale="77500" lnSpcReduction="20000"/>
          </a:bodyPr>
          <a:lstStyle/>
          <a:p>
            <a:pPr algn="just"/>
            <a:r>
              <a:rPr lang="ru-RU" sz="2600" dirty="0" smtClean="0">
                <a:solidFill>
                  <a:schemeClr val="accent2">
                    <a:lumMod val="50000"/>
                  </a:schemeClr>
                </a:solidFill>
              </a:rPr>
              <a:t>Впервые понятие </a:t>
            </a:r>
            <a:r>
              <a:rPr lang="ru-RU" sz="2600" b="1" dirty="0" smtClean="0">
                <a:solidFill>
                  <a:schemeClr val="accent2">
                    <a:lumMod val="50000"/>
                  </a:schemeClr>
                </a:solidFill>
              </a:rPr>
              <a:t>«коррупция» </a:t>
            </a:r>
            <a:r>
              <a:rPr lang="ru-RU" sz="2600" dirty="0" smtClean="0">
                <a:solidFill>
                  <a:schemeClr val="accent2">
                    <a:lumMod val="50000"/>
                  </a:schemeClr>
                </a:solidFill>
              </a:rPr>
              <a:t>законодательно закреплено в Российской Федерации Федеральным законом от </a:t>
            </a:r>
            <a:r>
              <a:rPr lang="ru-RU" sz="2600" b="1" dirty="0" smtClean="0">
                <a:solidFill>
                  <a:schemeClr val="accent2">
                    <a:lumMod val="50000"/>
                  </a:schemeClr>
                </a:solidFill>
              </a:rPr>
              <a:t>25 декабря 2008 г</a:t>
            </a:r>
            <a:r>
              <a:rPr lang="ru-RU" sz="2600" dirty="0" smtClean="0">
                <a:solidFill>
                  <a:schemeClr val="accent2">
                    <a:lumMod val="50000"/>
                  </a:schemeClr>
                </a:solidFill>
              </a:rPr>
              <a:t>. № 273-ФЗ «О противодействии коррупции».</a:t>
            </a:r>
          </a:p>
          <a:p>
            <a:pPr algn="just"/>
            <a:endParaRPr lang="ru-RU" dirty="0"/>
          </a:p>
        </p:txBody>
      </p:sp>
      <p:sp>
        <p:nvSpPr>
          <p:cNvPr id="6" name="Прямоугольник 5"/>
          <p:cNvSpPr/>
          <p:nvPr/>
        </p:nvSpPr>
        <p:spPr>
          <a:xfrm>
            <a:off x="707922" y="3164681"/>
            <a:ext cx="10648335" cy="3139321"/>
          </a:xfrm>
          <a:prstGeom prst="rect">
            <a:avLst/>
          </a:prstGeom>
        </p:spPr>
        <p:txBody>
          <a:bodyPr wrap="square">
            <a:spAutoFit/>
          </a:bodyPr>
          <a:lstStyle/>
          <a:p>
            <a:pPr marL="64008" indent="0" algn="just">
              <a:buNone/>
            </a:pPr>
            <a:r>
              <a:rPr lang="ru-RU" sz="2200" dirty="0" smtClean="0">
                <a:solidFill>
                  <a:schemeClr val="bg1"/>
                </a:solidFill>
              </a:rPr>
              <a:t>В соответствии с нормой ст. 1 этого закона </a:t>
            </a:r>
            <a:r>
              <a:rPr lang="ru-RU" sz="2200" b="1" dirty="0" smtClean="0">
                <a:solidFill>
                  <a:schemeClr val="bg1"/>
                </a:solidFill>
              </a:rPr>
              <a:t>коррупция — это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a:t>
            </a:r>
            <a:r>
              <a:rPr lang="ru-RU" sz="2200" b="1" u="sng" dirty="0" smtClean="0">
                <a:solidFill>
                  <a:schemeClr val="bg1"/>
                </a:solidFill>
              </a:rPr>
              <a:t>в целях </a:t>
            </a:r>
            <a:r>
              <a:rPr lang="ru-RU" sz="2200" b="1" dirty="0" smtClean="0">
                <a:solidFill>
                  <a:schemeClr val="bg1"/>
                </a:solidFill>
              </a:rPr>
              <a:t>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указанных деяний от имени или в интересах юридического лица.</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формы проявления коррупции </a:t>
            </a:r>
            <a:endParaRPr lang="ru-RU" dirty="0"/>
          </a:p>
        </p:txBody>
      </p:sp>
      <p:sp>
        <p:nvSpPr>
          <p:cNvPr id="3" name="Содержимое 2"/>
          <p:cNvSpPr>
            <a:spLocks noGrp="1"/>
          </p:cNvSpPr>
          <p:nvPr>
            <p:ph idx="1"/>
          </p:nvPr>
        </p:nvSpPr>
        <p:spPr/>
        <p:txBody>
          <a:bodyPr/>
          <a:lstStyle/>
          <a:p>
            <a:pPr algn="just"/>
            <a:r>
              <a:rPr lang="ru-RU" sz="2800" dirty="0" smtClean="0"/>
              <a:t>взяточничество, незаконное распределение и перераспределение общественных ресурсов и фондов, незаконная приватизация, незаконная поддержка и финансирование политических структур (партий и др.), предоставление льготных кредитов, заказов, использование личных контактов для получения доступа к общественным ресурсам — товарам, услугам, источникам доходов, привилегиям, оказание различных услуг родственникам, друзьям, знакомым и др.</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37420"/>
            <a:ext cx="11029616" cy="978536"/>
          </a:xfrm>
        </p:spPr>
        <p:txBody>
          <a:bodyPr>
            <a:normAutofit fontScale="90000"/>
          </a:bodyPr>
          <a:lstStyle/>
          <a:p>
            <a:pPr algn="ctr"/>
            <a:r>
              <a:rPr lang="ru-RU" sz="4400" b="1" dirty="0" smtClean="0"/>
              <a:t/>
            </a:r>
            <a:br>
              <a:rPr lang="ru-RU" sz="4400" b="1" dirty="0" smtClean="0"/>
            </a:br>
            <a:r>
              <a:rPr lang="ru-RU" sz="4400" b="1" dirty="0" smtClean="0"/>
              <a:t/>
            </a:r>
            <a:br>
              <a:rPr lang="ru-RU" sz="4400" b="1" dirty="0" smtClean="0"/>
            </a:br>
            <a:r>
              <a:rPr lang="ru-RU" sz="4400" b="1" dirty="0" smtClean="0"/>
              <a:t/>
            </a:r>
            <a:br>
              <a:rPr lang="ru-RU" sz="4400" b="1" dirty="0" smtClean="0"/>
            </a:br>
            <a:r>
              <a:rPr lang="ru-RU" sz="4400" b="1" dirty="0" smtClean="0"/>
              <a:t/>
            </a:r>
            <a:br>
              <a:rPr lang="ru-RU" sz="4400" b="1" dirty="0" smtClean="0"/>
            </a:br>
            <a:r>
              <a:rPr lang="ru-RU" sz="4400" b="1" dirty="0" smtClean="0"/>
              <a:t>КТО ЖЕ ЯВЛЯЕТСЯ КОРРУПЦИОНЕРОМ?</a:t>
            </a:r>
            <a:endParaRPr lang="ru-RU" dirty="0"/>
          </a:p>
        </p:txBody>
      </p:sp>
      <p:graphicFrame>
        <p:nvGraphicFramePr>
          <p:cNvPr id="4" name="Содержимое 3"/>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ВЗЯТКОПОЛУЧАТЕЛЕМ </a:t>
            </a:r>
            <a:r>
              <a:rPr lang="ru-RU" dirty="0" smtClean="0"/>
              <a:t>(подкупаемым) может быть признано:</a:t>
            </a:r>
            <a:br>
              <a:rPr lang="ru-RU" dirty="0" smtClean="0"/>
            </a:br>
            <a:endParaRPr lang="ru-RU" dirty="0"/>
          </a:p>
        </p:txBody>
      </p:sp>
      <p:sp>
        <p:nvSpPr>
          <p:cNvPr id="3" name="Содержимое 2"/>
          <p:cNvSpPr>
            <a:spLocks noGrp="1"/>
          </p:cNvSpPr>
          <p:nvPr>
            <p:ph idx="1"/>
          </p:nvPr>
        </p:nvSpPr>
        <p:spPr/>
        <p:txBody>
          <a:bodyPr/>
          <a:lstStyle/>
          <a:p>
            <a:pPr algn="just"/>
            <a:r>
              <a:rPr lang="ru-RU" sz="2400" dirty="0" smtClean="0"/>
              <a:t>должностное лицо — представитель власти, чиновник, выполняющий организационно-распорядительные или административно-хозяйственные функции; иностранное должностное лицо и должностное лицо публичной международной организации; лицо, выполняющее управленческие функции в коммерческой или иной организации, основной целью деятельности которых является извлечение прибыли, а также в некоммерческой организации, которая не является государственным органом, органом местного самоуправления, государственным или муниципальным учреждением, государственной корпорацией.</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 ВЗЯТКОДАТЕЛЬ </a:t>
            </a:r>
            <a:r>
              <a:rPr lang="ru-RU" dirty="0" smtClean="0"/>
              <a:t>(осуществляющий подкуп)</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sz="3200" dirty="0" smtClean="0"/>
              <a:t>- это любое лицо, которое предоставляет взяткополучателю (подкупаемому) некую выгоду в обмен на возможность пользоваться полномочиями этого лица в своих целях. Выгодой могут быть деньги, материальные ценности, услуги, льготы и прочее. </a:t>
            </a:r>
          </a:p>
          <a:p>
            <a:pPr algn="just"/>
            <a:r>
              <a:rPr lang="ru-RU" sz="3200" dirty="0" smtClean="0"/>
              <a:t>При этом обязательным условием является наличие у взяткополучателя распорядительных, административно-хозяйственных или управленческих функций.</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ПОСРЕДНИК</a:t>
            </a:r>
            <a:endParaRPr lang="ru-RU" sz="3600" b="1" dirty="0"/>
          </a:p>
        </p:txBody>
      </p:sp>
      <p:sp>
        <p:nvSpPr>
          <p:cNvPr id="3" name="Содержимое 2"/>
          <p:cNvSpPr>
            <a:spLocks noGrp="1"/>
          </p:cNvSpPr>
          <p:nvPr>
            <p:ph idx="1"/>
          </p:nvPr>
        </p:nvSpPr>
        <p:spPr/>
        <p:txBody>
          <a:bodyPr/>
          <a:lstStyle/>
          <a:p>
            <a:pPr algn="just"/>
            <a:r>
              <a:rPr lang="ru-RU" sz="2800" dirty="0" smtClean="0"/>
              <a:t>- это </a:t>
            </a:r>
            <a:r>
              <a:rPr lang="ru-RU" sz="2800" b="1" dirty="0" smtClean="0"/>
              <a:t>доверенное лицо одной из сторон </a:t>
            </a:r>
            <a:r>
              <a:rPr lang="ru-RU" sz="2800" dirty="0" smtClean="0"/>
              <a:t>при участии, которого ведутся переговоры между сторонами, т.е. выполняющее посреднические функции. Посредник действует по инициативе взяткодателя или взяткополучателя, от их имени, выполняет техническое поручение своего доверителя. Его роль ограничивается тем, что он помогает реализовать возникший у взяткодателя или взяткополучателя умысел на совершение данных преступлений.</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КОРРУПЦИЯ И УГОЛОВНАЯ ОТВЕТСТВЕННОСТЬ</a:t>
            </a:r>
            <a:endParaRPr lang="ru-RU" b="1" dirty="0"/>
          </a:p>
        </p:txBody>
      </p:sp>
      <p:sp>
        <p:nvSpPr>
          <p:cNvPr id="3" name="Содержимое 2"/>
          <p:cNvSpPr>
            <a:spLocks noGrp="1"/>
          </p:cNvSpPr>
          <p:nvPr>
            <p:ph idx="1"/>
          </p:nvPr>
        </p:nvSpPr>
        <p:spPr/>
        <p:txBody>
          <a:bodyPr>
            <a:noAutofit/>
          </a:bodyPr>
          <a:lstStyle/>
          <a:p>
            <a:pPr marL="0" indent="722313" algn="just">
              <a:buNone/>
            </a:pPr>
            <a:r>
              <a:rPr lang="ru-RU" sz="2000" dirty="0" smtClean="0"/>
              <a:t>За преступления коррупционной направленности Уголовным кодексом Российской Федерации предусмотрены следующие </a:t>
            </a:r>
            <a:r>
              <a:rPr lang="ru-RU" sz="2000" b="1" dirty="0" smtClean="0"/>
              <a:t>виды наказаний:</a:t>
            </a:r>
          </a:p>
          <a:p>
            <a:pPr marL="0" indent="722313" algn="just"/>
            <a:r>
              <a:rPr lang="ru-RU" sz="2000" dirty="0" smtClean="0"/>
              <a:t> штраф;</a:t>
            </a:r>
          </a:p>
          <a:p>
            <a:pPr marL="0" indent="722313" algn="just"/>
            <a:r>
              <a:rPr lang="ru-RU" sz="2000" dirty="0" smtClean="0"/>
              <a:t>лишение права занимать определенные должности или заниматься определенной деятельностью;</a:t>
            </a:r>
          </a:p>
          <a:p>
            <a:pPr marL="0" indent="722313" algn="just"/>
            <a:r>
              <a:rPr lang="ru-RU" sz="2000" dirty="0" smtClean="0"/>
              <a:t>обязательные работы;</a:t>
            </a:r>
          </a:p>
          <a:p>
            <a:pPr marL="0" indent="722313" algn="just"/>
            <a:r>
              <a:rPr lang="ru-RU" sz="2000" dirty="0" smtClean="0"/>
              <a:t>исправительные работы; </a:t>
            </a:r>
          </a:p>
          <a:p>
            <a:pPr marL="0" indent="722313" algn="just"/>
            <a:r>
              <a:rPr lang="ru-RU" sz="2000" dirty="0" smtClean="0"/>
              <a:t>принудительные работы; </a:t>
            </a:r>
          </a:p>
          <a:p>
            <a:pPr marL="0" indent="722313" algn="just"/>
            <a:r>
              <a:rPr lang="ru-RU" sz="2000" dirty="0" smtClean="0"/>
              <a:t>ограничение свободы;</a:t>
            </a:r>
          </a:p>
          <a:p>
            <a:pPr marL="0" indent="722313" algn="just"/>
            <a:r>
              <a:rPr lang="ru-RU" sz="2000" dirty="0" smtClean="0"/>
              <a:t>лишение свободы на определенный срок.</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Уголовная ответственность  </a:t>
            </a:r>
            <a:r>
              <a:rPr lang="ru-RU" b="1" cap="none" dirty="0" smtClean="0"/>
              <a:t>зависит от размера взятки</a:t>
            </a:r>
            <a:r>
              <a:rPr lang="ru-RU" dirty="0" smtClean="0"/>
              <a:t>:</a:t>
            </a:r>
            <a:endParaRPr lang="ru-RU" dirty="0"/>
          </a:p>
        </p:txBody>
      </p:sp>
      <p:graphicFrame>
        <p:nvGraphicFramePr>
          <p:cNvPr id="4" name="Содержимое 3"/>
          <p:cNvGraphicFramePr>
            <a:graphicFrameLocks noGrp="1"/>
          </p:cNvGraphicFramePr>
          <p:nvPr>
            <p:ph idx="1"/>
          </p:nvPr>
        </p:nvGraphicFramePr>
        <p:xfrm>
          <a:off x="581025" y="2181225"/>
          <a:ext cx="11029950" cy="419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ПОЛУЧЕНИЕ ВЗЯТКИ</a:t>
            </a:r>
            <a:endParaRPr lang="ru-RU" sz="4000" dirty="0"/>
          </a:p>
        </p:txBody>
      </p:sp>
      <p:sp>
        <p:nvSpPr>
          <p:cNvPr id="3" name="Содержимое 2"/>
          <p:cNvSpPr>
            <a:spLocks noGrp="1"/>
          </p:cNvSpPr>
          <p:nvPr>
            <p:ph idx="1"/>
          </p:nvPr>
        </p:nvSpPr>
        <p:spPr/>
        <p:txBody>
          <a:bodyPr/>
          <a:lstStyle/>
          <a:p>
            <a:pPr algn="just"/>
            <a:r>
              <a:rPr lang="ru-RU" sz="3200" dirty="0" smtClean="0"/>
              <a:t>Самым мягким наказанием за получение взятки является </a:t>
            </a:r>
            <a:r>
              <a:rPr lang="ru-RU" sz="3200" b="1" dirty="0" smtClean="0"/>
              <a:t>штраф</a:t>
            </a:r>
            <a:r>
              <a:rPr lang="ru-RU" sz="3200" dirty="0" smtClean="0"/>
              <a:t>, а самым суровым — лишение свободы на срок </a:t>
            </a:r>
            <a:r>
              <a:rPr lang="ru-RU" sz="3200" b="1" dirty="0" smtClean="0"/>
              <a:t>до 15 лет</a:t>
            </a:r>
            <a:r>
              <a:rPr lang="ru-RU" sz="3200" dirty="0" smtClean="0"/>
              <a:t>. Кроме того, за получение взятки суд может лишить осужденного права </a:t>
            </a:r>
            <a:r>
              <a:rPr lang="ru-RU" sz="3200" b="1" dirty="0" smtClean="0"/>
              <a:t>занимать определенные должности </a:t>
            </a:r>
            <a:r>
              <a:rPr lang="ru-RU" sz="3200" dirty="0" smtClean="0"/>
              <a:t>или заниматься определенной </a:t>
            </a:r>
            <a:r>
              <a:rPr lang="ru-RU" sz="3200" b="1" dirty="0" smtClean="0"/>
              <a:t>деятельностью на срок до 3-х лет.</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i_010.jpg"/>
          <p:cNvPicPr>
            <a:picLocks noGrp="1" noChangeAspect="1"/>
          </p:cNvPicPr>
          <p:nvPr>
            <p:ph idx="1"/>
          </p:nvPr>
        </p:nvPicPr>
        <p:blipFill>
          <a:blip r:embed="rId2"/>
          <a:stretch>
            <a:fillRect/>
          </a:stretch>
        </p:blipFill>
        <p:spPr>
          <a:xfrm>
            <a:off x="8256530" y="1915754"/>
            <a:ext cx="3320954" cy="4688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619432" y="2651856"/>
            <a:ext cx="7388942" cy="2246769"/>
          </a:xfrm>
          <a:prstGeom prst="rect">
            <a:avLst/>
          </a:prstGeom>
        </p:spPr>
        <p:txBody>
          <a:bodyPr wrap="square">
            <a:spAutoFit/>
          </a:bodyPr>
          <a:lstStyle/>
          <a:p>
            <a:pPr algn="ctr"/>
            <a:r>
              <a:rPr lang="ru-RU" sz="2800" dirty="0" smtClean="0"/>
              <a:t>Мздоимство упоминается в русских летописях еще в XIII веке, а </a:t>
            </a:r>
            <a:r>
              <a:rPr lang="ru-RU" sz="2800" b="1" dirty="0" smtClean="0"/>
              <a:t>первый законодательный запрет </a:t>
            </a:r>
            <a:r>
              <a:rPr lang="ru-RU" sz="2800" dirty="0" smtClean="0"/>
              <a:t>совершения, пользуясь современной терминологией, </a:t>
            </a:r>
            <a:r>
              <a:rPr lang="ru-RU" sz="2800" b="1" dirty="0" smtClean="0"/>
              <a:t>коррупционных действий </a:t>
            </a:r>
            <a:r>
              <a:rPr lang="ru-RU" sz="2800" dirty="0" smtClean="0"/>
              <a:t>на Руси </a:t>
            </a:r>
            <a:r>
              <a:rPr lang="ru-RU" sz="2800" b="1" dirty="0" smtClean="0"/>
              <a:t>принадлежит Ивану III</a:t>
            </a:r>
            <a:r>
              <a:rPr lang="ru-RU" sz="2800" dirty="0" smtClean="0"/>
              <a:t>.</a:t>
            </a:r>
          </a:p>
        </p:txBody>
      </p:sp>
      <p:sp>
        <p:nvSpPr>
          <p:cNvPr id="8" name="Прямоугольник 7"/>
          <p:cNvSpPr/>
          <p:nvPr/>
        </p:nvSpPr>
        <p:spPr>
          <a:xfrm>
            <a:off x="471948" y="982067"/>
            <a:ext cx="11194026" cy="646331"/>
          </a:xfrm>
          <a:prstGeom prst="rect">
            <a:avLst/>
          </a:prstGeom>
        </p:spPr>
        <p:txBody>
          <a:bodyPr wrap="square">
            <a:spAutoFit/>
          </a:bodyPr>
          <a:lstStyle/>
          <a:p>
            <a:r>
              <a:rPr lang="ru-RU" sz="3600" b="1" dirty="0" smtClean="0">
                <a:solidFill>
                  <a:schemeClr val="bg1"/>
                </a:solidFill>
              </a:rPr>
              <a:t>Иван</a:t>
            </a:r>
            <a:r>
              <a:rPr lang="ru-RU" sz="3600" dirty="0" smtClean="0">
                <a:solidFill>
                  <a:schemeClr val="bg1"/>
                </a:solidFill>
              </a:rPr>
              <a:t> </a:t>
            </a:r>
            <a:r>
              <a:rPr lang="ru-RU" sz="3600" b="1" dirty="0" smtClean="0">
                <a:solidFill>
                  <a:schemeClr val="bg1"/>
                </a:solidFill>
              </a:rPr>
              <a:t>III</a:t>
            </a:r>
            <a:r>
              <a:rPr lang="ru-RU" sz="3600" dirty="0" smtClean="0">
                <a:solidFill>
                  <a:schemeClr val="bg1"/>
                </a:solidFill>
              </a:rPr>
              <a:t> Васильевич  (прав. </a:t>
            </a:r>
            <a:r>
              <a:rPr lang="ru-RU" sz="3600" b="1" dirty="0" smtClean="0">
                <a:solidFill>
                  <a:schemeClr val="bg1"/>
                </a:solidFill>
              </a:rPr>
              <a:t>1462</a:t>
            </a:r>
            <a:r>
              <a:rPr lang="ru-RU" sz="3600" dirty="0" smtClean="0">
                <a:solidFill>
                  <a:schemeClr val="bg1"/>
                </a:solidFill>
              </a:rPr>
              <a:t> - </a:t>
            </a:r>
            <a:r>
              <a:rPr lang="ru-RU" sz="3600" b="1" dirty="0" smtClean="0">
                <a:solidFill>
                  <a:schemeClr val="bg1"/>
                </a:solidFill>
              </a:rPr>
              <a:t>1505</a:t>
            </a:r>
            <a:r>
              <a:rPr lang="ru-RU" sz="3600" dirty="0" smtClean="0">
                <a:solidFill>
                  <a:schemeClr val="bg1"/>
                </a:solidFill>
              </a:rPr>
              <a:t> )</a:t>
            </a:r>
            <a:endParaRPr lang="ru-RU" sz="3600" dirty="0">
              <a:solidFill>
                <a:schemeClr val="bg1"/>
              </a:solidFill>
            </a:endParaRPr>
          </a:p>
        </p:txBody>
      </p:sp>
      <p:sp>
        <p:nvSpPr>
          <p:cNvPr id="9" name="Прямоугольник 8"/>
          <p:cNvSpPr/>
          <p:nvPr/>
        </p:nvSpPr>
        <p:spPr>
          <a:xfrm>
            <a:off x="501447" y="5264862"/>
            <a:ext cx="7580670" cy="400110"/>
          </a:xfrm>
          <a:prstGeom prst="rect">
            <a:avLst/>
          </a:prstGeom>
        </p:spPr>
        <p:txBody>
          <a:bodyPr wrap="square">
            <a:spAutoFit/>
          </a:bodyPr>
          <a:lstStyle/>
          <a:p>
            <a:r>
              <a:rPr lang="ru-RU" b="1" dirty="0" smtClean="0"/>
              <a:t>Мздоимство </a:t>
            </a:r>
            <a:r>
              <a:rPr lang="ru-RU" dirty="0" smtClean="0"/>
              <a:t> - лихоимство, </a:t>
            </a:r>
            <a:r>
              <a:rPr lang="ru-RU" sz="2000" dirty="0" smtClean="0"/>
              <a:t>взяточничество</a:t>
            </a:r>
            <a:r>
              <a:rPr lang="ru-RU" dirty="0" smtClean="0"/>
              <a:t>, </a:t>
            </a:r>
            <a:r>
              <a:rPr lang="ru-RU" dirty="0" err="1" smtClean="0"/>
              <a:t>хапужничество</a:t>
            </a:r>
            <a:r>
              <a:rPr lang="ru-RU" dirty="0" smtClean="0"/>
              <a:t>, рвачество.</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ДАЧА ВЗЯТКИ</a:t>
            </a:r>
            <a:endParaRPr lang="ru-RU" sz="4400" dirty="0"/>
          </a:p>
        </p:txBody>
      </p:sp>
      <p:sp>
        <p:nvSpPr>
          <p:cNvPr id="3" name="Содержимое 2"/>
          <p:cNvSpPr>
            <a:spLocks noGrp="1"/>
          </p:cNvSpPr>
          <p:nvPr>
            <p:ph idx="1"/>
          </p:nvPr>
        </p:nvSpPr>
        <p:spPr/>
        <p:txBody>
          <a:bodyPr/>
          <a:lstStyle/>
          <a:p>
            <a:pPr algn="just"/>
            <a:r>
              <a:rPr lang="ru-RU" sz="3600" dirty="0" smtClean="0"/>
              <a:t>законодатель в качестве самого мягкого установил </a:t>
            </a:r>
            <a:r>
              <a:rPr lang="ru-RU" sz="3600" b="1" dirty="0" smtClean="0"/>
              <a:t>штраф</a:t>
            </a:r>
            <a:r>
              <a:rPr lang="ru-RU" sz="3600" dirty="0" smtClean="0"/>
              <a:t>, а самого сурового — лишение свободы на срок </a:t>
            </a:r>
            <a:r>
              <a:rPr lang="ru-RU" sz="3600" b="1" dirty="0" smtClean="0"/>
              <a:t>до 12 лет</a:t>
            </a:r>
            <a:r>
              <a:rPr lang="ru-RU" sz="3600" dirty="0" smtClean="0"/>
              <a:t>. За дачу взятки также могут применить наказание в виде лишения права </a:t>
            </a:r>
            <a:r>
              <a:rPr lang="ru-RU" sz="3600" b="1" dirty="0" smtClean="0"/>
              <a:t>занимать определенные должности </a:t>
            </a:r>
            <a:r>
              <a:rPr lang="ru-RU" sz="3600" dirty="0" smtClean="0"/>
              <a:t>или заниматься определенной </a:t>
            </a:r>
            <a:r>
              <a:rPr lang="ru-RU" sz="3600" b="1" dirty="0" smtClean="0"/>
              <a:t>деятельностью</a:t>
            </a:r>
            <a:r>
              <a:rPr lang="ru-RU" sz="3600" dirty="0" smtClean="0"/>
              <a:t> на срок до 3-х лет.</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7826" name="Picture 2"/>
          <p:cNvPicPr>
            <a:picLocks noGrp="1" noChangeAspect="1" noChangeArrowheads="1"/>
          </p:cNvPicPr>
          <p:nvPr>
            <p:ph idx="1"/>
          </p:nvPr>
        </p:nvPicPr>
        <p:blipFill>
          <a:blip r:embed="rId2"/>
          <a:srcRect/>
          <a:stretch>
            <a:fillRect/>
          </a:stretch>
        </p:blipFill>
        <p:spPr bwMode="auto">
          <a:xfrm>
            <a:off x="3303639" y="1763297"/>
            <a:ext cx="5570642" cy="5094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ПОСРЕДНИЧЕСТВО ВО ВЗЯТОЧНИЧЕСТВЕ</a:t>
            </a:r>
            <a:endParaRPr lang="ru-RU" sz="3600" dirty="0"/>
          </a:p>
        </p:txBody>
      </p:sp>
      <p:sp>
        <p:nvSpPr>
          <p:cNvPr id="3" name="Содержимое 2"/>
          <p:cNvSpPr>
            <a:spLocks noGrp="1"/>
          </p:cNvSpPr>
          <p:nvPr>
            <p:ph idx="1"/>
          </p:nvPr>
        </p:nvSpPr>
        <p:spPr/>
        <p:txBody>
          <a:bodyPr/>
          <a:lstStyle/>
          <a:p>
            <a:pPr algn="just"/>
            <a:r>
              <a:rPr lang="ru-RU" sz="3200" dirty="0" smtClean="0"/>
              <a:t>самым мягким наказанием за посредничество во взяточничестве является </a:t>
            </a:r>
            <a:r>
              <a:rPr lang="ru-RU" sz="3200" b="1" dirty="0" smtClean="0"/>
              <a:t>штраф</a:t>
            </a:r>
            <a:r>
              <a:rPr lang="ru-RU" sz="3200" dirty="0" smtClean="0"/>
              <a:t>, а самым суровым — лишение свободы на срок </a:t>
            </a:r>
            <a:r>
              <a:rPr lang="ru-RU" sz="3200" b="1" dirty="0" smtClean="0"/>
              <a:t>до 7 лет</a:t>
            </a:r>
            <a:r>
              <a:rPr lang="ru-RU" sz="3200" dirty="0" smtClean="0"/>
              <a:t>. За посредничество во взяточничестве виновный может быть лишен права </a:t>
            </a:r>
            <a:r>
              <a:rPr lang="ru-RU" sz="3200" b="1" dirty="0" smtClean="0"/>
              <a:t>занимать определенные должности </a:t>
            </a:r>
            <a:r>
              <a:rPr lang="ru-RU" sz="3200" dirty="0" smtClean="0"/>
              <a:t>или заниматься определенной </a:t>
            </a:r>
            <a:r>
              <a:rPr lang="ru-RU" sz="3200" b="1" dirty="0" smtClean="0"/>
              <a:t>деятельностью</a:t>
            </a:r>
            <a:r>
              <a:rPr lang="ru-RU" sz="3200" dirty="0" smtClean="0"/>
              <a:t> на срок до 3-х лет.</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1.jpg"/>
          <p:cNvPicPr>
            <a:picLocks noGrp="1" noChangeAspect="1"/>
          </p:cNvPicPr>
          <p:nvPr>
            <p:ph idx="1"/>
          </p:nvPr>
        </p:nvPicPr>
        <p:blipFill>
          <a:blip r:embed="rId2"/>
          <a:stretch>
            <a:fillRect/>
          </a:stretch>
        </p:blipFill>
        <p:spPr>
          <a:xfrm>
            <a:off x="-1" y="0"/>
            <a:ext cx="12192001"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подарок в знак благодарности / взятка</a:t>
            </a:r>
            <a:endParaRPr lang="ru-RU" dirty="0"/>
          </a:p>
        </p:txBody>
      </p:sp>
      <p:sp>
        <p:nvSpPr>
          <p:cNvPr id="3" name="Содержимое 2"/>
          <p:cNvSpPr>
            <a:spLocks noGrp="1"/>
          </p:cNvSpPr>
          <p:nvPr>
            <p:ph idx="1"/>
          </p:nvPr>
        </p:nvSpPr>
        <p:spPr/>
        <p:txBody>
          <a:bodyPr>
            <a:noAutofit/>
          </a:bodyPr>
          <a:lstStyle/>
          <a:p>
            <a:pPr algn="just"/>
            <a:r>
              <a:rPr lang="ru-RU" sz="2800" dirty="0" smtClean="0"/>
              <a:t>При разграничении подарка и взятки следует учитывать, что подарок 5 (ст. 572 Гражданского кодекса Российской Федерации) не предполагает встречного обязательства, то есть лицо получает его не за действия (бездействие), которое оно может осуществить, а как </a:t>
            </a:r>
            <a:r>
              <a:rPr lang="ru-RU" sz="2800" b="1" dirty="0" smtClean="0"/>
              <a:t>знак уважения и внимания</a:t>
            </a:r>
            <a:r>
              <a:rPr lang="ru-RU" sz="2800" dirty="0" smtClean="0"/>
              <a:t>. </a:t>
            </a:r>
          </a:p>
          <a:p>
            <a:pPr algn="just"/>
            <a:r>
              <a:rPr lang="ru-RU" sz="2800" dirty="0" smtClean="0"/>
              <a:t>Взятка отличается от подарка </a:t>
            </a:r>
            <a:r>
              <a:rPr lang="ru-RU" sz="2800" b="1" dirty="0" smtClean="0"/>
              <a:t>целью. Безвозмездность</a:t>
            </a:r>
            <a:r>
              <a:rPr lang="ru-RU" sz="2800" dirty="0" smtClean="0"/>
              <a:t>, то есть за подарок ни в прошлом, ни в настоящем, ни в будущем должностное лицо ничего не делало, не делает и не предполагает, что будет делать.</a:t>
            </a:r>
            <a:endParaRPr lang="ru-RU"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ВАЖНО ЗНАТЬ</a:t>
            </a:r>
            <a:endParaRPr lang="ru-RU" sz="4400" dirty="0"/>
          </a:p>
        </p:txBody>
      </p:sp>
      <p:sp>
        <p:nvSpPr>
          <p:cNvPr id="3" name="Содержимое 2"/>
          <p:cNvSpPr>
            <a:spLocks noGrp="1"/>
          </p:cNvSpPr>
          <p:nvPr>
            <p:ph idx="1"/>
          </p:nvPr>
        </p:nvSpPr>
        <p:spPr/>
        <p:txBody>
          <a:bodyPr>
            <a:normAutofit/>
          </a:bodyPr>
          <a:lstStyle/>
          <a:p>
            <a:pPr algn="just"/>
            <a:r>
              <a:rPr lang="ru-RU" sz="4000" dirty="0" smtClean="0"/>
              <a:t>что передача </a:t>
            </a:r>
            <a:r>
              <a:rPr lang="ru-RU" sz="4000" b="1" dirty="0" smtClean="0"/>
              <a:t>чиновнику </a:t>
            </a:r>
            <a:r>
              <a:rPr lang="ru-RU" sz="4000" dirty="0" smtClean="0"/>
              <a:t>в связи с должностным положением </a:t>
            </a:r>
            <a:r>
              <a:rPr lang="ru-RU" sz="4000" b="1" dirty="0" smtClean="0"/>
              <a:t>денег</a:t>
            </a:r>
            <a:r>
              <a:rPr lang="ru-RU" sz="4000" dirty="0" smtClean="0"/>
              <a:t> в любом случае не будет рассматриваться как подарок. </a:t>
            </a:r>
            <a:endParaRPr lang="ru-RU"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СЛУЖЕБНЫЙ ПОДЛОГ (ст. 292 УК РФ) </a:t>
            </a:r>
            <a:endParaRPr lang="ru-RU" dirty="0"/>
          </a:p>
        </p:txBody>
      </p:sp>
      <p:sp>
        <p:nvSpPr>
          <p:cNvPr id="3" name="Содержимое 2"/>
          <p:cNvSpPr>
            <a:spLocks noGrp="1"/>
          </p:cNvSpPr>
          <p:nvPr>
            <p:ph idx="1"/>
          </p:nvPr>
        </p:nvSpPr>
        <p:spPr/>
        <p:txBody>
          <a:bodyPr/>
          <a:lstStyle/>
          <a:p>
            <a:pPr algn="just"/>
            <a:r>
              <a:rPr lang="ru-RU" sz="2400" dirty="0" smtClean="0"/>
              <a:t>внесение должностным лицом, а также государственным служащим или служащим органа местного самоуправления,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 (листки временной нетрудоспособности, медицинские книжки, </a:t>
            </a:r>
            <a:r>
              <a:rPr lang="ru-RU" sz="2400" b="1" dirty="0" smtClean="0"/>
              <a:t>экзаменационные ведомости</a:t>
            </a:r>
            <a:r>
              <a:rPr lang="ru-RU" sz="2400" dirty="0" smtClean="0"/>
              <a:t>, </a:t>
            </a:r>
            <a:r>
              <a:rPr lang="ru-RU" sz="2400" b="1" dirty="0" smtClean="0"/>
              <a:t>зачетные книжки, </a:t>
            </a:r>
            <a:r>
              <a:rPr lang="ru-RU" sz="2400" dirty="0" smtClean="0"/>
              <a:t>справки о заработной плате, протоколы комиссий по осуществлению закупок, свидетельства о регистрации автомобиля )</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Служебный подлог</a:t>
            </a:r>
            <a:endParaRPr lang="ru-RU" dirty="0"/>
          </a:p>
        </p:txBody>
      </p:sp>
      <p:pic>
        <p:nvPicPr>
          <p:cNvPr id="4" name="Содержимое 3" descr="sluzhebnyj-podlog.jpg"/>
          <p:cNvPicPr>
            <a:picLocks noGrp="1" noChangeAspect="1"/>
          </p:cNvPicPr>
          <p:nvPr>
            <p:ph idx="1"/>
          </p:nvPr>
        </p:nvPicPr>
        <p:blipFill>
          <a:blip r:embed="rId2"/>
          <a:stretch>
            <a:fillRect/>
          </a:stretch>
        </p:blipFill>
        <p:spPr>
          <a:xfrm>
            <a:off x="567808" y="2225471"/>
            <a:ext cx="5717468" cy="3678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6592529" y="2365872"/>
            <a:ext cx="5014452" cy="3416320"/>
          </a:xfrm>
          <a:prstGeom prst="rect">
            <a:avLst/>
          </a:prstGeom>
        </p:spPr>
        <p:txBody>
          <a:bodyPr wrap="square">
            <a:spAutoFit/>
          </a:bodyPr>
          <a:lstStyle/>
          <a:p>
            <a:pPr algn="just"/>
            <a:r>
              <a:rPr lang="ru-RU" sz="2400" dirty="0" smtClean="0"/>
              <a:t>самым мягким наказанием за служебный подлог является </a:t>
            </a:r>
            <a:r>
              <a:rPr lang="ru-RU" sz="2400" b="1" dirty="0" smtClean="0"/>
              <a:t>штраф</a:t>
            </a:r>
            <a:r>
              <a:rPr lang="ru-RU" sz="2400" dirty="0" smtClean="0"/>
              <a:t>, а самым суровым — лишение свободы на срок </a:t>
            </a:r>
            <a:r>
              <a:rPr lang="ru-RU" sz="2400" b="1" dirty="0" smtClean="0"/>
              <a:t>до 4-х лет </a:t>
            </a:r>
            <a:r>
              <a:rPr lang="ru-RU" sz="2400" dirty="0" smtClean="0"/>
              <a:t>с лишением права занимать определенные должности или заниматься определенной деятельностью на срок до 3-х лет или без такового.</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8850" name="Picture 2"/>
          <p:cNvPicPr>
            <a:picLocks noGrp="1" noChangeAspect="1" noChangeArrowheads="1"/>
          </p:cNvPicPr>
          <p:nvPr>
            <p:ph idx="1"/>
          </p:nvPr>
        </p:nvPicPr>
        <p:blipFill>
          <a:blip r:embed="rId2"/>
          <a:srcRect/>
          <a:stretch>
            <a:fillRect/>
          </a:stretch>
        </p:blipFill>
        <p:spPr bwMode="auto">
          <a:xfrm>
            <a:off x="398206" y="191729"/>
            <a:ext cx="11430000" cy="64450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rig.png"/>
          <p:cNvPicPr>
            <a:picLocks noGrp="1" noChangeAspect="1"/>
          </p:cNvPicPr>
          <p:nvPr>
            <p:ph idx="1"/>
          </p:nvPr>
        </p:nvPicPr>
        <p:blipFill>
          <a:blip r:embed="rId2"/>
          <a:stretch>
            <a:fillRect/>
          </a:stretch>
        </p:blipFill>
        <p:spPr>
          <a:xfrm>
            <a:off x="-1" y="0"/>
            <a:ext cx="12192001"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16928"/>
          </a:xfrm>
        </p:spPr>
        <p:txBody>
          <a:bodyPr>
            <a:normAutofit/>
          </a:bodyPr>
          <a:lstStyle/>
          <a:p>
            <a:r>
              <a:rPr lang="ru-RU" sz="3600" b="1" dirty="0" smtClean="0"/>
              <a:t>Иван</a:t>
            </a:r>
            <a:r>
              <a:rPr lang="ru-RU" sz="3600" dirty="0" smtClean="0"/>
              <a:t>  </a:t>
            </a:r>
            <a:r>
              <a:rPr lang="en-US" sz="3600" dirty="0" smtClean="0"/>
              <a:t>IV </a:t>
            </a:r>
            <a:r>
              <a:rPr lang="ru-RU" sz="3600" b="1" dirty="0" smtClean="0"/>
              <a:t>Грозный</a:t>
            </a:r>
            <a:r>
              <a:rPr lang="ru-RU" sz="3600" dirty="0" smtClean="0"/>
              <a:t> </a:t>
            </a:r>
            <a:r>
              <a:rPr lang="ru-RU" sz="3600" cap="none" dirty="0" smtClean="0"/>
              <a:t>(прав.</a:t>
            </a:r>
            <a:r>
              <a:rPr lang="ru-RU" sz="3600" dirty="0" smtClean="0"/>
              <a:t> 1547—1584)</a:t>
            </a:r>
            <a:endParaRPr lang="ru-RU" sz="3600" dirty="0"/>
          </a:p>
        </p:txBody>
      </p:sp>
      <p:pic>
        <p:nvPicPr>
          <p:cNvPr id="5" name="Содержимое 4" descr="Vasnetsov_Ioann_4-e1433439543148.jpg"/>
          <p:cNvPicPr>
            <a:picLocks noGrp="1" noChangeAspect="1"/>
          </p:cNvPicPr>
          <p:nvPr>
            <p:ph idx="1"/>
          </p:nvPr>
        </p:nvPicPr>
        <p:blipFill>
          <a:blip r:embed="rId2" cstate="print"/>
          <a:stretch>
            <a:fillRect/>
          </a:stretch>
        </p:blipFill>
        <p:spPr>
          <a:xfrm>
            <a:off x="7453850" y="1989496"/>
            <a:ext cx="4130064" cy="433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545690" y="2545396"/>
            <a:ext cx="6622026" cy="3170099"/>
          </a:xfrm>
          <a:prstGeom prst="rect">
            <a:avLst/>
          </a:prstGeom>
        </p:spPr>
        <p:txBody>
          <a:bodyPr wrap="square">
            <a:spAutoFit/>
          </a:bodyPr>
          <a:lstStyle/>
          <a:p>
            <a:pPr algn="ctr"/>
            <a:r>
              <a:rPr lang="ru-RU" sz="4000" b="1" dirty="0" smtClean="0"/>
              <a:t>Иван Грозный </a:t>
            </a:r>
            <a:r>
              <a:rPr lang="ru-RU" sz="4000" dirty="0" smtClean="0"/>
              <a:t>впервые в нашей истории </a:t>
            </a:r>
            <a:r>
              <a:rPr lang="ru-RU" sz="4000" b="1" dirty="0" smtClean="0"/>
              <a:t>ввел смертную казнь </a:t>
            </a:r>
            <a:r>
              <a:rPr lang="ru-RU" sz="4000" dirty="0" smtClean="0"/>
              <a:t>в качестве наказания за «чрезмерность» во взятках.</a:t>
            </a:r>
            <a:endParaRPr lang="ru-RU"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cap="none" dirty="0" smtClean="0"/>
              <a:t>Вопросы для самопроверки</a:t>
            </a:r>
            <a:endParaRPr lang="ru-RU" sz="4400" cap="none" dirty="0"/>
          </a:p>
        </p:txBody>
      </p:sp>
      <p:sp>
        <p:nvSpPr>
          <p:cNvPr id="3" name="Содержимое 2"/>
          <p:cNvSpPr>
            <a:spLocks noGrp="1"/>
          </p:cNvSpPr>
          <p:nvPr>
            <p:ph idx="1"/>
          </p:nvPr>
        </p:nvSpPr>
        <p:spPr/>
        <p:txBody>
          <a:bodyPr>
            <a:normAutofit/>
          </a:bodyPr>
          <a:lstStyle/>
          <a:p>
            <a:pPr algn="just"/>
            <a:r>
              <a:rPr lang="ru-RU" sz="6000" dirty="0" smtClean="0"/>
              <a:t>Чем отличается взятка от подарка? </a:t>
            </a:r>
            <a:endParaRPr lang="ru-RU" sz="6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cap="none" dirty="0" smtClean="0"/>
              <a:t>Вопросы для самопроверки</a:t>
            </a:r>
            <a:endParaRPr lang="ru-RU" sz="4800" dirty="0"/>
          </a:p>
        </p:txBody>
      </p:sp>
      <p:sp>
        <p:nvSpPr>
          <p:cNvPr id="3" name="Содержимое 2"/>
          <p:cNvSpPr>
            <a:spLocks noGrp="1"/>
          </p:cNvSpPr>
          <p:nvPr>
            <p:ph idx="1"/>
          </p:nvPr>
        </p:nvSpPr>
        <p:spPr/>
        <p:txBody>
          <a:bodyPr>
            <a:normAutofit/>
          </a:bodyPr>
          <a:lstStyle/>
          <a:p>
            <a:pPr lvl="0" algn="just"/>
            <a:r>
              <a:rPr lang="ru-RU" sz="4400" dirty="0" smtClean="0"/>
              <a:t>Выставление завышенных оценок в аттестат является…</a:t>
            </a:r>
            <a:endParaRPr lang="ru-RU" sz="4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cap="none" dirty="0" smtClean="0"/>
              <a:t>Вопросы для самопроверки</a:t>
            </a:r>
            <a:endParaRPr lang="ru-RU" sz="4800" dirty="0"/>
          </a:p>
        </p:txBody>
      </p:sp>
      <p:sp>
        <p:nvSpPr>
          <p:cNvPr id="3" name="Содержимое 2"/>
          <p:cNvSpPr>
            <a:spLocks noGrp="1"/>
          </p:cNvSpPr>
          <p:nvPr>
            <p:ph idx="1"/>
          </p:nvPr>
        </p:nvSpPr>
        <p:spPr/>
        <p:txBody>
          <a:bodyPr>
            <a:normAutofit/>
          </a:bodyPr>
          <a:lstStyle/>
          <a:p>
            <a:pPr algn="just"/>
            <a:r>
              <a:rPr lang="ru-RU" sz="4400" dirty="0" smtClean="0"/>
              <a:t>«Минимальной» считается взятка до…?</a:t>
            </a:r>
          </a:p>
          <a:p>
            <a:pPr lvl="0" algn="just"/>
            <a:endParaRPr lang="ru-RU" sz="4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cap="none" dirty="0" smtClean="0"/>
              <a:t>Вопросы для самопроверки</a:t>
            </a:r>
            <a:endParaRPr lang="ru-RU" sz="4800" dirty="0"/>
          </a:p>
        </p:txBody>
      </p:sp>
      <p:sp>
        <p:nvSpPr>
          <p:cNvPr id="3" name="Содержимое 2"/>
          <p:cNvSpPr>
            <a:spLocks noGrp="1"/>
          </p:cNvSpPr>
          <p:nvPr>
            <p:ph idx="1"/>
          </p:nvPr>
        </p:nvSpPr>
        <p:spPr/>
        <p:txBody>
          <a:bodyPr>
            <a:normAutofit/>
          </a:bodyPr>
          <a:lstStyle/>
          <a:p>
            <a:pPr algn="just"/>
            <a:r>
              <a:rPr lang="ru-RU" sz="4400" dirty="0" smtClean="0"/>
              <a:t>Доверенное лицо одной из сторон при участии, которого ведутся переговоры между сторонами на предмет получения взятки. </a:t>
            </a:r>
          </a:p>
          <a:p>
            <a:pPr lvl="0" algn="just"/>
            <a:endParaRPr lang="ru-RU" sz="4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sz="3200" b="1" dirty="0" smtClean="0"/>
              <a:t>Проявление коррупции в сфере образования</a:t>
            </a:r>
            <a:endParaRPr lang="ru-RU" sz="3200" b="1" dirty="0"/>
          </a:p>
        </p:txBody>
      </p:sp>
    </p:spTree>
    <p:extLst>
      <p:ext uri="{BB962C8B-B14F-4D97-AF65-F5344CB8AC3E}">
        <p14:creationId xmlns:p14="http://schemas.microsoft.com/office/powerpoint/2010/main" val="1692580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algn="just"/>
            <a:r>
              <a:rPr lang="ru-RU" sz="4800" dirty="0"/>
              <a:t>Средний размер взятки в сфере образования составил около </a:t>
            </a:r>
            <a:r>
              <a:rPr lang="ru-RU" sz="4800" b="1" dirty="0"/>
              <a:t>20 тысяч </a:t>
            </a:r>
            <a:r>
              <a:rPr lang="ru-RU" sz="4800" dirty="0"/>
              <a:t>руб., сумма материального ущерба – </a:t>
            </a:r>
            <a:r>
              <a:rPr lang="ru-RU" sz="4800" b="1" dirty="0"/>
              <a:t>155,8 млн </a:t>
            </a:r>
            <a:r>
              <a:rPr lang="ru-RU" sz="4800" dirty="0"/>
              <a:t>руб., а общая сумма взяток – </a:t>
            </a:r>
            <a:r>
              <a:rPr lang="ru-RU" sz="4800" b="1" dirty="0"/>
              <a:t>22,6 млн </a:t>
            </a:r>
            <a:r>
              <a:rPr lang="ru-RU" sz="4800" dirty="0"/>
              <a:t>руб. </a:t>
            </a:r>
          </a:p>
        </p:txBody>
      </p:sp>
    </p:spTree>
    <p:extLst>
      <p:ext uri="{BB962C8B-B14F-4D97-AF65-F5344CB8AC3E}">
        <p14:creationId xmlns:p14="http://schemas.microsoft.com/office/powerpoint/2010/main" val="1843498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algn="just"/>
            <a:r>
              <a:rPr lang="ru-RU" sz="3600" dirty="0"/>
              <a:t>Из </a:t>
            </a:r>
            <a:r>
              <a:rPr lang="ru-RU" sz="3600" b="1" dirty="0"/>
              <a:t>928</a:t>
            </a:r>
            <a:r>
              <a:rPr lang="ru-RU" sz="3600" dirty="0"/>
              <a:t> человек подозреваемых в коррупции больше половины (</a:t>
            </a:r>
            <a:r>
              <a:rPr lang="ru-RU" sz="3600" b="1" dirty="0"/>
              <a:t>495</a:t>
            </a:r>
            <a:r>
              <a:rPr lang="ru-RU" sz="3600" dirty="0"/>
              <a:t> чел.) являлись сотрудниками учреждений среднего образования, </a:t>
            </a:r>
            <a:r>
              <a:rPr lang="ru-RU" sz="3600" b="1" dirty="0"/>
              <a:t>265</a:t>
            </a:r>
            <a:r>
              <a:rPr lang="ru-RU" sz="3600" dirty="0"/>
              <a:t> – учреждений высшего образования и </a:t>
            </a:r>
            <a:r>
              <a:rPr lang="ru-RU" sz="3600" b="1" dirty="0"/>
              <a:t>33</a:t>
            </a:r>
            <a:r>
              <a:rPr lang="ru-RU" sz="3600" dirty="0"/>
              <a:t> – учреждений, осуществляющих подготовку юридических кадров.</a:t>
            </a:r>
          </a:p>
        </p:txBody>
      </p:sp>
    </p:spTree>
    <p:extLst>
      <p:ext uri="{BB962C8B-B14F-4D97-AF65-F5344CB8AC3E}">
        <p14:creationId xmlns:p14="http://schemas.microsoft.com/office/powerpoint/2010/main" val="3870543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К коррупционным правонарушениям в сфере образования относят: </a:t>
            </a:r>
          </a:p>
        </p:txBody>
      </p:sp>
      <p:sp>
        <p:nvSpPr>
          <p:cNvPr id="3" name="Объект 2"/>
          <p:cNvSpPr>
            <a:spLocks noGrp="1"/>
          </p:cNvSpPr>
          <p:nvPr>
            <p:ph idx="1"/>
          </p:nvPr>
        </p:nvSpPr>
        <p:spPr>
          <a:xfrm>
            <a:off x="581192" y="2180496"/>
            <a:ext cx="11029615" cy="4315838"/>
          </a:xfrm>
        </p:spPr>
        <p:txBody>
          <a:bodyPr>
            <a:normAutofit/>
          </a:bodyPr>
          <a:lstStyle/>
          <a:p>
            <a:r>
              <a:rPr lang="ru-RU" sz="2400" dirty="0" smtClean="0">
                <a:solidFill>
                  <a:schemeClr val="tx1"/>
                </a:solidFill>
              </a:rPr>
              <a:t>откровенно </a:t>
            </a:r>
            <a:r>
              <a:rPr lang="ru-RU" sz="2400" dirty="0">
                <a:solidFill>
                  <a:schemeClr val="tx1"/>
                </a:solidFill>
              </a:rPr>
              <a:t>незаконные акты подкупа или обмана; </a:t>
            </a:r>
          </a:p>
          <a:p>
            <a:r>
              <a:rPr lang="ru-RU" sz="2400" dirty="0" smtClean="0">
                <a:solidFill>
                  <a:schemeClr val="tx1"/>
                </a:solidFill>
              </a:rPr>
              <a:t>оплату </a:t>
            </a:r>
            <a:r>
              <a:rPr lang="ru-RU" sz="2400" dirty="0">
                <a:solidFill>
                  <a:schemeClr val="tx1"/>
                </a:solidFill>
              </a:rPr>
              <a:t>доступа </a:t>
            </a:r>
            <a:r>
              <a:rPr lang="ru-RU" sz="2400" dirty="0" smtClean="0">
                <a:solidFill>
                  <a:schemeClr val="tx1"/>
                </a:solidFill>
              </a:rPr>
              <a:t>к </a:t>
            </a:r>
            <a:r>
              <a:rPr lang="ru-RU" sz="2400" dirty="0">
                <a:solidFill>
                  <a:schemeClr val="tx1"/>
                </a:solidFill>
              </a:rPr>
              <a:t>образованию; </a:t>
            </a:r>
          </a:p>
          <a:p>
            <a:r>
              <a:rPr lang="ru-RU" sz="2400" dirty="0" smtClean="0">
                <a:solidFill>
                  <a:schemeClr val="tx1"/>
                </a:solidFill>
              </a:rPr>
              <a:t>плату </a:t>
            </a:r>
            <a:r>
              <a:rPr lang="ru-RU" sz="2400" dirty="0">
                <a:solidFill>
                  <a:schemeClr val="tx1"/>
                </a:solidFill>
              </a:rPr>
              <a:t>за обучение;</a:t>
            </a:r>
          </a:p>
          <a:p>
            <a:r>
              <a:rPr lang="ru-RU" sz="2400" dirty="0" smtClean="0">
                <a:solidFill>
                  <a:schemeClr val="tx1"/>
                </a:solidFill>
              </a:rPr>
              <a:t>поддельные </a:t>
            </a:r>
            <a:r>
              <a:rPr lang="ru-RU" sz="2400" dirty="0">
                <a:solidFill>
                  <a:schemeClr val="tx1"/>
                </a:solidFill>
              </a:rPr>
              <a:t>данные о количестве </a:t>
            </a:r>
            <a:r>
              <a:rPr lang="ru-RU" sz="2400" dirty="0" smtClean="0">
                <a:solidFill>
                  <a:schemeClr val="tx1"/>
                </a:solidFill>
              </a:rPr>
              <a:t>учащихся, </a:t>
            </a:r>
            <a:r>
              <a:rPr lang="ru-RU" sz="2400" dirty="0">
                <a:solidFill>
                  <a:schemeClr val="tx1"/>
                </a:solidFill>
              </a:rPr>
              <a:t>где существует </a:t>
            </a:r>
            <a:r>
              <a:rPr lang="ru-RU" sz="2400" dirty="0" err="1">
                <a:solidFill>
                  <a:schemeClr val="tx1"/>
                </a:solidFill>
              </a:rPr>
              <a:t>подушевое</a:t>
            </a:r>
            <a:r>
              <a:rPr lang="ru-RU" sz="2400" dirty="0">
                <a:solidFill>
                  <a:schemeClr val="tx1"/>
                </a:solidFill>
              </a:rPr>
              <a:t> финансирование; </a:t>
            </a:r>
          </a:p>
          <a:p>
            <a:r>
              <a:rPr lang="ru-RU" sz="2400" dirty="0" smtClean="0">
                <a:solidFill>
                  <a:schemeClr val="tx1"/>
                </a:solidFill>
              </a:rPr>
              <a:t>необходимость </a:t>
            </a:r>
            <a:r>
              <a:rPr lang="ru-RU" sz="2400" dirty="0">
                <a:solidFill>
                  <a:schemeClr val="tx1"/>
                </a:solidFill>
              </a:rPr>
              <a:t>репетиторства; </a:t>
            </a:r>
            <a:endParaRPr lang="ru-RU" sz="2400" dirty="0" smtClean="0">
              <a:solidFill>
                <a:schemeClr val="tx1"/>
              </a:solidFill>
            </a:endParaRPr>
          </a:p>
          <a:p>
            <a:r>
              <a:rPr lang="ru-RU" sz="2400" dirty="0" smtClean="0">
                <a:solidFill>
                  <a:schemeClr val="tx1"/>
                </a:solidFill>
              </a:rPr>
              <a:t>растрату </a:t>
            </a:r>
            <a:r>
              <a:rPr lang="ru-RU" sz="2400" dirty="0">
                <a:solidFill>
                  <a:schemeClr val="tx1"/>
                </a:solidFill>
              </a:rPr>
              <a:t>средств, выделенных </a:t>
            </a:r>
            <a:r>
              <a:rPr lang="ru-RU" sz="2400" dirty="0" smtClean="0">
                <a:solidFill>
                  <a:schemeClr val="tx1"/>
                </a:solidFill>
              </a:rPr>
              <a:t>ОУ; </a:t>
            </a:r>
            <a:endParaRPr lang="ru-RU" sz="2400" dirty="0">
              <a:solidFill>
                <a:schemeClr val="tx1"/>
              </a:solidFill>
            </a:endParaRPr>
          </a:p>
          <a:p>
            <a:r>
              <a:rPr lang="ru-RU" sz="2400" dirty="0" smtClean="0">
                <a:solidFill>
                  <a:schemeClr val="tx1"/>
                </a:solidFill>
              </a:rPr>
              <a:t>продвижение </a:t>
            </a:r>
            <a:r>
              <a:rPr lang="ru-RU" sz="2400" dirty="0">
                <a:solidFill>
                  <a:schemeClr val="tx1"/>
                </a:solidFill>
              </a:rPr>
              <a:t>преподавателей на основе подкупа, а не таланта</a:t>
            </a:r>
            <a:r>
              <a:rPr lang="ru-RU" sz="2400" dirty="0" smtClean="0">
                <a:solidFill>
                  <a:schemeClr val="tx1"/>
                </a:solidFill>
              </a:rPr>
              <a:t>.</a:t>
            </a:r>
            <a:endParaRPr lang="ru-RU" dirty="0">
              <a:solidFill>
                <a:schemeClr val="tx1"/>
              </a:solidFill>
            </a:endParaRPr>
          </a:p>
          <a:p>
            <a:endParaRPr lang="ru-RU" dirty="0"/>
          </a:p>
        </p:txBody>
      </p:sp>
    </p:spTree>
    <p:extLst>
      <p:ext uri="{BB962C8B-B14F-4D97-AF65-F5344CB8AC3E}">
        <p14:creationId xmlns:p14="http://schemas.microsoft.com/office/powerpoint/2010/main" val="2007654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pPr algn="ctr"/>
            <a:r>
              <a:rPr lang="ru-RU" b="1" dirty="0"/>
              <a:t>Основные возможности для коррупции в области образования</a:t>
            </a:r>
          </a:p>
        </p:txBody>
      </p:sp>
    </p:spTree>
    <p:extLst>
      <p:ext uri="{BB962C8B-B14F-4D97-AF65-F5344CB8AC3E}">
        <p14:creationId xmlns:p14="http://schemas.microsoft.com/office/powerpoint/2010/main" val="688246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a:t>Финансы</a:t>
            </a:r>
          </a:p>
        </p:txBody>
      </p:sp>
      <p:sp>
        <p:nvSpPr>
          <p:cNvPr id="3" name="Объект 2"/>
          <p:cNvSpPr>
            <a:spLocks noGrp="1"/>
          </p:cNvSpPr>
          <p:nvPr>
            <p:ph idx="1"/>
          </p:nvPr>
        </p:nvSpPr>
        <p:spPr/>
        <p:txBody>
          <a:bodyPr>
            <a:normAutofit/>
          </a:bodyPr>
          <a:lstStyle/>
          <a:p>
            <a:r>
              <a:rPr lang="ru-RU" sz="3200" dirty="0"/>
              <a:t>Нарушение правил и процедур в обход критериев </a:t>
            </a:r>
          </a:p>
          <a:p>
            <a:r>
              <a:rPr lang="ru-RU" sz="3200" dirty="0"/>
              <a:t>Раздувание затрат и деятельности </a:t>
            </a:r>
          </a:p>
          <a:p>
            <a:r>
              <a:rPr lang="ru-RU" sz="3200" dirty="0" smtClean="0"/>
              <a:t>Хищение</a:t>
            </a:r>
            <a:endParaRPr lang="ru-RU" sz="3200" dirty="0"/>
          </a:p>
        </p:txBody>
      </p:sp>
    </p:spTree>
    <p:extLst>
      <p:ext uri="{BB962C8B-B14F-4D97-AF65-F5344CB8AC3E}">
        <p14:creationId xmlns:p14="http://schemas.microsoft.com/office/powerpoint/2010/main" val="375927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713689"/>
          </a:xfrm>
        </p:spPr>
        <p:txBody>
          <a:bodyPr/>
          <a:lstStyle/>
          <a:p>
            <a:r>
              <a:rPr lang="ru-RU" b="1" dirty="0" smtClean="0"/>
              <a:t>Соборное </a:t>
            </a:r>
            <a:r>
              <a:rPr lang="ru-RU" sz="3600" b="1" dirty="0" smtClean="0"/>
              <a:t>уложение</a:t>
            </a:r>
            <a:r>
              <a:rPr lang="ru-RU" b="1" dirty="0" smtClean="0"/>
              <a:t> 1649</a:t>
            </a:r>
            <a:endParaRPr lang="ru-RU" dirty="0"/>
          </a:p>
        </p:txBody>
      </p:sp>
      <p:pic>
        <p:nvPicPr>
          <p:cNvPr id="5" name="Содержимое 4" descr="1453634008.jpg"/>
          <p:cNvPicPr>
            <a:picLocks noGrp="1" noChangeAspect="1"/>
          </p:cNvPicPr>
          <p:nvPr>
            <p:ph idx="1"/>
          </p:nvPr>
        </p:nvPicPr>
        <p:blipFill>
          <a:blip r:embed="rId2"/>
          <a:stretch>
            <a:fillRect/>
          </a:stretch>
        </p:blipFill>
        <p:spPr>
          <a:xfrm>
            <a:off x="8341281" y="1974594"/>
            <a:ext cx="3363900" cy="4485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747251" y="2369093"/>
            <a:ext cx="6907161" cy="3539430"/>
          </a:xfrm>
          <a:prstGeom prst="rect">
            <a:avLst/>
          </a:prstGeom>
        </p:spPr>
        <p:txBody>
          <a:bodyPr wrap="square">
            <a:spAutoFit/>
          </a:bodyPr>
          <a:lstStyle/>
          <a:p>
            <a:pPr marL="64008" indent="0" algn="just">
              <a:buNone/>
            </a:pPr>
            <a:r>
              <a:rPr lang="ru-RU" sz="2800" dirty="0" smtClean="0"/>
              <a:t>На законодательном уровне осуждало взяточничество  </a:t>
            </a:r>
            <a:r>
              <a:rPr lang="ru-RU" sz="2800" b="1" dirty="0" smtClean="0"/>
              <a:t>Соборное уложение 1649 </a:t>
            </a:r>
            <a:r>
              <a:rPr lang="ru-RU" sz="2800" dirty="0" smtClean="0"/>
              <a:t>года, предусматривавшее самые разные наказания: </a:t>
            </a:r>
          </a:p>
          <a:p>
            <a:pPr algn="just">
              <a:buFont typeface="Wingdings" pitchFamily="2" charset="2"/>
              <a:buChar char="Ø"/>
            </a:pPr>
            <a:r>
              <a:rPr lang="ru-RU" sz="2800" dirty="0" smtClean="0"/>
              <a:t>денежное взыскание, </a:t>
            </a:r>
          </a:p>
          <a:p>
            <a:pPr algn="just">
              <a:buFont typeface="Wingdings" pitchFamily="2" charset="2"/>
              <a:buChar char="Ø"/>
            </a:pPr>
            <a:r>
              <a:rPr lang="ru-RU" sz="2800" dirty="0" smtClean="0"/>
              <a:t>запрет на должность, </a:t>
            </a:r>
          </a:p>
          <a:p>
            <a:pPr algn="just">
              <a:buFont typeface="Wingdings" pitchFamily="2" charset="2"/>
              <a:buChar char="Ø"/>
            </a:pPr>
            <a:r>
              <a:rPr lang="ru-RU" sz="2800" dirty="0" smtClean="0"/>
              <a:t>битье кнутом или батогами, </a:t>
            </a:r>
          </a:p>
          <a:p>
            <a:pPr algn="just">
              <a:buFont typeface="Wingdings" pitchFamily="2" charset="2"/>
              <a:buChar char="Ø"/>
            </a:pPr>
            <a:r>
              <a:rPr lang="ru-RU" sz="2800" dirty="0" smtClean="0"/>
              <a:t>казнь либо отсечение руки.</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a:t>Выделение конкретных дотаций </a:t>
            </a:r>
          </a:p>
        </p:txBody>
      </p:sp>
      <p:sp>
        <p:nvSpPr>
          <p:cNvPr id="3" name="Объект 2"/>
          <p:cNvSpPr>
            <a:spLocks noGrp="1"/>
          </p:cNvSpPr>
          <p:nvPr>
            <p:ph idx="1"/>
          </p:nvPr>
        </p:nvSpPr>
        <p:spPr/>
        <p:txBody>
          <a:bodyPr/>
          <a:lstStyle/>
          <a:p>
            <a:r>
              <a:rPr lang="ru-RU" sz="3600" dirty="0"/>
              <a:t>Фаворитизм</a:t>
            </a:r>
          </a:p>
          <a:p>
            <a:r>
              <a:rPr lang="ru-RU" sz="3600" dirty="0"/>
              <a:t>Взятки </a:t>
            </a:r>
          </a:p>
          <a:p>
            <a:r>
              <a:rPr lang="ru-RU" sz="3600" dirty="0"/>
              <a:t>Действия в обход критериев</a:t>
            </a:r>
          </a:p>
          <a:p>
            <a:r>
              <a:rPr lang="ru-RU" sz="3600" dirty="0"/>
              <a:t>Дискриминация (политическая, социальная, этническая)</a:t>
            </a:r>
          </a:p>
          <a:p>
            <a:pPr marL="0" indent="0">
              <a:buNone/>
            </a:pPr>
            <a:endParaRPr lang="ru-RU" dirty="0"/>
          </a:p>
        </p:txBody>
      </p:sp>
    </p:spTree>
    <p:extLst>
      <p:ext uri="{BB962C8B-B14F-4D97-AF65-F5344CB8AC3E}">
        <p14:creationId xmlns:p14="http://schemas.microsoft.com/office/powerpoint/2010/main" val="1596542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a:t>Строительство, содержание, ремонт </a:t>
            </a:r>
          </a:p>
        </p:txBody>
      </p:sp>
      <p:sp>
        <p:nvSpPr>
          <p:cNvPr id="3" name="Объект 2"/>
          <p:cNvSpPr>
            <a:spLocks noGrp="1"/>
          </p:cNvSpPr>
          <p:nvPr>
            <p:ph idx="1"/>
          </p:nvPr>
        </p:nvSpPr>
        <p:spPr/>
        <p:txBody>
          <a:bodyPr/>
          <a:lstStyle/>
          <a:p>
            <a:r>
              <a:rPr lang="ru-RU" sz="2400" dirty="0"/>
              <a:t>Мошенничество при проведении публичных тендеров (взятки, подарки, фаворитизм) </a:t>
            </a:r>
          </a:p>
          <a:p>
            <a:r>
              <a:rPr lang="ru-RU" sz="2400" dirty="0"/>
              <a:t>Сговор между поставщиками</a:t>
            </a:r>
          </a:p>
          <a:p>
            <a:r>
              <a:rPr lang="ru-RU" sz="2400" dirty="0"/>
              <a:t>Хищение </a:t>
            </a:r>
          </a:p>
          <a:p>
            <a:r>
              <a:rPr lang="ru-RU" sz="2400" dirty="0"/>
              <a:t>Манипулирование данными</a:t>
            </a:r>
          </a:p>
          <a:p>
            <a:r>
              <a:rPr lang="ru-RU" sz="2400" dirty="0"/>
              <a:t>Действия в обход процедуры составления карты потребностей </a:t>
            </a:r>
            <a:r>
              <a:rPr lang="ru-RU" sz="2400" dirty="0" smtClean="0"/>
              <a:t>ОУ</a:t>
            </a:r>
            <a:endParaRPr lang="ru-RU" sz="2400" dirty="0"/>
          </a:p>
          <a:p>
            <a:r>
              <a:rPr lang="ru-RU" sz="2400" dirty="0"/>
              <a:t>Ложные поставки</a:t>
            </a:r>
          </a:p>
          <a:p>
            <a:pPr marL="0" indent="0">
              <a:buNone/>
            </a:pPr>
            <a:endParaRPr lang="ru-RU" dirty="0"/>
          </a:p>
        </p:txBody>
      </p:sp>
    </p:spTree>
    <p:extLst>
      <p:ext uri="{BB962C8B-B14F-4D97-AF65-F5344CB8AC3E}">
        <p14:creationId xmlns:p14="http://schemas.microsoft.com/office/powerpoint/2010/main" val="4243847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Распределение оборудования, мебели, материалов</a:t>
            </a:r>
            <a:br>
              <a:rPr lang="ru-RU" dirty="0"/>
            </a:br>
            <a:r>
              <a:rPr lang="ru-RU" dirty="0"/>
              <a:t>(включая транспорт, пансион, учебники, </a:t>
            </a:r>
            <a:r>
              <a:rPr lang="ru-RU" dirty="0" smtClean="0"/>
              <a:t>питание)</a:t>
            </a:r>
            <a:endParaRPr lang="ru-RU" dirty="0"/>
          </a:p>
        </p:txBody>
      </p:sp>
      <p:sp>
        <p:nvSpPr>
          <p:cNvPr id="3" name="Объект 2"/>
          <p:cNvSpPr>
            <a:spLocks noGrp="1"/>
          </p:cNvSpPr>
          <p:nvPr>
            <p:ph idx="1"/>
          </p:nvPr>
        </p:nvSpPr>
        <p:spPr/>
        <p:txBody>
          <a:bodyPr>
            <a:noAutofit/>
          </a:bodyPr>
          <a:lstStyle/>
          <a:p>
            <a:r>
              <a:rPr lang="ru-RU" sz="2400" dirty="0"/>
              <a:t>Мошенничество при проведении публичных тендеров (взятки, подарки, фаворитизм)</a:t>
            </a:r>
          </a:p>
          <a:p>
            <a:r>
              <a:rPr lang="ru-RU" sz="2400" dirty="0"/>
              <a:t>Сговор между поставщиками</a:t>
            </a:r>
          </a:p>
          <a:p>
            <a:r>
              <a:rPr lang="ru-RU" sz="2400" dirty="0"/>
              <a:t>Противозаконная перекачка </a:t>
            </a:r>
            <a:r>
              <a:rPr lang="ru-RU" sz="2400" dirty="0" smtClean="0"/>
              <a:t>материалов</a:t>
            </a:r>
            <a:endParaRPr lang="ru-RU" sz="2400" dirty="0"/>
          </a:p>
          <a:p>
            <a:r>
              <a:rPr lang="ru-RU" sz="2400" dirty="0"/>
              <a:t>Покупка ненужного оборудования</a:t>
            </a:r>
          </a:p>
          <a:p>
            <a:r>
              <a:rPr lang="ru-RU" sz="2400" dirty="0"/>
              <a:t>Манипулирование данными</a:t>
            </a:r>
          </a:p>
          <a:p>
            <a:r>
              <a:rPr lang="ru-RU" sz="2400" dirty="0"/>
              <a:t>Действия в обход критериев выделения</a:t>
            </a:r>
          </a:p>
          <a:p>
            <a:r>
              <a:rPr lang="ru-RU" sz="2400" dirty="0"/>
              <a:t>Ложные </a:t>
            </a:r>
            <a:r>
              <a:rPr lang="ru-RU" sz="2400" dirty="0" smtClean="0"/>
              <a:t>поставки</a:t>
            </a:r>
            <a:endParaRPr lang="ru-RU" sz="2400" dirty="0"/>
          </a:p>
        </p:txBody>
      </p:sp>
    </p:spTree>
    <p:extLst>
      <p:ext uri="{BB962C8B-B14F-4D97-AF65-F5344CB8AC3E}">
        <p14:creationId xmlns:p14="http://schemas.microsoft.com/office/powerpoint/2010/main" val="802251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t>Написание учебников</a:t>
            </a:r>
          </a:p>
        </p:txBody>
      </p:sp>
      <p:sp>
        <p:nvSpPr>
          <p:cNvPr id="3" name="Объект 2"/>
          <p:cNvSpPr>
            <a:spLocks noGrp="1"/>
          </p:cNvSpPr>
          <p:nvPr>
            <p:ph idx="1"/>
          </p:nvPr>
        </p:nvSpPr>
        <p:spPr/>
        <p:txBody>
          <a:bodyPr/>
          <a:lstStyle/>
          <a:p>
            <a:r>
              <a:rPr lang="ru-RU" sz="2800" dirty="0" smtClean="0"/>
              <a:t>Мошенничество </a:t>
            </a:r>
            <a:r>
              <a:rPr lang="ru-RU" sz="2800" dirty="0"/>
              <a:t>при выборе авторов (фаворитизм, взятки, подарки)</a:t>
            </a:r>
          </a:p>
          <a:p>
            <a:r>
              <a:rPr lang="ru-RU" sz="2800" dirty="0"/>
              <a:t>Действия в обход законов об авторском праве</a:t>
            </a:r>
          </a:p>
          <a:p>
            <a:r>
              <a:rPr lang="ru-RU" sz="2800" dirty="0"/>
              <a:t>Студентов заставляют покупать </a:t>
            </a:r>
            <a:r>
              <a:rPr lang="ru-RU" sz="2800" dirty="0" smtClean="0"/>
              <a:t>материалы, авторские </a:t>
            </a:r>
            <a:r>
              <a:rPr lang="ru-RU" sz="2800" dirty="0"/>
              <a:t>права на которые принадлежат преподавателям</a:t>
            </a:r>
          </a:p>
          <a:p>
            <a:pPr marL="0" indent="0">
              <a:buNone/>
            </a:pPr>
            <a:endParaRPr lang="ru-RU" dirty="0"/>
          </a:p>
        </p:txBody>
      </p:sp>
    </p:spTree>
    <p:extLst>
      <p:ext uri="{BB962C8B-B14F-4D97-AF65-F5344CB8AC3E}">
        <p14:creationId xmlns:p14="http://schemas.microsoft.com/office/powerpoint/2010/main" val="733518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Назначение учителей, менеджмент (перевод, повышение) оплата труда и обучение</a:t>
            </a:r>
          </a:p>
        </p:txBody>
      </p:sp>
      <p:sp>
        <p:nvSpPr>
          <p:cNvPr id="3" name="Объект 2"/>
          <p:cNvSpPr>
            <a:spLocks noGrp="1"/>
          </p:cNvSpPr>
          <p:nvPr>
            <p:ph idx="1"/>
          </p:nvPr>
        </p:nvSpPr>
        <p:spPr/>
        <p:txBody>
          <a:bodyPr/>
          <a:lstStyle/>
          <a:p>
            <a:r>
              <a:rPr lang="ru-RU" sz="2400" dirty="0"/>
              <a:t>Мошенничество при назначении и распределении учителей</a:t>
            </a:r>
          </a:p>
          <a:p>
            <a:r>
              <a:rPr lang="ru-RU" sz="2400" dirty="0"/>
              <a:t>Дискриминация (политическая, социальная, этническая)</a:t>
            </a:r>
          </a:p>
          <a:p>
            <a:r>
              <a:rPr lang="ru-RU" sz="2400" dirty="0"/>
              <a:t>Фальсификация документов о квалификации/ использование фальшивых дипломов</a:t>
            </a:r>
          </a:p>
          <a:p>
            <a:r>
              <a:rPr lang="ru-RU" sz="2400" dirty="0"/>
              <a:t>Действия в обход критериев</a:t>
            </a:r>
          </a:p>
          <a:p>
            <a:r>
              <a:rPr lang="ru-RU" sz="2400" dirty="0"/>
              <a:t>Задержки с выплатой заработной </a:t>
            </a:r>
            <a:r>
              <a:rPr lang="ru-RU" sz="2400" dirty="0" smtClean="0"/>
              <a:t>платы, иногда </a:t>
            </a:r>
            <a:r>
              <a:rPr lang="ru-RU" sz="2400" dirty="0"/>
              <a:t>с неправомочным удержанием</a:t>
            </a:r>
          </a:p>
          <a:p>
            <a:pPr marL="0" indent="0">
              <a:buNone/>
            </a:pPr>
            <a:endParaRPr lang="ru-RU" dirty="0"/>
          </a:p>
        </p:txBody>
      </p:sp>
    </p:spTree>
    <p:extLst>
      <p:ext uri="{BB962C8B-B14F-4D97-AF65-F5344CB8AC3E}">
        <p14:creationId xmlns:p14="http://schemas.microsoft.com/office/powerpoint/2010/main" val="4137715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Поведение учителей (профессиональные проступки)</a:t>
            </a:r>
          </a:p>
        </p:txBody>
      </p:sp>
      <p:sp>
        <p:nvSpPr>
          <p:cNvPr id="3" name="Объект 2"/>
          <p:cNvSpPr>
            <a:spLocks noGrp="1"/>
          </p:cNvSpPr>
          <p:nvPr>
            <p:ph idx="1"/>
          </p:nvPr>
        </p:nvSpPr>
        <p:spPr>
          <a:xfrm>
            <a:off x="581192" y="2180496"/>
            <a:ext cx="11029615" cy="4452316"/>
          </a:xfrm>
        </p:spPr>
        <p:txBody>
          <a:bodyPr>
            <a:noAutofit/>
          </a:bodyPr>
          <a:lstStyle/>
          <a:p>
            <a:r>
              <a:rPr lang="ru-RU" sz="2400" dirty="0"/>
              <a:t>Учителя-призраки</a:t>
            </a:r>
          </a:p>
          <a:p>
            <a:r>
              <a:rPr lang="ru-RU" sz="2400" dirty="0"/>
              <a:t>Необоснованное отсутствие на работе</a:t>
            </a:r>
          </a:p>
          <a:p>
            <a:r>
              <a:rPr lang="ru-RU" sz="2400" dirty="0"/>
              <a:t>Незаконные платы (за поступление в </a:t>
            </a:r>
            <a:r>
              <a:rPr lang="ru-RU" sz="2400" dirty="0" smtClean="0"/>
              <a:t>ОУ, экзамены</a:t>
            </a:r>
            <a:r>
              <a:rPr lang="ru-RU" sz="2400" dirty="0"/>
              <a:t>, оценивание, частное репетиторство и др.)</a:t>
            </a:r>
          </a:p>
          <a:p>
            <a:r>
              <a:rPr lang="ru-RU" sz="2400" dirty="0"/>
              <a:t>Фаворитизм/ семейственность/ принятие подарков</a:t>
            </a:r>
          </a:p>
          <a:p>
            <a:r>
              <a:rPr lang="ru-RU" sz="2400" dirty="0"/>
              <a:t>Дискриминация (политическая, </a:t>
            </a:r>
            <a:r>
              <a:rPr lang="ru-RU" sz="2400" dirty="0" smtClean="0"/>
              <a:t>социальная, этническая</a:t>
            </a:r>
            <a:r>
              <a:rPr lang="ru-RU" sz="2400" dirty="0"/>
              <a:t>)</a:t>
            </a:r>
          </a:p>
          <a:p>
            <a:r>
              <a:rPr lang="ru-RU" sz="2400" dirty="0"/>
              <a:t>Частное репетиторство (включая использование </a:t>
            </a:r>
            <a:r>
              <a:rPr lang="ru-RU" sz="2400" dirty="0" smtClean="0"/>
              <a:t>ОУ </a:t>
            </a:r>
            <a:r>
              <a:rPr lang="ru-RU" sz="2400" dirty="0"/>
              <a:t>в личных целях)</a:t>
            </a:r>
          </a:p>
          <a:p>
            <a:r>
              <a:rPr lang="ru-RU" sz="2400" dirty="0"/>
              <a:t>Взятки или привилегии во время инспекторских </a:t>
            </a:r>
            <a:r>
              <a:rPr lang="ru-RU" sz="2400" dirty="0" smtClean="0"/>
              <a:t>проверок</a:t>
            </a:r>
            <a:endParaRPr lang="ru-RU" sz="2400" dirty="0"/>
          </a:p>
        </p:txBody>
      </p:sp>
    </p:spTree>
    <p:extLst>
      <p:ext uri="{BB962C8B-B14F-4D97-AF65-F5344CB8AC3E}">
        <p14:creationId xmlns:p14="http://schemas.microsoft.com/office/powerpoint/2010/main" val="3444810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Информационные системы</a:t>
            </a:r>
          </a:p>
        </p:txBody>
      </p:sp>
      <p:sp>
        <p:nvSpPr>
          <p:cNvPr id="3" name="Объект 2"/>
          <p:cNvSpPr>
            <a:spLocks noGrp="1"/>
          </p:cNvSpPr>
          <p:nvPr>
            <p:ph idx="1"/>
          </p:nvPr>
        </p:nvSpPr>
        <p:spPr/>
        <p:txBody>
          <a:bodyPr/>
          <a:lstStyle/>
          <a:p>
            <a:r>
              <a:rPr lang="ru-RU" sz="2800" dirty="0"/>
              <a:t>Манипуляция данными</a:t>
            </a:r>
          </a:p>
          <a:p>
            <a:r>
              <a:rPr lang="ru-RU" sz="2800" dirty="0"/>
              <a:t>Отбор/ замалчивание информации</a:t>
            </a:r>
          </a:p>
          <a:p>
            <a:r>
              <a:rPr lang="ru-RU" sz="2800" dirty="0"/>
              <a:t>Противозаконные действия при производстве и публикации информации</a:t>
            </a:r>
          </a:p>
          <a:p>
            <a:r>
              <a:rPr lang="ru-RU" sz="2800" dirty="0"/>
              <a:t>Плата за информацию, которая должна предоставляться бесплатно</a:t>
            </a:r>
          </a:p>
          <a:p>
            <a:endParaRPr lang="ru-RU" dirty="0"/>
          </a:p>
        </p:txBody>
      </p:sp>
    </p:spTree>
    <p:extLst>
      <p:ext uri="{BB962C8B-B14F-4D97-AF65-F5344CB8AC3E}">
        <p14:creationId xmlns:p14="http://schemas.microsoft.com/office/powerpoint/2010/main" val="1252788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Экзамены и </a:t>
            </a:r>
            <a:r>
              <a:rPr lang="ru-RU" dirty="0" smtClean="0"/>
              <a:t>дипломы,</a:t>
            </a:r>
            <a:r>
              <a:rPr lang="ru-RU" dirty="0"/>
              <a:t/>
            </a:r>
            <a:br>
              <a:rPr lang="ru-RU" dirty="0"/>
            </a:br>
            <a:r>
              <a:rPr lang="ru-RU" dirty="0"/>
              <a:t>Доступ к </a:t>
            </a:r>
            <a:r>
              <a:rPr lang="ru-RU" dirty="0" smtClean="0"/>
              <a:t>университетам</a:t>
            </a:r>
            <a:endParaRPr lang="ru-RU" dirty="0"/>
          </a:p>
        </p:txBody>
      </p:sp>
      <p:sp>
        <p:nvSpPr>
          <p:cNvPr id="3" name="Объект 2"/>
          <p:cNvSpPr>
            <a:spLocks noGrp="1"/>
          </p:cNvSpPr>
          <p:nvPr>
            <p:ph idx="1"/>
          </p:nvPr>
        </p:nvSpPr>
        <p:spPr/>
        <p:txBody>
          <a:bodyPr>
            <a:normAutofit/>
          </a:bodyPr>
          <a:lstStyle/>
          <a:p>
            <a:r>
              <a:rPr lang="ru-RU" sz="2400" dirty="0" smtClean="0"/>
              <a:t>Мошенничество </a:t>
            </a:r>
            <a:r>
              <a:rPr lang="ru-RU" sz="2400" dirty="0"/>
              <a:t>на экзаменах (обман, фаворитизм, подарки, выдача себя за другого)</a:t>
            </a:r>
          </a:p>
          <a:p>
            <a:r>
              <a:rPr lang="ru-RU" sz="2400" dirty="0"/>
              <a:t>Взятки (за высокие оценки, перевод в следующий класс, выбор для участия в специализированных программах, аттестаты, прием в университеты) </a:t>
            </a:r>
          </a:p>
          <a:p>
            <a:r>
              <a:rPr lang="ru-RU" sz="2400" dirty="0"/>
              <a:t>Фабрики дипломов и фальшивых документов о квалификации</a:t>
            </a:r>
          </a:p>
          <a:p>
            <a:r>
              <a:rPr lang="ru-RU" sz="2400" dirty="0"/>
              <a:t>Мошеннические исследования и </a:t>
            </a:r>
            <a:r>
              <a:rPr lang="ru-RU" sz="2400" dirty="0" smtClean="0"/>
              <a:t>плагиат</a:t>
            </a:r>
            <a:endParaRPr lang="ru-RU" sz="2400" dirty="0"/>
          </a:p>
        </p:txBody>
      </p:sp>
    </p:spTree>
    <p:extLst>
      <p:ext uri="{BB962C8B-B14F-4D97-AF65-F5344CB8AC3E}">
        <p14:creationId xmlns:p14="http://schemas.microsoft.com/office/powerpoint/2010/main" val="3176228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a:t>Аккредитация учебных заведений</a:t>
            </a:r>
          </a:p>
        </p:txBody>
      </p:sp>
      <p:sp>
        <p:nvSpPr>
          <p:cNvPr id="3" name="Объект 2"/>
          <p:cNvSpPr>
            <a:spLocks noGrp="1"/>
          </p:cNvSpPr>
          <p:nvPr>
            <p:ph idx="1"/>
          </p:nvPr>
        </p:nvSpPr>
        <p:spPr/>
        <p:txBody>
          <a:bodyPr>
            <a:normAutofit/>
          </a:bodyPr>
          <a:lstStyle/>
          <a:p>
            <a:r>
              <a:rPr lang="ru-RU" sz="4000" dirty="0"/>
              <a:t>Мошенничество в процессе аккредитации (фаворитизм, взятки, подарки)</a:t>
            </a:r>
          </a:p>
        </p:txBody>
      </p:sp>
    </p:spTree>
    <p:extLst>
      <p:ext uri="{BB962C8B-B14F-4D97-AF65-F5344CB8AC3E}">
        <p14:creationId xmlns:p14="http://schemas.microsoft.com/office/powerpoint/2010/main" val="598100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О </a:t>
            </a:r>
            <a:r>
              <a:rPr lang="ru-RU" sz="4000" cap="none" dirty="0" smtClean="0"/>
              <a:t>какой коррупционной практике идет речь?</a:t>
            </a:r>
            <a:endParaRPr lang="ru-RU" sz="4000" dirty="0"/>
          </a:p>
        </p:txBody>
      </p:sp>
      <p:sp>
        <p:nvSpPr>
          <p:cNvPr id="3" name="Объект 2"/>
          <p:cNvSpPr>
            <a:spLocks noGrp="1"/>
          </p:cNvSpPr>
          <p:nvPr>
            <p:ph idx="1"/>
          </p:nvPr>
        </p:nvSpPr>
        <p:spPr/>
        <p:txBody>
          <a:bodyPr/>
          <a:lstStyle/>
          <a:p>
            <a:pPr algn="just"/>
            <a:r>
              <a:rPr lang="ru-RU" sz="3200" dirty="0"/>
              <a:t>Глава департамента образования г. Перми заключил муниципальный контракт на сумму 84,6 миллиона рублей на установку системы школьной пожарной сигнализации, которая, как выяснено, не функционирует.</a:t>
            </a:r>
          </a:p>
          <a:p>
            <a:endParaRPr lang="ru-RU" dirty="0"/>
          </a:p>
        </p:txBody>
      </p:sp>
    </p:spTree>
    <p:extLst>
      <p:ext uri="{BB962C8B-B14F-4D97-AF65-F5344CB8AC3E}">
        <p14:creationId xmlns:p14="http://schemas.microsoft.com/office/powerpoint/2010/main" val="117906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940" y="834891"/>
            <a:ext cx="11029616" cy="802179"/>
          </a:xfrm>
        </p:spPr>
        <p:txBody>
          <a:bodyPr>
            <a:normAutofit/>
          </a:bodyPr>
          <a:lstStyle/>
          <a:p>
            <a:r>
              <a:rPr lang="ru-RU" sz="4000" b="1" dirty="0" smtClean="0"/>
              <a:t>ПЁТР</a:t>
            </a:r>
            <a:r>
              <a:rPr lang="ru-RU" sz="4000" dirty="0" smtClean="0"/>
              <a:t> </a:t>
            </a:r>
            <a:r>
              <a:rPr lang="ru-RU" sz="4000" b="1" dirty="0" smtClean="0"/>
              <a:t>I</a:t>
            </a:r>
            <a:r>
              <a:rPr lang="ru-RU" sz="4000" dirty="0" smtClean="0"/>
              <a:t> </a:t>
            </a:r>
            <a:r>
              <a:rPr lang="ru-RU" sz="4000" cap="none" dirty="0" smtClean="0"/>
              <a:t>(прав.</a:t>
            </a:r>
            <a:r>
              <a:rPr lang="ru-RU" sz="4000" dirty="0" smtClean="0"/>
              <a:t> 1682 – 1725)</a:t>
            </a:r>
            <a:endParaRPr lang="ru-RU" sz="4000" dirty="0"/>
          </a:p>
        </p:txBody>
      </p:sp>
      <p:pic>
        <p:nvPicPr>
          <p:cNvPr id="5" name="Содержимое 4" descr="Peter_der-Grosse_1838.jpg"/>
          <p:cNvPicPr>
            <a:picLocks noGrp="1" noChangeAspect="1"/>
          </p:cNvPicPr>
          <p:nvPr>
            <p:ph idx="1"/>
          </p:nvPr>
        </p:nvPicPr>
        <p:blipFill>
          <a:blip r:embed="rId2" cstate="print"/>
          <a:stretch>
            <a:fillRect/>
          </a:stretch>
        </p:blipFill>
        <p:spPr>
          <a:xfrm>
            <a:off x="8229599" y="2016214"/>
            <a:ext cx="3392129" cy="4553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67032" y="2187025"/>
            <a:ext cx="6921910" cy="4093428"/>
          </a:xfrm>
          <a:prstGeom prst="rect">
            <a:avLst/>
          </a:prstGeom>
        </p:spPr>
        <p:txBody>
          <a:bodyPr wrap="square">
            <a:spAutoFit/>
          </a:bodyPr>
          <a:lstStyle/>
          <a:p>
            <a:pPr marL="64008" indent="0" algn="ctr">
              <a:buNone/>
            </a:pPr>
            <a:r>
              <a:rPr lang="ru-RU" sz="2000" dirty="0" smtClean="0"/>
              <a:t>В царствование </a:t>
            </a:r>
            <a:r>
              <a:rPr lang="ru-RU" sz="2000" b="1" dirty="0" smtClean="0"/>
              <a:t>Петра I было осознано, что коррупция является злом для государства</a:t>
            </a:r>
            <a:r>
              <a:rPr lang="ru-RU" sz="2000" dirty="0" smtClean="0"/>
              <a:t>, подрывает бюджет страны и разлагает общество. </a:t>
            </a:r>
          </a:p>
          <a:p>
            <a:pPr marL="64008" indent="0" algn="ctr">
              <a:buNone/>
            </a:pPr>
            <a:r>
              <a:rPr lang="ru-RU" sz="2000" dirty="0" smtClean="0"/>
              <a:t>Петр I пытался выстроить в государстве систему борьбы с коррупцией.</a:t>
            </a:r>
          </a:p>
          <a:p>
            <a:pPr marL="64008" indent="0" algn="ctr">
              <a:buNone/>
            </a:pPr>
            <a:endParaRPr lang="ru-RU" sz="2000" dirty="0" smtClean="0"/>
          </a:p>
          <a:p>
            <a:pPr marL="64008" indent="0" algn="ctr">
              <a:buNone/>
            </a:pPr>
            <a:r>
              <a:rPr lang="ru-RU" sz="2000" dirty="0" smtClean="0"/>
              <a:t> С </a:t>
            </a:r>
            <a:r>
              <a:rPr lang="ru-RU" sz="2000" b="1" dirty="0" smtClean="0"/>
              <a:t>1715</a:t>
            </a:r>
            <a:r>
              <a:rPr lang="ru-RU" sz="2000" dirty="0" smtClean="0"/>
              <a:t> года чиновникам назначали фиксированную зарплату, а </a:t>
            </a:r>
            <a:r>
              <a:rPr lang="ru-RU" sz="2000" b="1" dirty="0" smtClean="0"/>
              <a:t>получение взятки </a:t>
            </a:r>
            <a:r>
              <a:rPr lang="ru-RU" sz="2000" dirty="0" smtClean="0"/>
              <a:t>в любом виде уже </a:t>
            </a:r>
            <a:r>
              <a:rPr lang="ru-RU" sz="2000" b="1" dirty="0" smtClean="0"/>
              <a:t>признавалось преступлением</a:t>
            </a:r>
            <a:r>
              <a:rPr lang="ru-RU" sz="2000" dirty="0" smtClean="0"/>
              <a:t>. Петр I начал вести активную борьбу против коррупции, и законодательство в этот период стало относить к субъектам коррупции помимо должностных лиц посредников, пособников, подстрекателей и недоносителей.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О </a:t>
            </a:r>
            <a:r>
              <a:rPr lang="ru-RU" sz="4000" cap="none" dirty="0" smtClean="0"/>
              <a:t>какой коррупционной практике идет речь?</a:t>
            </a:r>
            <a:endParaRPr lang="ru-RU" sz="4000" dirty="0"/>
          </a:p>
        </p:txBody>
      </p:sp>
      <p:sp>
        <p:nvSpPr>
          <p:cNvPr id="3" name="Объект 2"/>
          <p:cNvSpPr>
            <a:spLocks noGrp="1"/>
          </p:cNvSpPr>
          <p:nvPr>
            <p:ph idx="1"/>
          </p:nvPr>
        </p:nvSpPr>
        <p:spPr/>
        <p:txBody>
          <a:bodyPr>
            <a:normAutofit/>
          </a:bodyPr>
          <a:lstStyle/>
          <a:p>
            <a:pPr algn="just"/>
            <a:r>
              <a:rPr lang="ru-RU" sz="2400" dirty="0"/>
              <a:t>Директор школы №29 г. Краснодара подозревается в злоупотреблении должностными полномочиями (ч. 1 ст. 285 УК РФ). Следственный отдел по Западному округу Краснодара СКР по краю возбудил против нее уголовное дело. В августе 2014 года к директору обратилась мать одного из учеников с просьбой зачислить ее сына в 9 класс школы. Директор была готова зачислить ребенка при условии передачи ей денежных средств».</a:t>
            </a:r>
          </a:p>
        </p:txBody>
      </p:sp>
    </p:spTree>
    <p:extLst>
      <p:ext uri="{BB962C8B-B14F-4D97-AF65-F5344CB8AC3E}">
        <p14:creationId xmlns:p14="http://schemas.microsoft.com/office/powerpoint/2010/main" val="3597391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О </a:t>
            </a:r>
            <a:r>
              <a:rPr lang="ru-RU" sz="4000" cap="none" dirty="0" smtClean="0"/>
              <a:t>какой коррупционной практике идет речь?</a:t>
            </a:r>
            <a:endParaRPr lang="ru-RU" sz="4000" dirty="0"/>
          </a:p>
        </p:txBody>
      </p:sp>
      <p:sp>
        <p:nvSpPr>
          <p:cNvPr id="3" name="Объект 2"/>
          <p:cNvSpPr>
            <a:spLocks noGrp="1"/>
          </p:cNvSpPr>
          <p:nvPr>
            <p:ph idx="1"/>
          </p:nvPr>
        </p:nvSpPr>
        <p:spPr/>
        <p:txBody>
          <a:bodyPr>
            <a:normAutofit/>
          </a:bodyPr>
          <a:lstStyle/>
          <a:p>
            <a:pPr algn="just"/>
            <a:r>
              <a:rPr lang="ru-RU" sz="2400" dirty="0"/>
              <a:t>Следственный отдел по Лазаревскому району г. Сочи возбудил в отношении директора вечерней сменной общеобразовательной школы уголовное дело по ст. 290 УК РФ (подозрение в получении взятки). По предварительной версии следствия, директор, злоупотребляя служебным положением, отказала 25- летнему выпускнику школы в получении дубликата аттестата о неполном среднем образовании в связи с потерей оригинала. Директор предложила помощь в получении требуемой копии за вознаграждение в размере 1500 рублей.</a:t>
            </a:r>
          </a:p>
          <a:p>
            <a:pPr algn="just"/>
            <a:endParaRPr lang="ru-RU" sz="2400" dirty="0"/>
          </a:p>
        </p:txBody>
      </p:sp>
    </p:spTree>
    <p:extLst>
      <p:ext uri="{BB962C8B-B14F-4D97-AF65-F5344CB8AC3E}">
        <p14:creationId xmlns:p14="http://schemas.microsoft.com/office/powerpoint/2010/main" val="805979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О </a:t>
            </a:r>
            <a:r>
              <a:rPr lang="ru-RU" sz="4000" cap="none" dirty="0" smtClean="0"/>
              <a:t>какой коррупционной практике идет речь?</a:t>
            </a:r>
            <a:endParaRPr lang="ru-RU" sz="4000" dirty="0"/>
          </a:p>
        </p:txBody>
      </p:sp>
      <p:sp>
        <p:nvSpPr>
          <p:cNvPr id="3" name="Объект 2"/>
          <p:cNvSpPr>
            <a:spLocks noGrp="1"/>
          </p:cNvSpPr>
          <p:nvPr>
            <p:ph idx="1"/>
          </p:nvPr>
        </p:nvSpPr>
        <p:spPr/>
        <p:txBody>
          <a:bodyPr>
            <a:normAutofit/>
          </a:bodyPr>
          <a:lstStyle/>
          <a:p>
            <a:pPr algn="just"/>
            <a:endParaRPr lang="ru-RU" sz="2400" dirty="0"/>
          </a:p>
          <a:p>
            <a:pPr algn="just"/>
            <a:r>
              <a:rPr lang="ru-RU" sz="2400" dirty="0"/>
              <a:t>Бабушкинский районный суд г. Москвы вынес обвинительный приговор в отношении директора одной </a:t>
            </a:r>
            <a:r>
              <a:rPr lang="ru-RU" sz="2400" dirty="0" smtClean="0"/>
              <a:t>школ. </a:t>
            </a:r>
            <a:r>
              <a:rPr lang="ru-RU" sz="2400" dirty="0"/>
              <a:t>Было установлено, что руководитель государственного образовательного учреждения </a:t>
            </a:r>
            <a:r>
              <a:rPr lang="ru-RU" sz="2400" dirty="0" smtClean="0"/>
              <a:t>оформила </a:t>
            </a:r>
            <a:r>
              <a:rPr lang="ru-RU" sz="2400" dirty="0"/>
              <a:t>на работу свою знакомую на должность социального педагога. Принятая сотрудница работу не выполняла, а причитающуюся ей заработную плату получала директор, которая распоряжалась деньгами по своему усмотрению. За несколько </a:t>
            </a:r>
            <a:r>
              <a:rPr lang="ru-RU" sz="2400" dirty="0" smtClean="0"/>
              <a:t>директор </a:t>
            </a:r>
            <a:r>
              <a:rPr lang="ru-RU" sz="2400" dirty="0"/>
              <a:t>присвоила более 2,5 млн. рублей. Суд назначил наказание директору в виде 4 лет лишения свободы условно, с испытательным сроком 4 года.</a:t>
            </a:r>
          </a:p>
          <a:p>
            <a:pPr algn="just"/>
            <a:endParaRPr lang="ru-RU" sz="2400" dirty="0"/>
          </a:p>
        </p:txBody>
      </p:sp>
    </p:spTree>
    <p:extLst>
      <p:ext uri="{BB962C8B-B14F-4D97-AF65-F5344CB8AC3E}">
        <p14:creationId xmlns:p14="http://schemas.microsoft.com/office/powerpoint/2010/main" val="4127655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О </a:t>
            </a:r>
            <a:r>
              <a:rPr lang="ru-RU" sz="4000" cap="none" dirty="0" smtClean="0"/>
              <a:t>какой коррупционной практике идет речь?</a:t>
            </a:r>
            <a:endParaRPr lang="ru-RU" sz="4000" dirty="0"/>
          </a:p>
        </p:txBody>
      </p:sp>
      <p:sp>
        <p:nvSpPr>
          <p:cNvPr id="3" name="Объект 2"/>
          <p:cNvSpPr>
            <a:spLocks noGrp="1"/>
          </p:cNvSpPr>
          <p:nvPr>
            <p:ph idx="1"/>
          </p:nvPr>
        </p:nvSpPr>
        <p:spPr/>
        <p:txBody>
          <a:bodyPr>
            <a:normAutofit/>
          </a:bodyPr>
          <a:lstStyle/>
          <a:p>
            <a:pPr algn="just"/>
            <a:r>
              <a:rPr lang="ru-RU" sz="2400" dirty="0"/>
              <a:t>Летом 2010 года директор одной из дагестанских школ вымогал у выпускников и их родителей по 1 000 рублей за выдачу им аттестатов. После получения требуемых сумм он выставлял завышенные отметки выпускникам и выдавал аттестаты. По материалам прокурорской проверки в отношении директора школы возбуждены уголовные дела по ч. 1 ст. 292 (служебный подлог), а также ч. 4 ст. </a:t>
            </a:r>
            <a:r>
              <a:rPr lang="ru-RU" sz="2400"/>
              <a:t>290 (получение взятки с вымогательством) УК РФ.</a:t>
            </a:r>
          </a:p>
          <a:p>
            <a:pPr marL="0" indent="0" algn="just">
              <a:buNone/>
            </a:pPr>
            <a:endParaRPr lang="ru-RU" sz="2400" dirty="0"/>
          </a:p>
          <a:p>
            <a:pPr algn="just"/>
            <a:endParaRPr lang="ru-RU" sz="2400" dirty="0"/>
          </a:p>
        </p:txBody>
      </p:sp>
    </p:spTree>
    <p:extLst>
      <p:ext uri="{BB962C8B-B14F-4D97-AF65-F5344CB8AC3E}">
        <p14:creationId xmlns:p14="http://schemas.microsoft.com/office/powerpoint/2010/main" val="2018851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Ст. 2 ФЗ «Об образовании»: </a:t>
            </a:r>
            <a:r>
              <a:rPr lang="ru-RU" dirty="0" smtClean="0">
                <a:latin typeface="Times New Roman" panose="02020603050405020304" pitchFamily="18" charset="0"/>
                <a:ea typeface="Calibri" panose="020F0502020204030204" pitchFamily="34" charset="0"/>
                <a:cs typeface="Times New Roman" panose="02020603050405020304" pitchFamily="18" charset="0"/>
              </a:rPr>
              <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конфликт интересов педагогического работника </a:t>
            </a:r>
            <a:endParaRPr lang="ru-RU" dirty="0"/>
          </a:p>
        </p:txBody>
      </p:sp>
      <p:sp>
        <p:nvSpPr>
          <p:cNvPr id="3" name="Объект 2"/>
          <p:cNvSpPr>
            <a:spLocks noGrp="1"/>
          </p:cNvSpPr>
          <p:nvPr>
            <p:ph idx="1"/>
          </p:nvPr>
        </p:nvSpPr>
        <p:spPr/>
        <p:txBody>
          <a:bodyPr/>
          <a:lstStyle/>
          <a:p>
            <a:pPr algn="just">
              <a:lnSpc>
                <a:spcPct val="107000"/>
              </a:lnSpc>
              <a:spcAft>
                <a:spcPts val="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ситуация, при которой у педагогического работника при осуществлении им профессиональной деятельности возникает </a:t>
            </a:r>
            <a:r>
              <a:rPr lang="ru-RU" sz="2400" b="1" dirty="0">
                <a:latin typeface="Times New Roman" panose="02020603050405020304" pitchFamily="18" charset="0"/>
                <a:ea typeface="Calibri" panose="020F0502020204030204" pitchFamily="34" charset="0"/>
                <a:cs typeface="Times New Roman" panose="02020603050405020304" pitchFamily="18" charset="0"/>
              </a:rPr>
              <a:t>личная заинтересованность </a:t>
            </a:r>
            <a:r>
              <a:rPr lang="ru-RU" sz="2400" dirty="0">
                <a:latin typeface="Times New Roman" panose="02020603050405020304" pitchFamily="18" charset="0"/>
                <a:ea typeface="Calibri" panose="020F0502020204030204" pitchFamily="34" charset="0"/>
                <a:cs typeface="Times New Roman" panose="02020603050405020304" pitchFamily="18" charset="0"/>
              </a:rPr>
              <a:t>в получении материальной выгоды или иного преимущества и которая </a:t>
            </a:r>
            <a:r>
              <a:rPr lang="ru-RU" sz="2400" b="1" dirty="0">
                <a:latin typeface="Times New Roman" panose="02020603050405020304" pitchFamily="18" charset="0"/>
                <a:ea typeface="Calibri" panose="020F0502020204030204" pitchFamily="34" charset="0"/>
                <a:cs typeface="Times New Roman" panose="02020603050405020304" pitchFamily="18" charset="0"/>
              </a:rPr>
              <a:t>влияет или может повлиять на надлежащее исполнение педагогическим работником профессиональных обязанностей</a:t>
            </a:r>
            <a:r>
              <a:rPr lang="ru-RU" sz="2400" dirty="0">
                <a:latin typeface="Times New Roman" panose="02020603050405020304" pitchFamily="18" charset="0"/>
                <a:ea typeface="Calibri" panose="020F0502020204030204" pitchFamily="34" charset="0"/>
                <a:cs typeface="Times New Roman" panose="02020603050405020304" pitchFamily="18" charset="0"/>
              </a:rPr>
              <a:t> вследствие противоречия между его личной заинтересованностью и интересами обучающегося, родителей (законных представителей) несовершеннолетних обучающихся».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13034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b="1" dirty="0">
                <a:latin typeface="Times New Roman" panose="02020603050405020304" pitchFamily="18" charset="0"/>
                <a:ea typeface="Calibri" panose="020F0502020204030204" pitchFamily="34" charset="0"/>
                <a:cs typeface="Times New Roman" panose="02020603050405020304" pitchFamily="18" charset="0"/>
              </a:rPr>
              <a:t>под личной заинтересованностью</a:t>
            </a:r>
            <a:r>
              <a:rPr lang="ru-RU" dirty="0">
                <a:latin typeface="Times New Roman" panose="02020603050405020304" pitchFamily="18" charset="0"/>
                <a:ea typeface="Calibri" panose="020F0502020204030204" pitchFamily="34" charset="0"/>
                <a:cs typeface="Times New Roman" panose="02020603050405020304" pitchFamily="18" charset="0"/>
              </a:rPr>
              <a:t> понимается возможность получения доходов в 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лицом, указанным в части 1 настоящей статьи, и (или) состоящими с ним в близком родстве или свойстве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лицо, указанное в части 1 настоящей статьи, и (или) лица, состоящие с ним в близком родстве или свойстве, связаны имущественными, корпоративными или иными близкими отношениями».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11104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571572155"/>
              </p:ext>
            </p:extLst>
          </p:nvPr>
        </p:nvGraphicFramePr>
        <p:xfrm>
          <a:off x="581192" y="2152650"/>
          <a:ext cx="10999471" cy="3948113"/>
        </p:xfrm>
        <a:graphic>
          <a:graphicData uri="http://schemas.openxmlformats.org/presentationml/2006/ole">
            <mc:AlternateContent xmlns:mc="http://schemas.openxmlformats.org/markup-compatibility/2006">
              <mc:Choice xmlns:v="urn:schemas-microsoft-com:vml" Requires="v">
                <p:oleObj spid="_x0000_s8195" name="Документ" r:id="rId4" imgW="5925852" imgH="2555029" progId="Word.Document.12">
                  <p:embed/>
                </p:oleObj>
              </mc:Choice>
              <mc:Fallback>
                <p:oleObj name="Документ" r:id="rId4" imgW="5925852" imgH="2555029"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2152650"/>
                        <a:ext cx="10999471" cy="394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5600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877066091"/>
              </p:ext>
            </p:extLst>
          </p:nvPr>
        </p:nvGraphicFramePr>
        <p:xfrm>
          <a:off x="581192" y="2243138"/>
          <a:ext cx="11163133" cy="3786187"/>
        </p:xfrm>
        <a:graphic>
          <a:graphicData uri="http://schemas.openxmlformats.org/drawingml/2006/table">
            <a:tbl>
              <a:tblPr firstRow="1" firstCol="1" bandRow="1"/>
              <a:tblGrid>
                <a:gridCol w="5259661"/>
                <a:gridCol w="5903472"/>
              </a:tblGrid>
              <a:tr h="3786187">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Административный работник ОО участвует в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принятии кадровых решений в отношении лиц</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являющихся его родственниками, друзьями или иными лицами, с которым связана его личная заинтересованность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Отстранение работника от принятия того решения, которое является предметом конфликта интересов; перевод работника (его подчиненного) на иную должность или изменение круга его должностных обязанностей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3561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65285395"/>
              </p:ext>
            </p:extLst>
          </p:nvPr>
        </p:nvGraphicFramePr>
        <p:xfrm>
          <a:off x="581192" y="2257425"/>
          <a:ext cx="11148846" cy="4114800"/>
        </p:xfrm>
        <a:graphic>
          <a:graphicData uri="http://schemas.openxmlformats.org/drawingml/2006/table">
            <a:tbl>
              <a:tblPr firstRow="1" firstCol="1" bandRow="1"/>
              <a:tblGrid>
                <a:gridCol w="5252930"/>
                <a:gridCol w="5895916"/>
              </a:tblGrid>
              <a:tr h="4114800">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Административный работник ОО принимает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решение о закупке ОО товаров,</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являющихся результатами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интеллектуальной деятельности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на которую он или иное лицо, с которым связана личная заинтересованность работника, обладает исключительными правами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Отстранение работника от принятия того решения, которое является предметом конфликта интересов, принятие решения о закупке ОО товаров, являющихся результатом интеллектуальной деятельности, с привлечением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независимых экспертов</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632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468478528"/>
              </p:ext>
            </p:extLst>
          </p:nvPr>
        </p:nvGraphicFramePr>
        <p:xfrm>
          <a:off x="581192" y="2257425"/>
          <a:ext cx="11029616" cy="3629025"/>
        </p:xfrm>
        <a:graphic>
          <a:graphicData uri="http://schemas.openxmlformats.org/drawingml/2006/table">
            <a:tbl>
              <a:tblPr firstRow="1" firstCol="1" bandRow="1"/>
              <a:tblGrid>
                <a:gridCol w="5196753"/>
                <a:gridCol w="5832863"/>
              </a:tblGrid>
              <a:tr h="3629025">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Работник ОО, с которым связана личная заинтересованность работника, получает материальные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блага или услуги от иной организации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которая имеет деловые отношения с ОО, намеревается установить такие отношения или является ее конкурентом</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Рекомендация работнику отказаться от предоставляемых благ или услуг; отстранение работника от принятия решения, которое является предметом конфликта интересов; изменение трудовых обязанностей работника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819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t>Лихои́мство</a:t>
            </a:r>
            <a:r>
              <a:rPr lang="ru-RU" b="1" dirty="0" smtClean="0"/>
              <a:t> </a:t>
            </a:r>
            <a:r>
              <a:rPr lang="ru-RU" dirty="0" smtClean="0"/>
              <a:t>–  чрезмерная алчность к приобретению материальных благ за счёт обирания людей;</a:t>
            </a:r>
            <a:endParaRPr lang="ru-RU" dirty="0"/>
          </a:p>
        </p:txBody>
      </p:sp>
      <p:pic>
        <p:nvPicPr>
          <p:cNvPr id="5" name="Содержимое 4" descr="Kratkoe-soderzhanie-komedii-revizor.jpg"/>
          <p:cNvPicPr>
            <a:picLocks noGrp="1" noChangeAspect="1"/>
          </p:cNvPicPr>
          <p:nvPr>
            <p:ph idx="1"/>
          </p:nvPr>
        </p:nvPicPr>
        <p:blipFill>
          <a:blip r:embed="rId2"/>
          <a:stretch>
            <a:fillRect/>
          </a:stretch>
        </p:blipFill>
        <p:spPr>
          <a:xfrm>
            <a:off x="8332911" y="2018993"/>
            <a:ext cx="3082340" cy="4411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776749" y="2955807"/>
            <a:ext cx="6862916" cy="2246769"/>
          </a:xfrm>
          <a:prstGeom prst="rect">
            <a:avLst/>
          </a:prstGeom>
        </p:spPr>
        <p:txBody>
          <a:bodyPr wrap="square">
            <a:spAutoFit/>
          </a:bodyPr>
          <a:lstStyle/>
          <a:p>
            <a:pPr marL="64008" indent="0" algn="ctr">
              <a:buNone/>
            </a:pPr>
            <a:r>
              <a:rPr lang="ru-RU" sz="2800" dirty="0" smtClean="0"/>
              <a:t>Петром I были введены в действие указы:</a:t>
            </a:r>
          </a:p>
          <a:p>
            <a:pPr algn="ctr">
              <a:buFont typeface="Wingdings" pitchFamily="2" charset="2"/>
              <a:buChar char="Ø"/>
            </a:pPr>
            <a:r>
              <a:rPr lang="ru-RU" sz="2800" b="1" dirty="0" smtClean="0"/>
              <a:t>«О воспрещении взяток и посулов»,</a:t>
            </a:r>
          </a:p>
          <a:p>
            <a:pPr algn="ctr">
              <a:buFont typeface="Wingdings" pitchFamily="2" charset="2"/>
              <a:buChar char="Ø"/>
            </a:pPr>
            <a:r>
              <a:rPr lang="ru-RU" sz="2800" b="1" dirty="0" smtClean="0"/>
              <a:t>«О наказании за взятки и лихоимство»,</a:t>
            </a:r>
          </a:p>
          <a:p>
            <a:pPr algn="ctr">
              <a:buFont typeface="Wingdings" pitchFamily="2" charset="2"/>
              <a:buChar char="Ø"/>
            </a:pPr>
            <a:r>
              <a:rPr lang="ru-RU" sz="2800" b="1" dirty="0" smtClean="0"/>
              <a:t>«О наказании хищников за взятки лишением имения и живота».</a:t>
            </a:r>
            <a:endParaRPr lang="ru-RU" sz="2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0223562"/>
              </p:ext>
            </p:extLst>
          </p:nvPr>
        </p:nvGraphicFramePr>
        <p:xfrm>
          <a:off x="581192" y="2157414"/>
          <a:ext cx="11029616" cy="3500436"/>
        </p:xfrm>
        <a:graphic>
          <a:graphicData uri="http://schemas.openxmlformats.org/drawingml/2006/table">
            <a:tbl>
              <a:tblPr firstRow="1" firstCol="1" bandRow="1"/>
              <a:tblGrid>
                <a:gridCol w="5196753"/>
                <a:gridCol w="5832863"/>
              </a:tblGrid>
              <a:tr h="3500436">
                <a:tc>
                  <a:txBody>
                    <a:bodyPr/>
                    <a:lstStyle/>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Работник ОО, с которым связана личная заинтересованность работника, получает дорогостоящие подарки от своего подчиненного или иного работника ОО, в отношении которого работник выполняет контрольные функции, от обучающихся или их родителей (законных представителей)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Требование работнику вернуть дорогостоящий подарок дарителю; установление правил корпоративного поведения, призывающих воздерживаться от дарения / принятия дорогостоящих подарков; перевод работника (его подчиненного) на иную должность или изменения круга его должностных обязанностей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4721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44396080"/>
              </p:ext>
            </p:extLst>
          </p:nvPr>
        </p:nvGraphicFramePr>
        <p:xfrm>
          <a:off x="542924" y="2085975"/>
          <a:ext cx="11172825" cy="4057650"/>
        </p:xfrm>
        <a:graphic>
          <a:graphicData uri="http://schemas.openxmlformats.org/drawingml/2006/table">
            <a:tbl>
              <a:tblPr firstRow="1" firstCol="1" bandRow="1"/>
              <a:tblGrid>
                <a:gridCol w="5264228"/>
                <a:gridCol w="5908597"/>
              </a:tblGrid>
              <a:tr h="4057650">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Административный работник ОО использует информацию, ставшую ему известной в ходе выполнения трудовых обязанностей, для получения выгоды или конкурентных преимуществ при совершении коммерческих сделок для себя или иного лица, с которым связана личная заинтересованность работника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Установление правил корпоративного поведения, запрещающих работникам разглашение или использование в личных целях информации, ставшей им известной в связи с выполнением трудовых обязанностей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1560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83486716"/>
              </p:ext>
            </p:extLst>
          </p:nvPr>
        </p:nvGraphicFramePr>
        <p:xfrm>
          <a:off x="581192" y="2185988"/>
          <a:ext cx="11029616" cy="3714750"/>
        </p:xfrm>
        <a:graphic>
          <a:graphicData uri="http://schemas.openxmlformats.org/drawingml/2006/table">
            <a:tbl>
              <a:tblPr firstRow="1" firstCol="1" bandRow="1"/>
              <a:tblGrid>
                <a:gridCol w="5196753"/>
                <a:gridCol w="5832863"/>
              </a:tblGrid>
              <a:tr h="3714750">
                <a:tc>
                  <a:txBody>
                    <a:bodyPr/>
                    <a:lstStyle/>
                    <a:p>
                      <a:pPr algn="just">
                        <a:lnSpc>
                          <a:spcPts val="152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Педагогический работник ОО оказывает платные образовательные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услуги обучающимся в данной ОО (в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т.ч</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качестве индивидуального предпринимателя), не обеспечивая качество обучения в рамках реализации основных образовательных программ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Внутреннее расследование на основании обращения родителей (законных представителей) обучающихся в комиссию по урегулированию споров в части конфликта интересов, учет низких результатов образовательной деятельности в классе при прохождении аттестации на занимаемую должность, а также учет при начислении выплат стимулирующего характера (размера стимулирующей выплаты), дисциплинарное взыскание за ненадлежащее выполнение должностных обязанностей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9263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08492674"/>
              </p:ext>
            </p:extLst>
          </p:nvPr>
        </p:nvGraphicFramePr>
        <p:xfrm>
          <a:off x="581192" y="2243138"/>
          <a:ext cx="11029616" cy="3671887"/>
        </p:xfrm>
        <a:graphic>
          <a:graphicData uri="http://schemas.openxmlformats.org/drawingml/2006/table">
            <a:tbl>
              <a:tblPr firstRow="1" firstCol="1" bandRow="1"/>
              <a:tblGrid>
                <a:gridCol w="5196753"/>
                <a:gridCol w="5832863"/>
              </a:tblGrid>
              <a:tr h="3671887">
                <a:tc>
                  <a:txBody>
                    <a:bodyPr/>
                    <a:lstStyle/>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Администрация ОО, классный руководитель (педагогический работник) побуждают родителей к благотворительным пожертвованиям путем посулов и (или) шантажа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Внутреннее расследование на основании обращения родителей (законных представителей) обучающихся в комиссию по урегулированию споров в части конфликта интересов.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Фиксация факта побуждения родителей (законных представителей) обучающихся к благотворительным пожертвованиям путем посулов и (или) шантажа, дисциплинарное взыскание за ненадлежащее выполнение должностных обязанностей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615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Граф </a:t>
            </a:r>
            <a:r>
              <a:rPr lang="ru-RU" dirty="0" err="1" smtClean="0"/>
              <a:t>Па́вел</a:t>
            </a:r>
            <a:r>
              <a:rPr lang="ru-RU" dirty="0" smtClean="0"/>
              <a:t> </a:t>
            </a:r>
            <a:r>
              <a:rPr lang="ru-RU" dirty="0" err="1" smtClean="0"/>
              <a:t>Ива́нович</a:t>
            </a:r>
            <a:r>
              <a:rPr lang="ru-RU" dirty="0" smtClean="0"/>
              <a:t> </a:t>
            </a:r>
            <a:r>
              <a:rPr lang="ru-RU" b="1" dirty="0" err="1" smtClean="0"/>
              <a:t>Ягужи́нский</a:t>
            </a:r>
            <a:r>
              <a:rPr lang="ru-RU" dirty="0" smtClean="0"/>
              <a:t>  (</a:t>
            </a:r>
            <a:r>
              <a:rPr lang="ru-RU" cap="none" dirty="0" smtClean="0"/>
              <a:t>годы жизни </a:t>
            </a:r>
            <a:r>
              <a:rPr lang="ru-RU" dirty="0" smtClean="0"/>
              <a:t>1683 – 1736)</a:t>
            </a:r>
            <a:endParaRPr lang="ru-RU" dirty="0"/>
          </a:p>
        </p:txBody>
      </p:sp>
      <p:pic>
        <p:nvPicPr>
          <p:cNvPr id="7" name="Содержимое 6" descr="6004112305.jpg"/>
          <p:cNvPicPr>
            <a:picLocks noGrp="1" noChangeAspect="1"/>
          </p:cNvPicPr>
          <p:nvPr>
            <p:ph idx="1"/>
          </p:nvPr>
        </p:nvPicPr>
        <p:blipFill>
          <a:blip r:embed="rId2"/>
          <a:stretch>
            <a:fillRect/>
          </a:stretch>
        </p:blipFill>
        <p:spPr>
          <a:xfrm>
            <a:off x="1076478" y="2092734"/>
            <a:ext cx="4011715" cy="4011715"/>
          </a:xfrm>
        </p:spPr>
      </p:pic>
      <p:sp>
        <p:nvSpPr>
          <p:cNvPr id="6" name="Прямоугольник 5"/>
          <p:cNvSpPr/>
          <p:nvPr/>
        </p:nvSpPr>
        <p:spPr>
          <a:xfrm>
            <a:off x="5442155" y="2858334"/>
            <a:ext cx="6327058" cy="2677656"/>
          </a:xfrm>
          <a:prstGeom prst="rect">
            <a:avLst/>
          </a:prstGeom>
        </p:spPr>
        <p:txBody>
          <a:bodyPr wrap="square">
            <a:spAutoFit/>
          </a:bodyPr>
          <a:lstStyle/>
          <a:p>
            <a:pPr algn="ctr"/>
            <a:r>
              <a:rPr lang="ru-RU" sz="2800" dirty="0" smtClean="0"/>
              <a:t>Генерал-прокурор </a:t>
            </a:r>
            <a:r>
              <a:rPr lang="ru-RU" sz="2800" dirty="0" err="1" smtClean="0"/>
              <a:t>Ягужинский</a:t>
            </a:r>
            <a:r>
              <a:rPr lang="ru-RU" sz="2800" dirty="0" smtClean="0"/>
              <a:t>: </a:t>
            </a:r>
            <a:r>
              <a:rPr lang="ru-RU" sz="2800" b="1" i="1" dirty="0" smtClean="0"/>
              <a:t>«Неужели вы хотите остаться императором без служителей и подданных? Мы все воруем — с тем только различием, что один больше и приметнее, чем другой»</a:t>
            </a:r>
            <a:endParaRPr lang="ru-RU" sz="2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846425"/>
          </a:xfrm>
        </p:spPr>
        <p:txBody>
          <a:bodyPr/>
          <a:lstStyle/>
          <a:p>
            <a:r>
              <a:rPr lang="vi-VN" b="1" dirty="0" smtClean="0"/>
              <a:t>Екатери́на </a:t>
            </a:r>
            <a:r>
              <a:rPr lang="en-US" b="1" dirty="0" smtClean="0"/>
              <a:t>II </a:t>
            </a:r>
            <a:r>
              <a:rPr lang="ru-RU" b="1" dirty="0" smtClean="0"/>
              <a:t>(</a:t>
            </a:r>
            <a:r>
              <a:rPr lang="ru-RU" b="1" cap="none" dirty="0" smtClean="0"/>
              <a:t>прав. </a:t>
            </a:r>
            <a:r>
              <a:rPr lang="ru-RU" dirty="0" smtClean="0"/>
              <a:t>1762  - 1796)</a:t>
            </a:r>
            <a:endParaRPr lang="ru-RU" dirty="0"/>
          </a:p>
        </p:txBody>
      </p:sp>
      <p:pic>
        <p:nvPicPr>
          <p:cNvPr id="5" name="Содержимое 4" descr="TSaritsa.jpg"/>
          <p:cNvPicPr>
            <a:picLocks noGrp="1" noChangeAspect="1"/>
          </p:cNvPicPr>
          <p:nvPr>
            <p:ph idx="1"/>
          </p:nvPr>
        </p:nvPicPr>
        <p:blipFill>
          <a:blip r:embed="rId2"/>
          <a:stretch>
            <a:fillRect/>
          </a:stretch>
        </p:blipFill>
        <p:spPr>
          <a:xfrm>
            <a:off x="686310" y="1886257"/>
            <a:ext cx="3826698" cy="4693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911212" y="2237033"/>
            <a:ext cx="6916993" cy="3785652"/>
          </a:xfrm>
          <a:prstGeom prst="rect">
            <a:avLst/>
          </a:prstGeom>
        </p:spPr>
        <p:txBody>
          <a:bodyPr wrap="square">
            <a:spAutoFit/>
          </a:bodyPr>
          <a:lstStyle/>
          <a:p>
            <a:pPr marL="64008" indent="0" algn="ctr">
              <a:buNone/>
            </a:pPr>
            <a:r>
              <a:rPr lang="ru-RU" sz="2000" dirty="0" smtClean="0"/>
              <a:t>Серьезно взялась за взяточников </a:t>
            </a:r>
            <a:r>
              <a:rPr lang="ru-RU" sz="2000" b="1" dirty="0" smtClean="0"/>
              <a:t>Екатерина II</a:t>
            </a:r>
            <a:r>
              <a:rPr lang="ru-RU" sz="2000" dirty="0" smtClean="0"/>
              <a:t>, в отличие от своих предшественников не ограничиваясь нравоучениями и показательной расправой над взяточником.</a:t>
            </a:r>
          </a:p>
          <a:p>
            <a:pPr marL="64008" indent="0" algn="ctr">
              <a:buNone/>
            </a:pPr>
            <a:endParaRPr lang="ru-RU" sz="2000" dirty="0" smtClean="0"/>
          </a:p>
          <a:p>
            <a:pPr marL="64008" indent="0" algn="ctr">
              <a:buNone/>
            </a:pPr>
            <a:r>
              <a:rPr lang="ru-RU" sz="2000" dirty="0" smtClean="0"/>
              <a:t>Судьям и канцелярским служащим было назначено жалованье, позволяющее существовать вполне безбедно. Годовой оклад служащего средней руки в 1763 году составлял </a:t>
            </a:r>
            <a:r>
              <a:rPr lang="ru-RU" sz="2000" b="1" dirty="0" smtClean="0"/>
              <a:t>30 рублей </a:t>
            </a:r>
            <a:r>
              <a:rPr lang="ru-RU" sz="2000" dirty="0" smtClean="0"/>
              <a:t>в уездных, </a:t>
            </a:r>
            <a:r>
              <a:rPr lang="ru-RU" sz="2000" b="1" dirty="0" smtClean="0"/>
              <a:t>60 рублей </a:t>
            </a:r>
            <a:r>
              <a:rPr lang="ru-RU" sz="2000" dirty="0" smtClean="0"/>
              <a:t>в</a:t>
            </a:r>
          </a:p>
          <a:p>
            <a:pPr marL="64008" indent="0" algn="ctr">
              <a:buNone/>
            </a:pPr>
            <a:r>
              <a:rPr lang="ru-RU" sz="2000" dirty="0" smtClean="0"/>
              <a:t>губернских и </a:t>
            </a:r>
            <a:r>
              <a:rPr lang="ru-RU" sz="2000" b="1" dirty="0" smtClean="0"/>
              <a:t>100—150 рублей </a:t>
            </a:r>
            <a:r>
              <a:rPr lang="ru-RU" sz="2000" dirty="0" smtClean="0"/>
              <a:t>в центральных и высших учреждениях. При таких зарплатах императрица имела все основания требовать от чиновников честности и неподкупности.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TM03457464[[fn=Дивиденд]]</Template>
  <TotalTime>760</TotalTime>
  <Words>3177</Words>
  <Application>Microsoft Office PowerPoint</Application>
  <PresentationFormat>Широкоэкранный</PresentationFormat>
  <Paragraphs>225</Paragraphs>
  <Slides>73</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73</vt:i4>
      </vt:variant>
    </vt:vector>
  </HeadingPairs>
  <TitlesOfParts>
    <vt:vector size="82" baseType="lpstr">
      <vt:lpstr>Calibri</vt:lpstr>
      <vt:lpstr>Corbel</vt:lpstr>
      <vt:lpstr>Gill Sans MT</vt:lpstr>
      <vt:lpstr>Tahoma</vt:lpstr>
      <vt:lpstr>Times New Roman</vt:lpstr>
      <vt:lpstr>Wingdings</vt:lpstr>
      <vt:lpstr>Wingdings 2</vt:lpstr>
      <vt:lpstr>Дивиденд</vt:lpstr>
      <vt:lpstr>Документ</vt:lpstr>
      <vt:lpstr>Антикоррупционная политика  образовательной организации</vt:lpstr>
      <vt:lpstr>Программа курса</vt:lpstr>
      <vt:lpstr>Презентация PowerPoint</vt:lpstr>
      <vt:lpstr>Иван  IV Грозный (прав. 1547—1584)</vt:lpstr>
      <vt:lpstr>Соборное уложение 1649</vt:lpstr>
      <vt:lpstr>ПЁТР I (прав. 1682 – 1725)</vt:lpstr>
      <vt:lpstr>Лихои́мство –  чрезмерная алчность к приобретению материальных благ за счёт обирания людей;</vt:lpstr>
      <vt:lpstr>Граф Па́вел Ива́нович Ягужи́нский  (годы жизни 1683 – 1736)</vt:lpstr>
      <vt:lpstr>Екатери́на II (прав. 1762  - 1796)</vt:lpstr>
      <vt:lpstr>Александр III (прав. 1881-1894)</vt:lpstr>
      <vt:lpstr>УК РСФСР</vt:lpstr>
      <vt:lpstr>Народный комиссариат юстиции РСФСР</vt:lpstr>
      <vt:lpstr>Международный день борьбы с коррупцией</vt:lpstr>
      <vt:lpstr>Конвенция ООН против коррупции (2003)</vt:lpstr>
      <vt:lpstr>273 – ФЗ «О противодействии коррупции»</vt:lpstr>
      <vt:lpstr>О национальном плане противодействия коррупции</vt:lpstr>
      <vt:lpstr>Вопросы для самопроверки:</vt:lpstr>
      <vt:lpstr>Вопросы для самопроверки:</vt:lpstr>
      <vt:lpstr>Вопросы для самопроверки:</vt:lpstr>
      <vt:lpstr>Вопросы для самопроверки:</vt:lpstr>
      <vt:lpstr>ЧТО ТАКОЕ КОРРУПЦИЯ? </vt:lpstr>
      <vt:lpstr>формы проявления коррупции </vt:lpstr>
      <vt:lpstr>    КТО ЖЕ ЯВЛЯЕТСЯ КОРРУПЦИОНЕРОМ?</vt:lpstr>
      <vt:lpstr>ВЗЯТКОПОЛУЧАТЕЛЕМ (подкупаемым) может быть признано: </vt:lpstr>
      <vt:lpstr> ВЗЯТКОДАТЕЛЬ (осуществляющий подкуп) </vt:lpstr>
      <vt:lpstr>ПОСРЕДНИК</vt:lpstr>
      <vt:lpstr>КОРРУПЦИЯ И УГОЛОВНАЯ ОТВЕТСТВЕННОСТЬ</vt:lpstr>
      <vt:lpstr>Уголовная ответственность  зависит от размера взятки:</vt:lpstr>
      <vt:lpstr>ПОЛУЧЕНИЕ ВЗЯТКИ</vt:lpstr>
      <vt:lpstr>ДАЧА ВЗЯТКИ</vt:lpstr>
      <vt:lpstr>Презентация PowerPoint</vt:lpstr>
      <vt:lpstr>ПОСРЕДНИЧЕСТВО ВО ВЗЯТОЧНИЧЕСТВЕ</vt:lpstr>
      <vt:lpstr>Презентация PowerPoint</vt:lpstr>
      <vt:lpstr>подарок в знак благодарности / взятка</vt:lpstr>
      <vt:lpstr>ВАЖНО ЗНАТЬ</vt:lpstr>
      <vt:lpstr>СЛУЖЕБНЫЙ ПОДЛОГ (ст. 292 УК РФ) </vt:lpstr>
      <vt:lpstr>Служебный подлог</vt:lpstr>
      <vt:lpstr>Презентация PowerPoint</vt:lpstr>
      <vt:lpstr>Презентация PowerPoint</vt:lpstr>
      <vt:lpstr>Вопросы для самопроверки</vt:lpstr>
      <vt:lpstr>Вопросы для самопроверки</vt:lpstr>
      <vt:lpstr>Вопросы для самопроверки</vt:lpstr>
      <vt:lpstr>Вопросы для самопроверки</vt:lpstr>
      <vt:lpstr>Проявление коррупции в сфере образования</vt:lpstr>
      <vt:lpstr>Презентация PowerPoint</vt:lpstr>
      <vt:lpstr>Презентация PowerPoint</vt:lpstr>
      <vt:lpstr>К коррупционным правонарушениям в сфере образования относят: </vt:lpstr>
      <vt:lpstr>Основные возможности для коррупции в области образования</vt:lpstr>
      <vt:lpstr>Финансы</vt:lpstr>
      <vt:lpstr>Выделение конкретных дотаций </vt:lpstr>
      <vt:lpstr>Строительство, содержание, ремонт </vt:lpstr>
      <vt:lpstr>Распределение оборудования, мебели, материалов (включая транспорт, пансион, учебники, питание)</vt:lpstr>
      <vt:lpstr>Написание учебников</vt:lpstr>
      <vt:lpstr>Назначение учителей, менеджмент (перевод, повышение) оплата труда и обучение</vt:lpstr>
      <vt:lpstr>Поведение учителей (профессиональные проступки)</vt:lpstr>
      <vt:lpstr>Информационные системы</vt:lpstr>
      <vt:lpstr>Экзамены и дипломы, Доступ к университетам</vt:lpstr>
      <vt:lpstr>Аккредитация учебных заведений</vt:lpstr>
      <vt:lpstr>О какой коррупционной практике идет речь?</vt:lpstr>
      <vt:lpstr>О какой коррупционной практике идет речь?</vt:lpstr>
      <vt:lpstr>О какой коррупционной практике идет речь?</vt:lpstr>
      <vt:lpstr>О какой коррупционной практике идет речь?</vt:lpstr>
      <vt:lpstr>О какой коррупционной практике идет речь?</vt:lpstr>
      <vt:lpstr>Ст. 2 ФЗ «Об образовании»:  «конфликт интересов педагогического работника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Проявление коррупции в сфере образования</dc:title>
  <dc:creator>Екатерина Иванушкина</dc:creator>
  <cp:lastModifiedBy>Екатерина Иванушкина</cp:lastModifiedBy>
  <cp:revision>51</cp:revision>
  <dcterms:created xsi:type="dcterms:W3CDTF">2018-05-22T08:16:21Z</dcterms:created>
  <dcterms:modified xsi:type="dcterms:W3CDTF">2021-04-12T08:03:08Z</dcterms:modified>
</cp:coreProperties>
</file>