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</p:sldMasterIdLst>
  <p:notesMasterIdLst>
    <p:notesMasterId r:id="rId41"/>
  </p:notesMasterIdLst>
  <p:sldIdLst>
    <p:sldId id="259" r:id="rId2"/>
    <p:sldId id="322" r:id="rId3"/>
    <p:sldId id="352" r:id="rId4"/>
    <p:sldId id="325" r:id="rId5"/>
    <p:sldId id="316" r:id="rId6"/>
    <p:sldId id="317" r:id="rId7"/>
    <p:sldId id="351" r:id="rId8"/>
    <p:sldId id="318" r:id="rId9"/>
    <p:sldId id="319" r:id="rId10"/>
    <p:sldId id="313" r:id="rId11"/>
    <p:sldId id="350" r:id="rId12"/>
    <p:sldId id="323" r:id="rId13"/>
    <p:sldId id="327" r:id="rId14"/>
    <p:sldId id="326" r:id="rId15"/>
    <p:sldId id="328" r:id="rId16"/>
    <p:sldId id="354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2" r:id="rId30"/>
    <p:sldId id="347" r:id="rId31"/>
    <p:sldId id="343" r:id="rId32"/>
    <p:sldId id="344" r:id="rId33"/>
    <p:sldId id="355" r:id="rId34"/>
    <p:sldId id="356" r:id="rId35"/>
    <p:sldId id="346" r:id="rId36"/>
    <p:sldId id="349" r:id="rId37"/>
    <p:sldId id="345" r:id="rId38"/>
    <p:sldId id="353" r:id="rId39"/>
    <p:sldId id="312" r:id="rId40"/>
  </p:sldIdLst>
  <p:sldSz cx="9144000" cy="5143500" type="screen16x9"/>
  <p:notesSz cx="6797675" cy="99298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C000"/>
    <a:srgbClr val="62AAA3"/>
    <a:srgbClr val="00B0F0"/>
    <a:srgbClr val="5AD339"/>
    <a:srgbClr val="99CCFF"/>
    <a:srgbClr val="54A5B8"/>
    <a:srgbClr val="FFCC00"/>
    <a:srgbClr val="006600"/>
    <a:srgbClr val="65A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843" autoAdjust="0"/>
  </p:normalViewPr>
  <p:slideViewPr>
    <p:cSldViewPr>
      <p:cViewPr varScale="1">
        <p:scale>
          <a:sx n="87" d="100"/>
          <a:sy n="87" d="100"/>
        </p:scale>
        <p:origin x="15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A2E6D93-015E-4490-B0A4-12ED4E1C937A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9140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259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1259"/>
            <a:ext cx="2946400" cy="4985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EF136817-CF38-4255-AE06-789C96EAA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4822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838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!!!Добавить про проект, рейтинг АСИ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171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!!!Добавить про проект, рейтинг АСИ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171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171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Образовательная деятельность – единый</a:t>
            </a:r>
            <a:r>
              <a:rPr lang="ru-RU" baseline="0" dirty="0"/>
              <a:t> процесс обучения и воспитания</a:t>
            </a:r>
            <a:endParaRPr lang="ru-RU" dirty="0"/>
          </a:p>
          <a:p>
            <a:r>
              <a:rPr lang="ru-RU" dirty="0"/>
              <a:t>Конечная</a:t>
            </a:r>
            <a:r>
              <a:rPr lang="ru-RU" baseline="0" dirty="0"/>
              <a:t> цель деятельности всего педагогического коллектива – трудоустройство по специальности. </a:t>
            </a:r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4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4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объединение представителей бизнеса и экспертных сообществ для развития в России перспективных технологических рынков и отраслей, которые могут стать основой мировой экономики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4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 сложных систем/концепций/моделей/планов выше хрупкость: больше шансов, что что-то не так оценили или не учли (метод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MVP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endParaRPr lang="ru-RU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Противопоставление 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SPOD 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VUKA 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миру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4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Демография, численность возрастных когорт,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тыс.чел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Данные Росстат https://rosstat.gov.ru/labour_force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4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latin typeface="Bahnschrift SemiLight SemiConde" panose="020B0502040204020203" pitchFamily="34" charset="0"/>
              </a:rPr>
              <a:t>Профессии живут несколько лет и умирают (оператор беспилотных летательных аппаратов)</a:t>
            </a:r>
          </a:p>
          <a:p>
            <a:endParaRPr lang="ru-RU" sz="1200" dirty="0">
              <a:latin typeface="Bahnschrift SemiLight SemiConde" panose="020B0502040204020203" pitchFamily="34" charset="0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 оценке BCG, большинство людей в России не учатся после 25 лет. В образовательных программах в нашей стране участвуют всего 15% работоспособного населения и 1% пенсионеров (для сравнения: в развитых странах это 40 и 5% соответственно). Затраты работодателей на обучение собственных сотрудников, по данным того же исследования, в десять раз ниже, чем в Европе. Низкие позиции в категории «обучение на протяжении всей жизни» — одна из причин слабой позиции нашей страны: 56-е место в глобальном рейтинге конкурентоспособности талантов GTCI (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Talent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Competitiveness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Изменение формата обучения</a:t>
            </a:r>
            <a:endParaRPr lang="ru-RU" sz="1200" dirty="0">
              <a:latin typeface="Bahnschrift SemiLight SemiConde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4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latin typeface="Bahnschrift SemiLight SemiConde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4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Стратегические проекты</a:t>
            </a:r>
            <a:r>
              <a:rPr lang="ru-RU" baseline="0" dirty="0"/>
              <a:t> колледжа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586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одном городе</a:t>
            </a:r>
            <a:r>
              <a:rPr lang="ru-RU" baseline="0" dirty="0"/>
              <a:t> жили два персонажа. Вынуждены были контактировать друг с другом ежедневно.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090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одном городе</a:t>
            </a:r>
            <a:r>
              <a:rPr lang="ru-RU" baseline="0" dirty="0"/>
              <a:t> жили два персонажа. Вынуждены были контактировать друг с другом ежедневно.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Самые главные события – за границами познанного</a:t>
            </a:r>
          </a:p>
          <a:p>
            <a:r>
              <a:rPr lang="ru-RU" dirty="0"/>
              <a:t>Отправляемся в Путь несколько раз в жизни</a:t>
            </a:r>
          </a:p>
          <a:p>
            <a:r>
              <a:rPr lang="ru-RU" dirty="0"/>
              <a:t>Возвращаемся в новой идентичности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595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595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5957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одном городе</a:t>
            </a:r>
            <a:r>
              <a:rPr lang="ru-RU" baseline="0" dirty="0"/>
              <a:t> жили два персонажа. Вынуждены были контактировать друг с другом ежедневно.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Индивидуальное собеседование (консультация) представляет собой активную форму проведения учебной работы, предполагающую заинтересовать обучающихся в теме (темах) беседы и умение преподавателя во время сравнительно короткого разговора (диалога), во-первых, создать настрой раскованного (доверительного) разговора, а во-вторых, составить достаточно точное представление о сильных и слабых сторонах подготовленности обучающегося по обсуждаемой теме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одном городе</a:t>
            </a:r>
            <a:r>
              <a:rPr lang="ru-RU" baseline="0" dirty="0"/>
              <a:t> жили два персонажа. Вынуждены были контактировать друг с другом ежедневно.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Почему</a:t>
            </a:r>
            <a:r>
              <a:rPr lang="ru-RU" baseline="0" dirty="0"/>
              <a:t> нельзя работать одинаково с разными типами студентов (с разным уровнем понимания, мотивации) – из </a:t>
            </a:r>
            <a:r>
              <a:rPr lang="en-US" baseline="0" dirty="0" err="1"/>
              <a:t>Skillbox</a:t>
            </a:r>
            <a:r>
              <a:rPr lang="en-US" baseline="0" dirty="0"/>
              <a:t> </a:t>
            </a:r>
            <a:r>
              <a:rPr lang="ru-RU" baseline="0" dirty="0"/>
              <a:t>взять!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Почему</a:t>
            </a:r>
            <a:r>
              <a:rPr lang="ru-RU" baseline="0" dirty="0"/>
              <a:t> нельзя работать одинаково с разными типами студентов (с разным уровнем понимания, мотивации) – из </a:t>
            </a:r>
            <a:r>
              <a:rPr lang="en-US" baseline="0" dirty="0" err="1"/>
              <a:t>Skillbox</a:t>
            </a:r>
            <a:r>
              <a:rPr lang="en-US" baseline="0" dirty="0"/>
              <a:t> </a:t>
            </a:r>
            <a:r>
              <a:rPr lang="ru-RU" baseline="0" dirty="0"/>
              <a:t>взять!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Инструкция для студентов по работе с индивидуальной программой профессионального развития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209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Инвариантные корпоративные</a:t>
            </a:r>
            <a:r>
              <a:rPr lang="ru-RU" baseline="0" dirty="0"/>
              <a:t> требования ГАПОУ ТСПК к сотрудникам. Вариативная часть формируется в зависимости от должности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2789-2BAF-40C7-94EF-D0D98C55FCD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97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04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EEF63-9AD0-4B85-B808-F501EEA420C9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C7574-A54B-4E14-BFA6-357972366C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302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42E13-F887-41E0-A972-3E6AFE470E3C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70936-FCB8-40D8-B702-D88AB52F3F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140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9C8D8-1087-45A4-A258-AF73FC4A40CE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B9923-A3ED-4A9B-8512-10D5731E23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0541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AC862-5B79-4EC0-A957-36F0A1B947D3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CF739-88FC-4EA8-BAF6-1DF845855F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923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B9F3E-08A5-45F6-84DF-22CAE03C24C0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296CA-C74C-401C-9839-6BA467F767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982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AA717-AB39-451C-83C8-35DC9275F4EE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B9EEF-D030-4966-89BD-D2255730CD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200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98B5A-B108-4278-9A25-60B0B0BE96DA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70B98-8E6B-483A-8EBF-A75127B90F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03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436D5-C066-44EA-9E24-7B1A8C3FC1D1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1CD78-C526-4D1D-88B4-2B3B392215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58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2DE6F-6A98-4B40-8D72-00A62433ADEB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87599-6584-4CE2-AE34-539C8A39FE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1094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6DC7B-9581-4797-A3F7-1EDA1F3BAF7A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0651D-45D2-4A60-87BE-17CBC29039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398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8B290-DAD5-400D-83B8-408996565996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73DC3-7DD5-441F-8EEA-E550632268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3642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67595"/>
            <a:ext cx="8496944" cy="2538281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353948"/>
            <a:ext cx="7704856" cy="540060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>
                    <a:lumMod val="9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4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C8DB1562-9926-4DBE-A6B4-01D1E2B77E7F}" type="datetimeFigureOut">
              <a:rPr lang="ru-RU"/>
              <a:pPr>
                <a:defRPr/>
              </a:pPr>
              <a:t>11.08.2022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098D4EF5-43E4-486E-B21C-EB0D6A53E0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jpeg"/><Relationship Id="rId4" Type="http://schemas.microsoft.com/office/2007/relationships/hdphoto" Target="../media/hdphoto1.wdp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8403" y="375841"/>
            <a:ext cx="5331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ГАПОУ «ТОЛЬЯТТИНСКИЙ СОЦИАЛЬНО-ПЕДАГОГИЧЕСКИЙ КОЛЛЕДЖ»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563888" y="807889"/>
            <a:ext cx="2232248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3923252"/>
            <a:ext cx="6486691" cy="952754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Дьякова Оксана Ивановна</a:t>
            </a:r>
          </a:p>
          <a:p>
            <a:pPr algn="r"/>
            <a:r>
              <a:rPr lang="ru-RU" sz="16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заместитель директора ГАПОУ «Тольяттинский социально-педагогический колледж», </a:t>
            </a:r>
          </a:p>
          <a:p>
            <a:pPr algn="r"/>
            <a:r>
              <a:rPr lang="ru-RU" sz="1600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Антропова Наталья Леонидовна,</a:t>
            </a:r>
          </a:p>
          <a:p>
            <a:pPr algn="r"/>
            <a:r>
              <a:rPr lang="ru-RU" sz="16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руководитель по работе с молодежью ГАПОУ «Тольяттинский социально-педагогический колледж»</a:t>
            </a:r>
          </a:p>
        </p:txBody>
      </p:sp>
      <p:sp>
        <p:nvSpPr>
          <p:cNvPr id="11" name="Block Arc 14"/>
          <p:cNvSpPr/>
          <p:nvPr/>
        </p:nvSpPr>
        <p:spPr>
          <a:xfrm>
            <a:off x="179511" y="2143048"/>
            <a:ext cx="1217198" cy="1217254"/>
          </a:xfrm>
          <a:custGeom>
            <a:avLst/>
            <a:gdLst/>
            <a:ahLst/>
            <a:cxnLst/>
            <a:rect l="l" t="t" r="r" b="b"/>
            <a:pathLst>
              <a:path w="1217198" h="1217254">
                <a:moveTo>
                  <a:pt x="1172073" y="616019"/>
                </a:moveTo>
                <a:lnTo>
                  <a:pt x="1217198" y="616610"/>
                </a:lnTo>
                <a:cubicBezTo>
                  <a:pt x="1216181" y="694136"/>
                  <a:pt x="1200702" y="768120"/>
                  <a:pt x="1172073" y="835497"/>
                </a:cubicBezTo>
                <a:close/>
                <a:moveTo>
                  <a:pt x="592301" y="223"/>
                </a:moveTo>
                <a:cubicBezTo>
                  <a:pt x="925156" y="-8708"/>
                  <a:pt x="1203399" y="251500"/>
                  <a:pt x="1216760" y="584207"/>
                </a:cubicBezTo>
                <a:lnTo>
                  <a:pt x="1025903" y="591872"/>
                </a:lnTo>
                <a:cubicBezTo>
                  <a:pt x="1016735" y="363582"/>
                  <a:pt x="825816" y="185038"/>
                  <a:pt x="597424" y="191166"/>
                </a:cubicBezTo>
                <a:cubicBezTo>
                  <a:pt x="369033" y="197294"/>
                  <a:pt x="187962" y="385820"/>
                  <a:pt x="191049" y="614273"/>
                </a:cubicBezTo>
                <a:cubicBezTo>
                  <a:pt x="194136" y="842726"/>
                  <a:pt x="380235" y="1026290"/>
                  <a:pt x="608708" y="1026244"/>
                </a:cubicBezTo>
                <a:cubicBezTo>
                  <a:pt x="773320" y="1026211"/>
                  <a:pt x="915896" y="930876"/>
                  <a:pt x="982606" y="791527"/>
                </a:cubicBezTo>
                <a:lnTo>
                  <a:pt x="982606" y="1085471"/>
                </a:lnTo>
                <a:cubicBezTo>
                  <a:pt x="880769" y="1168806"/>
                  <a:pt x="750352" y="1217226"/>
                  <a:pt x="608747" y="1217254"/>
                </a:cubicBezTo>
                <a:cubicBezTo>
                  <a:pt x="275773" y="1217320"/>
                  <a:pt x="4555" y="949797"/>
                  <a:pt x="56" y="616853"/>
                </a:cubicBezTo>
                <a:cubicBezTo>
                  <a:pt x="-4443" y="283909"/>
                  <a:pt x="259446" y="9154"/>
                  <a:pt x="592301" y="22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Rectangle 18"/>
          <p:cNvSpPr/>
          <p:nvPr/>
        </p:nvSpPr>
        <p:spPr>
          <a:xfrm>
            <a:off x="1207294" y="1561169"/>
            <a:ext cx="189467" cy="1040153"/>
          </a:xfrm>
          <a:custGeom>
            <a:avLst/>
            <a:gdLst>
              <a:gd name="connsiteX0" fmla="*/ 0 w 189467"/>
              <a:gd name="connsiteY0" fmla="*/ 0 h 1080346"/>
              <a:gd name="connsiteX1" fmla="*/ 189467 w 189467"/>
              <a:gd name="connsiteY1" fmla="*/ 0 h 1080346"/>
              <a:gd name="connsiteX2" fmla="*/ 189467 w 189467"/>
              <a:gd name="connsiteY2" fmla="*/ 1080346 h 1080346"/>
              <a:gd name="connsiteX3" fmla="*/ 187528 w 189467"/>
              <a:gd name="connsiteY3" fmla="*/ 1040153 h 1080346"/>
              <a:gd name="connsiteX4" fmla="*/ 0 w 189467"/>
              <a:gd name="connsiteY4" fmla="*/ 674512 h 1080346"/>
              <a:gd name="connsiteX5" fmla="*/ 0 w 189467"/>
              <a:gd name="connsiteY5" fmla="*/ 0 h 1080346"/>
              <a:gd name="connsiteX0" fmla="*/ 0 w 189467"/>
              <a:gd name="connsiteY0" fmla="*/ 0 h 1040153"/>
              <a:gd name="connsiteX1" fmla="*/ 189467 w 189467"/>
              <a:gd name="connsiteY1" fmla="*/ 0 h 1040153"/>
              <a:gd name="connsiteX2" fmla="*/ 187528 w 189467"/>
              <a:gd name="connsiteY2" fmla="*/ 1040153 h 1040153"/>
              <a:gd name="connsiteX3" fmla="*/ 0 w 189467"/>
              <a:gd name="connsiteY3" fmla="*/ 674512 h 1040153"/>
              <a:gd name="connsiteX4" fmla="*/ 0 w 189467"/>
              <a:gd name="connsiteY4" fmla="*/ 0 h 104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467" h="1040153">
                <a:moveTo>
                  <a:pt x="0" y="0"/>
                </a:moveTo>
                <a:lnTo>
                  <a:pt x="189467" y="0"/>
                </a:lnTo>
                <a:cubicBezTo>
                  <a:pt x="188821" y="346718"/>
                  <a:pt x="188174" y="693435"/>
                  <a:pt x="187528" y="1040153"/>
                </a:cubicBezTo>
                <a:cubicBezTo>
                  <a:pt x="179329" y="879836"/>
                  <a:pt x="108663" y="777233"/>
                  <a:pt x="0" y="6745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950152" y="421885"/>
            <a:ext cx="726841" cy="1121399"/>
          </a:xfrm>
          <a:custGeom>
            <a:avLst/>
            <a:gdLst/>
            <a:ahLst/>
            <a:cxnLst/>
            <a:rect l="l" t="t" r="r" b="b"/>
            <a:pathLst>
              <a:path w="726841" h="1121399">
                <a:moveTo>
                  <a:pt x="236325" y="1049494"/>
                </a:moveTo>
                <a:lnTo>
                  <a:pt x="495287" y="1049494"/>
                </a:lnTo>
                <a:cubicBezTo>
                  <a:pt x="491080" y="1064561"/>
                  <a:pt x="487966" y="1079199"/>
                  <a:pt x="485273" y="1093187"/>
                </a:cubicBezTo>
                <a:lnTo>
                  <a:pt x="245258" y="1092728"/>
                </a:lnTo>
                <a:close/>
                <a:moveTo>
                  <a:pt x="363421" y="203844"/>
                </a:moveTo>
                <a:cubicBezTo>
                  <a:pt x="401307" y="203844"/>
                  <a:pt x="432020" y="234557"/>
                  <a:pt x="432020" y="272443"/>
                </a:cubicBezTo>
                <a:cubicBezTo>
                  <a:pt x="432020" y="310329"/>
                  <a:pt x="401307" y="341042"/>
                  <a:pt x="363421" y="341042"/>
                </a:cubicBezTo>
                <a:cubicBezTo>
                  <a:pt x="325534" y="341042"/>
                  <a:pt x="294821" y="310329"/>
                  <a:pt x="294821" y="272443"/>
                </a:cubicBezTo>
                <a:cubicBezTo>
                  <a:pt x="294821" y="234557"/>
                  <a:pt x="325534" y="203844"/>
                  <a:pt x="363421" y="203844"/>
                </a:cubicBezTo>
                <a:close/>
                <a:moveTo>
                  <a:pt x="363421" y="135244"/>
                </a:moveTo>
                <a:cubicBezTo>
                  <a:pt x="287648" y="135244"/>
                  <a:pt x="226222" y="196671"/>
                  <a:pt x="226222" y="272443"/>
                </a:cubicBezTo>
                <a:cubicBezTo>
                  <a:pt x="226222" y="348216"/>
                  <a:pt x="287648" y="409642"/>
                  <a:pt x="363421" y="409642"/>
                </a:cubicBezTo>
                <a:cubicBezTo>
                  <a:pt x="439193" y="409642"/>
                  <a:pt x="500619" y="348216"/>
                  <a:pt x="500619" y="272443"/>
                </a:cubicBezTo>
                <a:cubicBezTo>
                  <a:pt x="500619" y="196671"/>
                  <a:pt x="439193" y="135244"/>
                  <a:pt x="363421" y="135244"/>
                </a:cubicBezTo>
                <a:close/>
                <a:moveTo>
                  <a:pt x="196200" y="0"/>
                </a:moveTo>
                <a:cubicBezTo>
                  <a:pt x="300307" y="58658"/>
                  <a:pt x="427219" y="59450"/>
                  <a:pt x="531959" y="2129"/>
                </a:cubicBezTo>
                <a:cubicBezTo>
                  <a:pt x="645195" y="251105"/>
                  <a:pt x="615578" y="521951"/>
                  <a:pt x="565642" y="749813"/>
                </a:cubicBezTo>
                <a:lnTo>
                  <a:pt x="726841" y="904479"/>
                </a:lnTo>
                <a:lnTo>
                  <a:pt x="700460" y="1113326"/>
                </a:lnTo>
                <a:lnTo>
                  <a:pt x="510728" y="982128"/>
                </a:lnTo>
                <a:lnTo>
                  <a:pt x="503274" y="1014651"/>
                </a:lnTo>
                <a:lnTo>
                  <a:pt x="228241" y="1014651"/>
                </a:lnTo>
                <a:cubicBezTo>
                  <a:pt x="226194" y="1005458"/>
                  <a:pt x="223902" y="996068"/>
                  <a:pt x="221524" y="986461"/>
                </a:cubicBezTo>
                <a:lnTo>
                  <a:pt x="26381" y="1121399"/>
                </a:lnTo>
                <a:lnTo>
                  <a:pt x="0" y="912552"/>
                </a:lnTo>
                <a:lnTo>
                  <a:pt x="162681" y="756465"/>
                </a:lnTo>
                <a:lnTo>
                  <a:pt x="163137" y="757906"/>
                </a:lnTo>
                <a:lnTo>
                  <a:pt x="165881" y="748957"/>
                </a:lnTo>
                <a:cubicBezTo>
                  <a:pt x="117348" y="521774"/>
                  <a:pt x="87568" y="246912"/>
                  <a:pt x="19620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Freeform 23"/>
          <p:cNvSpPr/>
          <p:nvPr/>
        </p:nvSpPr>
        <p:spPr>
          <a:xfrm>
            <a:off x="1164435" y="190079"/>
            <a:ext cx="298274" cy="244742"/>
          </a:xfrm>
          <a:custGeom>
            <a:avLst/>
            <a:gdLst/>
            <a:ahLst/>
            <a:cxnLst/>
            <a:rect l="l" t="t" r="r" b="b"/>
            <a:pathLst>
              <a:path w="298274" h="244742">
                <a:moveTo>
                  <a:pt x="147328" y="0"/>
                </a:moveTo>
                <a:cubicBezTo>
                  <a:pt x="212319" y="65590"/>
                  <a:pt x="261867" y="134854"/>
                  <a:pt x="298274" y="206570"/>
                </a:cubicBezTo>
                <a:cubicBezTo>
                  <a:pt x="205418" y="258299"/>
                  <a:pt x="92251" y="257374"/>
                  <a:pt x="0" y="204273"/>
                </a:cubicBezTo>
                <a:cubicBezTo>
                  <a:pt x="35363" y="132633"/>
                  <a:pt x="83678" y="64016"/>
                  <a:pt x="14732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1896383"/>
            <a:ext cx="69127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CC0000"/>
                </a:solidFill>
                <a:latin typeface="Bahnschrift SemiBold Condensed" panose="020B0502040204020203" pitchFamily="34" charset="0"/>
              </a:rPr>
              <a:t>ПРОЕКТИРОВАНИЕ ИНДИВИДУАЛЬНОГО ОБРАЗОВАТЕЛЬНОГО МАРШРУТА ОБУЧАЮЩЕГОСЯ</a:t>
            </a:r>
          </a:p>
          <a:p>
            <a:pPr algn="ctr"/>
            <a:r>
              <a:rPr lang="ru-RU" sz="2400" dirty="0">
                <a:solidFill>
                  <a:srgbClr val="CC0000"/>
                </a:solidFill>
                <a:latin typeface="Bahnschrift SemiBold Condensed" panose="020B0502040204020203" pitchFamily="34" charset="0"/>
              </a:rPr>
              <a:t>(ПРАКТИКА ДЕЯТЕЛЬНОСТИ ГАПОУ ТСПК)</a:t>
            </a:r>
          </a:p>
        </p:txBody>
      </p:sp>
      <p:sp>
        <p:nvSpPr>
          <p:cNvPr id="15" name="Rectangle 19"/>
          <p:cNvSpPr/>
          <p:nvPr/>
        </p:nvSpPr>
        <p:spPr>
          <a:xfrm>
            <a:off x="1207294" y="2703006"/>
            <a:ext cx="189467" cy="24404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191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Шестиугольник 43"/>
          <p:cNvSpPr/>
          <p:nvPr/>
        </p:nvSpPr>
        <p:spPr>
          <a:xfrm>
            <a:off x="323529" y="1534993"/>
            <a:ext cx="5523474" cy="604709"/>
          </a:xfrm>
          <a:prstGeom prst="hexagon">
            <a:avLst/>
          </a:prstGeom>
          <a:solidFill>
            <a:srgbClr val="FFCC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ТОП-100</a:t>
            </a:r>
            <a:r>
              <a:rPr lang="ru-RU" sz="11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ru-RU" sz="11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лучших организаций СПО Российской Федерации, реализующих проекты и мероприятия движения </a:t>
            </a:r>
            <a:r>
              <a:rPr lang="ru-RU" sz="1100" dirty="0" err="1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Ворлдскиллс</a:t>
            </a:r>
            <a:endParaRPr lang="ru-RU" sz="1100" dirty="0">
              <a:solidFill>
                <a:srgbClr val="C00000"/>
              </a:solidFill>
              <a:latin typeface="Bahnschrift SemiLight Condensed" panose="020B0502040204020203" pitchFamily="34" charset="0"/>
            </a:endParaRPr>
          </a:p>
          <a:p>
            <a:pPr algn="ctr">
              <a:defRPr/>
            </a:pPr>
            <a:r>
              <a:rPr lang="ru-RU" sz="11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(2017, 2018, 2019, 2020)</a:t>
            </a:r>
          </a:p>
        </p:txBody>
      </p:sp>
      <p:pic>
        <p:nvPicPr>
          <p:cNvPr id="46" name="Рисунок 45" descr="leader.pn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75656" y="839163"/>
            <a:ext cx="411460" cy="411460"/>
          </a:xfrm>
          <a:prstGeom prst="rect">
            <a:avLst/>
          </a:prstGeom>
        </p:spPr>
      </p:pic>
      <p:sp>
        <p:nvSpPr>
          <p:cNvPr id="47" name="TextBox 3"/>
          <p:cNvSpPr txBox="1">
            <a:spLocks noChangeArrowheads="1"/>
          </p:cNvSpPr>
          <p:nvPr/>
        </p:nvSpPr>
        <p:spPr bwMode="auto">
          <a:xfrm>
            <a:off x="1836167" y="802077"/>
            <a:ext cx="266382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Ведущий колледж</a:t>
            </a:r>
          </a:p>
          <a:p>
            <a:pPr>
              <a:defRPr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Образование и педагогические науки</a:t>
            </a:r>
          </a:p>
          <a:p>
            <a:pPr>
              <a:defRPr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Физическая культура и спорт</a:t>
            </a:r>
          </a:p>
        </p:txBody>
      </p:sp>
      <p:pic>
        <p:nvPicPr>
          <p:cNvPr id="48" name="Рисунок 47" descr="computer (1).png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779912" y="802492"/>
            <a:ext cx="349863" cy="349863"/>
          </a:xfrm>
          <a:prstGeom prst="rect">
            <a:avLst/>
          </a:prstGeom>
        </p:spPr>
      </p:pic>
      <p:sp>
        <p:nvSpPr>
          <p:cNvPr id="49" name="TextBox 3"/>
          <p:cNvSpPr txBox="1">
            <a:spLocks noChangeArrowheads="1"/>
          </p:cNvSpPr>
          <p:nvPr/>
        </p:nvSpPr>
        <p:spPr bwMode="auto">
          <a:xfrm>
            <a:off x="4067596" y="783071"/>
            <a:ext cx="2160588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Профильный колледж</a:t>
            </a:r>
          </a:p>
          <a:p>
            <a:pPr>
              <a:defRPr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Информационные технологии</a:t>
            </a:r>
          </a:p>
        </p:txBody>
      </p:sp>
      <p:pic>
        <p:nvPicPr>
          <p:cNvPr id="50" name="Рисунок 49" descr="handicap.png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845134"/>
            <a:ext cx="339502" cy="339502"/>
          </a:xfrm>
          <a:prstGeom prst="rect">
            <a:avLst/>
          </a:prstGeom>
        </p:spPr>
      </p:pic>
      <p:sp>
        <p:nvSpPr>
          <p:cNvPr id="51" name="TextBox 3"/>
          <p:cNvSpPr txBox="1">
            <a:spLocks noChangeArrowheads="1"/>
          </p:cNvSpPr>
          <p:nvPr/>
        </p:nvSpPr>
        <p:spPr bwMode="auto">
          <a:xfrm>
            <a:off x="5868144" y="783071"/>
            <a:ext cx="6477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БПОО</a:t>
            </a:r>
          </a:p>
          <a:p>
            <a:pPr>
              <a:defRPr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РУМЦ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Bahnschrift SemiLight Condensed" panose="020B0502040204020203" pitchFamily="34" charset="0"/>
            </a:endParaRPr>
          </a:p>
        </p:txBody>
      </p:sp>
      <p:pic>
        <p:nvPicPr>
          <p:cNvPr id="52" name="Рисунок 21" descr="Screenshot_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141" y="779077"/>
            <a:ext cx="3683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3"/>
          <p:cNvSpPr txBox="1">
            <a:spLocks noChangeArrowheads="1"/>
          </p:cNvSpPr>
          <p:nvPr/>
        </p:nvSpPr>
        <p:spPr bwMode="auto">
          <a:xfrm>
            <a:off x="6980694" y="783070"/>
            <a:ext cx="1623754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Площадка Академии</a:t>
            </a:r>
          </a:p>
          <a:p>
            <a:pPr>
              <a:defRPr/>
            </a:pPr>
            <a:r>
              <a:rPr lang="ru-RU" sz="1050" dirty="0" err="1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Ворлдскиллс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57" name="TextBox 3"/>
          <p:cNvSpPr txBox="1">
            <a:spLocks noChangeArrowheads="1"/>
          </p:cNvSpPr>
          <p:nvPr/>
        </p:nvSpPr>
        <p:spPr bwMode="auto">
          <a:xfrm>
            <a:off x="683568" y="851561"/>
            <a:ext cx="857884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ЦОПП</a:t>
            </a:r>
          </a:p>
          <a:p>
            <a:pPr>
              <a:defRPr/>
            </a:pP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Учредитель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45134"/>
            <a:ext cx="438921" cy="450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Box 3"/>
          <p:cNvSpPr txBox="1">
            <a:spLocks noChangeArrowheads="1"/>
          </p:cNvSpPr>
          <p:nvPr/>
        </p:nvSpPr>
        <p:spPr bwMode="auto">
          <a:xfrm>
            <a:off x="6416967" y="2012236"/>
            <a:ext cx="244206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Педагогические классы</a:t>
            </a:r>
          </a:p>
          <a:p>
            <a:pPr>
              <a:defRPr/>
            </a:pPr>
            <a:r>
              <a:rPr lang="ru-RU" sz="1000" dirty="0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Оператор проекта</a:t>
            </a:r>
          </a:p>
        </p:txBody>
      </p:sp>
      <p:pic>
        <p:nvPicPr>
          <p:cNvPr id="66" name="Рисунок 65" descr="teacher.png"/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56927" y="2019786"/>
            <a:ext cx="360040" cy="360040"/>
          </a:xfrm>
          <a:prstGeom prst="rect">
            <a:avLst/>
          </a:prstGeom>
        </p:spPr>
      </p:pic>
      <p:pic>
        <p:nvPicPr>
          <p:cNvPr id="34" name="Рисунок 33" descr="website.png"/>
          <p:cNvPicPr>
            <a:picLocks noChangeAspect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55783" y="1507669"/>
            <a:ext cx="321105" cy="321105"/>
          </a:xfrm>
          <a:prstGeom prst="rect">
            <a:avLst/>
          </a:prstGeom>
        </p:spPr>
      </p:pic>
      <p:sp>
        <p:nvSpPr>
          <p:cNvPr id="35" name="Прямоугольник 86"/>
          <p:cNvSpPr>
            <a:spLocks noChangeArrowheads="1"/>
          </p:cNvSpPr>
          <p:nvPr/>
        </p:nvSpPr>
        <p:spPr bwMode="auto">
          <a:xfrm>
            <a:off x="6376888" y="1436172"/>
            <a:ext cx="2839008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1100" b="1" dirty="0">
                <a:solidFill>
                  <a:srgbClr val="C00000"/>
                </a:solidFill>
                <a:latin typeface="Bahnschrift SemiLight Condensed" panose="020B0502040204020203" pitchFamily="34" charset="0"/>
                <a:cs typeface="Arial" charset="0"/>
              </a:rPr>
              <a:t>Федеральный  центр дистанционного обучения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1000" dirty="0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  <a:cs typeface="Arial" charset="0"/>
              </a:rPr>
              <a:t>Физическая культура, спорт и фитнес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000" dirty="0">
                <a:solidFill>
                  <a:schemeClr val="accent5">
                    <a:lumMod val="50000"/>
                  </a:schemeClr>
                </a:solidFill>
                <a:latin typeface="Bahnschrift SemiLight Condensed" panose="020B0502040204020203" pitchFamily="34" charset="0"/>
                <a:cs typeface="Arial" charset="0"/>
              </a:rPr>
              <a:t>Веб-дизайн и разработка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4690" y="123478"/>
            <a:ext cx="8637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ТОЛЬЯТТИНСКИЙ СОЦИАЛЬНО-ПЕДАГОГИЧЕСКИЙ КОЛЛЕДЖ</a:t>
            </a:r>
            <a:endParaRPr lang="ru-RU" sz="2800" b="1" dirty="0"/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Шестиугольник 57"/>
          <p:cNvSpPr/>
          <p:nvPr/>
        </p:nvSpPr>
        <p:spPr>
          <a:xfrm>
            <a:off x="323528" y="2226428"/>
            <a:ext cx="5523474" cy="604709"/>
          </a:xfrm>
          <a:prstGeom prst="hexagon">
            <a:avLst/>
          </a:prstGeom>
          <a:solidFill>
            <a:srgbClr val="FFCC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ТОП-10 </a:t>
            </a:r>
            <a:r>
              <a:rPr lang="ru-RU" sz="14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(2 место из 583)</a:t>
            </a:r>
          </a:p>
          <a:p>
            <a:pPr algn="ctr">
              <a:defRPr/>
            </a:pPr>
            <a:r>
              <a:rPr lang="ru-RU" sz="11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по результатам мониторинга качества подготовки кадров ОО, реализующих программ СПО в </a:t>
            </a:r>
            <a:r>
              <a:rPr lang="ru-RU" sz="11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ПФО</a:t>
            </a:r>
          </a:p>
        </p:txBody>
      </p:sp>
      <p:sp>
        <p:nvSpPr>
          <p:cNvPr id="60" name="Шестиугольник 59"/>
          <p:cNvSpPr/>
          <p:nvPr/>
        </p:nvSpPr>
        <p:spPr>
          <a:xfrm>
            <a:off x="323528" y="2931790"/>
            <a:ext cx="5523474" cy="604709"/>
          </a:xfrm>
          <a:prstGeom prst="hexagon">
            <a:avLst/>
          </a:prstGeom>
          <a:solidFill>
            <a:srgbClr val="FFCC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ТОП-500 (</a:t>
            </a:r>
            <a:r>
              <a:rPr lang="ru-RU" sz="14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12 место из 2588)</a:t>
            </a:r>
          </a:p>
          <a:p>
            <a:pPr algn="ctr">
              <a:defRPr/>
            </a:pPr>
            <a:r>
              <a:rPr lang="ru-RU" sz="11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по результатам мониторинга качества подготовки кадров ОО, реализующих программ СПО в </a:t>
            </a:r>
            <a:r>
              <a:rPr lang="ru-RU" sz="11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РФ</a:t>
            </a:r>
          </a:p>
        </p:txBody>
      </p:sp>
      <p:sp>
        <p:nvSpPr>
          <p:cNvPr id="62" name="Шестиугольник 61"/>
          <p:cNvSpPr/>
          <p:nvPr/>
        </p:nvSpPr>
        <p:spPr>
          <a:xfrm>
            <a:off x="323528" y="3651870"/>
            <a:ext cx="5523474" cy="604709"/>
          </a:xfrm>
          <a:prstGeom prst="hexagon">
            <a:avLst/>
          </a:prstGeom>
          <a:solidFill>
            <a:srgbClr val="FFC0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Региональная инновационная площадка</a:t>
            </a:r>
          </a:p>
          <a:p>
            <a:pPr algn="ctr">
              <a:defRPr/>
            </a:pPr>
            <a:r>
              <a:rPr lang="ru-RU" sz="11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Внедрение технологий интенсификации в профессиональной образовательной организации при подготовке кадров для регионального рынка труда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36" name="Шестиугольник 35"/>
          <p:cNvSpPr/>
          <p:nvPr/>
        </p:nvSpPr>
        <p:spPr>
          <a:xfrm>
            <a:off x="344670" y="4371950"/>
            <a:ext cx="5523474" cy="604709"/>
          </a:xfrm>
          <a:prstGeom prst="hexagon">
            <a:avLst/>
          </a:prstGeom>
          <a:solidFill>
            <a:schemeClr val="accent5">
              <a:lumMod val="7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ТОП-100 </a:t>
            </a:r>
          </a:p>
          <a:p>
            <a:pPr algn="ctr">
              <a:defRPr/>
            </a:pPr>
            <a:r>
              <a:rPr lang="ru-RU" sz="1100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идей Всероссийского форума «Сильные идеи для нового времени»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060" y="2531790"/>
            <a:ext cx="13525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300192" y="3878927"/>
            <a:ext cx="2412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</a:rPr>
              <a:t>официальный сайт ГАПОУ ТСПК</a:t>
            </a:r>
          </a:p>
        </p:txBody>
      </p:sp>
    </p:spTree>
    <p:extLst>
      <p:ext uri="{BB962C8B-B14F-4D97-AF65-F5344CB8AC3E}">
        <p14:creationId xmlns:p14="http://schemas.microsoft.com/office/powerpoint/2010/main" val="157460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191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254690" y="123478"/>
            <a:ext cx="3957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О ЧЕМ БУДЕМ ГОВОРИТЬ?</a:t>
            </a:r>
            <a:endParaRPr lang="ru-RU" sz="2800" b="1" dirty="0"/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27" name="TextBox 8"/>
          <p:cNvSpPr txBox="1">
            <a:spLocks noChangeArrowheads="1"/>
          </p:cNvSpPr>
          <p:nvPr/>
        </p:nvSpPr>
        <p:spPr bwMode="auto">
          <a:xfrm>
            <a:off x="323528" y="915566"/>
            <a:ext cx="853294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 eaLnBrk="1" hangingPunct="1">
              <a:buAutoNum type="arabicPeriod"/>
            </a:pPr>
            <a:r>
              <a:rPr lang="ru-RU" altLang="ru-RU" sz="2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Мир, в котором мы живем: что нам важно о нем понимать?</a:t>
            </a:r>
          </a:p>
          <a:p>
            <a:pPr marL="457200" indent="-457200" algn="just" eaLnBrk="1" hangingPunct="1">
              <a:buAutoNum type="arabicPeriod"/>
            </a:pPr>
            <a:endParaRPr lang="ru-RU" altLang="ru-RU" sz="22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marL="457200" indent="-457200" algn="just" eaLnBrk="1" hangingPunct="1">
              <a:buAutoNum type="arabicPeriod"/>
            </a:pPr>
            <a:r>
              <a:rPr lang="ru-RU" altLang="ru-RU" sz="2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Обучение и драматургия: что общего и чем это может нам помочь?</a:t>
            </a:r>
          </a:p>
          <a:p>
            <a:pPr marL="457200" indent="-457200" algn="just" eaLnBrk="1" hangingPunct="1">
              <a:buAutoNum type="arabicPeriod"/>
            </a:pPr>
            <a:endParaRPr lang="ru-RU" altLang="ru-RU" sz="22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marL="457200" indent="-457200" algn="just" eaLnBrk="1" hangingPunct="1">
              <a:buAutoNum type="arabicPeriod"/>
            </a:pPr>
            <a:r>
              <a:rPr lang="ru-RU" altLang="ru-RU" sz="2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«Кем быть?»: почему этот вопрос по-прежнему главный на 1 курсе?</a:t>
            </a:r>
          </a:p>
          <a:p>
            <a:pPr marL="457200" indent="-457200" algn="just" eaLnBrk="1" hangingPunct="1">
              <a:buAutoNum type="arabicPeriod"/>
            </a:pPr>
            <a:endParaRPr lang="ru-RU" altLang="ru-RU" sz="22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marL="457200" indent="-457200" algn="just" eaLnBrk="1" hangingPunct="1">
              <a:buAutoNum type="arabicPeriod"/>
            </a:pPr>
            <a:r>
              <a:rPr lang="ru-RU" altLang="ru-RU" sz="2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Индивидуальная траектория обучения: на что опереться чтобы не заблудиться?</a:t>
            </a:r>
          </a:p>
          <a:p>
            <a:pPr algn="just" eaLnBrk="1" hangingPunct="1"/>
            <a:endParaRPr lang="ru-RU" altLang="ru-RU" sz="22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marL="457200" indent="-457200" algn="just" eaLnBrk="1" hangingPunct="1">
              <a:buAutoNum type="arabicPeriod"/>
            </a:pPr>
            <a:endParaRPr lang="ru-RU" altLang="ru-RU" sz="22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090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191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1851670"/>
            <a:ext cx="741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БЛОК 1. </a:t>
            </a:r>
            <a:r>
              <a:rPr lang="ru-RU" alt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Мир, в котором мы живем: что нам важно о нем понимать?</a:t>
            </a:r>
          </a:p>
        </p:txBody>
      </p:sp>
    </p:spTree>
    <p:extLst>
      <p:ext uri="{BB962C8B-B14F-4D97-AF65-F5344CB8AC3E}">
        <p14:creationId xmlns:p14="http://schemas.microsoft.com/office/powerpoint/2010/main" val="239077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23527" y="123478"/>
            <a:ext cx="4896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СТРАТЕГИЯ РАЗВИТИЯ: РЕГИОН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7"/>
          <p:cNvGrpSpPr/>
          <p:nvPr/>
        </p:nvGrpSpPr>
        <p:grpSpPr>
          <a:xfrm>
            <a:off x="3263616" y="1143536"/>
            <a:ext cx="2856728" cy="780142"/>
            <a:chOff x="2551705" y="4252537"/>
            <a:chExt cx="3463255" cy="780142"/>
          </a:xfrm>
        </p:grpSpPr>
        <p:sp>
          <p:nvSpPr>
            <p:cNvPr id="8" name="TextBox 7"/>
            <p:cNvSpPr txBox="1"/>
            <p:nvPr/>
          </p:nvSpPr>
          <p:spPr>
            <a:xfrm>
              <a:off x="2551705" y="4571014"/>
              <a:ext cx="304339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latin typeface="Bahnschrift SemiLight SemiConde" panose="020B0502040204020203" pitchFamily="34" charset="0"/>
                </a:rPr>
                <a:t>По качеству жизни (9 место, в 2020 году – 16 место) (2021 г.)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51705" y="4252537"/>
              <a:ext cx="346325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ТОП-10 РЕГИОНОВ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7"/>
          <p:cNvGrpSpPr/>
          <p:nvPr/>
        </p:nvGrpSpPr>
        <p:grpSpPr>
          <a:xfrm>
            <a:off x="3275856" y="1854324"/>
            <a:ext cx="2856728" cy="501402"/>
            <a:chOff x="2551705" y="4252537"/>
            <a:chExt cx="3463255" cy="501402"/>
          </a:xfrm>
        </p:grpSpPr>
        <p:sp>
          <p:nvSpPr>
            <p:cNvPr id="12" name="TextBox 11"/>
            <p:cNvSpPr txBox="1"/>
            <p:nvPr/>
          </p:nvSpPr>
          <p:spPr>
            <a:xfrm>
              <a:off x="2551705" y="4476940"/>
              <a:ext cx="304339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latin typeface="Bahnschrift SemiLight SemiConde" panose="020B0502040204020203" pitchFamily="34" charset="0"/>
                </a:rPr>
                <a:t>По уровню развития ИТ  (2020 г.)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51705" y="4252537"/>
              <a:ext cx="346325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ТОП-30 РЕГИОНОВ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7"/>
          <p:cNvGrpSpPr/>
          <p:nvPr/>
        </p:nvGrpSpPr>
        <p:grpSpPr>
          <a:xfrm>
            <a:off x="3275856" y="2286372"/>
            <a:ext cx="2856728" cy="501402"/>
            <a:chOff x="2551705" y="4252537"/>
            <a:chExt cx="3463255" cy="501402"/>
          </a:xfrm>
        </p:grpSpPr>
        <p:sp>
          <p:nvSpPr>
            <p:cNvPr id="15" name="TextBox 14"/>
            <p:cNvSpPr txBox="1"/>
            <p:nvPr/>
          </p:nvSpPr>
          <p:spPr>
            <a:xfrm>
              <a:off x="2551705" y="4476940"/>
              <a:ext cx="304339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latin typeface="Bahnschrift SemiLight SemiConde" panose="020B0502040204020203" pitchFamily="34" charset="0"/>
                </a:rPr>
                <a:t>Городское население – 80% (2020 г.)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51705" y="4252537"/>
              <a:ext cx="346325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ВЫСОКОУРБАНИЗИРОВАННЫЙ РЕГИОН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"/>
          <a:stretch/>
        </p:blipFill>
        <p:spPr bwMode="auto">
          <a:xfrm>
            <a:off x="395536" y="1131590"/>
            <a:ext cx="2664296" cy="279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3275856" y="2729453"/>
            <a:ext cx="3168352" cy="490369"/>
            <a:chOff x="2551705" y="4252537"/>
            <a:chExt cx="3841041" cy="490369"/>
          </a:xfrm>
        </p:grpSpPr>
        <p:sp>
          <p:nvSpPr>
            <p:cNvPr id="19" name="TextBox 18"/>
            <p:cNvSpPr txBox="1"/>
            <p:nvPr/>
          </p:nvSpPr>
          <p:spPr>
            <a:xfrm>
              <a:off x="2551705" y="4465907"/>
              <a:ext cx="384104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latin typeface="Bahnschrift SemiLight SemiConde" panose="020B0502040204020203" pitchFamily="34" charset="0"/>
                </a:rPr>
                <a:t>Плотность населения около 60 чел/км</a:t>
              </a:r>
              <a:r>
                <a:rPr lang="ru-RU" sz="1200" baseline="30000" dirty="0">
                  <a:latin typeface="Bahnschrift SemiLight SemiConde" panose="020B0502040204020203" pitchFamily="34" charset="0"/>
                </a:rPr>
                <a:t>2</a:t>
              </a:r>
              <a:r>
                <a:rPr lang="ru-RU" sz="1200" dirty="0">
                  <a:latin typeface="Bahnschrift SemiLight SemiConde" panose="020B0502040204020203" pitchFamily="34" charset="0"/>
                </a:rPr>
                <a:t> (2020 г.)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51705" y="4252537"/>
              <a:ext cx="346325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ГУСТОНАСЕЛЕННЫЙ РЕГИОН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oup 17"/>
          <p:cNvGrpSpPr/>
          <p:nvPr/>
        </p:nvGrpSpPr>
        <p:grpSpPr>
          <a:xfrm>
            <a:off x="3275856" y="3161501"/>
            <a:ext cx="3168352" cy="706393"/>
            <a:chOff x="2551705" y="4252537"/>
            <a:chExt cx="3841041" cy="706393"/>
          </a:xfrm>
        </p:grpSpPr>
        <p:sp>
          <p:nvSpPr>
            <p:cNvPr id="23" name="TextBox 22"/>
            <p:cNvSpPr txBox="1"/>
            <p:nvPr/>
          </p:nvSpPr>
          <p:spPr>
            <a:xfrm>
              <a:off x="2551705" y="4497265"/>
              <a:ext cx="384104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latin typeface="Bahnschrift SemiLight SemiConde" panose="020B0502040204020203" pitchFamily="34" charset="0"/>
                </a:rPr>
                <a:t>В радиусе 500 км – 25 млн. чел</a:t>
              </a:r>
            </a:p>
            <a:p>
              <a:r>
                <a:rPr lang="ru-RU" sz="1200" dirty="0">
                  <a:latin typeface="Bahnschrift SemiLight SemiConde" panose="020B0502040204020203" pitchFamily="34" charset="0"/>
                </a:rPr>
                <a:t>В радиусе 1000 км – 80 млн. чел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51705" y="4252537"/>
              <a:ext cx="346325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ГЕОГРАФИЧЕСКОЕ РАСПОЛОЖЕНИЕ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17"/>
          <p:cNvGrpSpPr/>
          <p:nvPr/>
        </p:nvGrpSpPr>
        <p:grpSpPr>
          <a:xfrm>
            <a:off x="323528" y="3867894"/>
            <a:ext cx="3672408" cy="1080120"/>
            <a:chOff x="2551705" y="4252537"/>
            <a:chExt cx="4452116" cy="1080120"/>
          </a:xfrm>
        </p:grpSpPr>
        <p:sp>
          <p:nvSpPr>
            <p:cNvPr id="26" name="TextBox 25"/>
            <p:cNvSpPr txBox="1"/>
            <p:nvPr/>
          </p:nvSpPr>
          <p:spPr>
            <a:xfrm>
              <a:off x="2551705" y="4501660"/>
              <a:ext cx="384104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latin typeface="Bahnschrift SemiLight SemiConde" panose="020B0502040204020203" pitchFamily="34" charset="0"/>
                </a:rPr>
                <a:t>Туризм </a:t>
              </a:r>
            </a:p>
            <a:p>
              <a:r>
                <a:rPr lang="ru-RU" sz="1200" dirty="0">
                  <a:latin typeface="Bahnschrift SemiLight SemiConde" panose="020B0502040204020203" pitchFamily="34" charset="0"/>
                </a:rPr>
                <a:t>Цифровая экономика</a:t>
              </a:r>
            </a:p>
            <a:p>
              <a:r>
                <a:rPr lang="ru-RU" sz="1200" dirty="0">
                  <a:latin typeface="Bahnschrift SemiLight SemiConde" panose="020B0502040204020203" pitchFamily="34" charset="0"/>
                </a:rPr>
                <a:t>Физическая культура и спорт</a:t>
              </a:r>
            </a:p>
            <a:p>
              <a:r>
                <a:rPr lang="ru-RU" sz="1200" dirty="0">
                  <a:latin typeface="Bahnschrift SemiLight SemiConde" panose="020B0502040204020203" pitchFamily="34" charset="0"/>
                </a:rPr>
                <a:t>Образование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551705" y="4252537"/>
              <a:ext cx="4452116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СТРАТЕГИЧЕСКИЕ НАПРАВЛЕНИЯ РАЗВИТИЯ РЕГИОНА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991" y="3929623"/>
            <a:ext cx="926225" cy="89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2159732" y="4815031"/>
            <a:ext cx="5940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</a:rPr>
              <a:t>Стратегия социально-экономического развития Самарской области до 2030 года</a:t>
            </a:r>
            <a:endParaRPr lang="ru-RU" sz="1200" i="1" dirty="0">
              <a:solidFill>
                <a:srgbClr val="FF0000"/>
              </a:solidFill>
            </a:endParaRPr>
          </a:p>
        </p:txBody>
      </p:sp>
      <p:grpSp>
        <p:nvGrpSpPr>
          <p:cNvPr id="42" name="Group 17"/>
          <p:cNvGrpSpPr/>
          <p:nvPr/>
        </p:nvGrpSpPr>
        <p:grpSpPr>
          <a:xfrm>
            <a:off x="6120345" y="792456"/>
            <a:ext cx="3132176" cy="1059214"/>
            <a:chOff x="2551705" y="4129427"/>
            <a:chExt cx="3463255" cy="1059214"/>
          </a:xfrm>
        </p:grpSpPr>
        <p:sp>
          <p:nvSpPr>
            <p:cNvPr id="43" name="TextBox 42"/>
            <p:cNvSpPr txBox="1"/>
            <p:nvPr/>
          </p:nvSpPr>
          <p:spPr>
            <a:xfrm>
              <a:off x="2551705" y="4542310"/>
              <a:ext cx="3043397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latin typeface="Bahnschrift SemiLight SemiConde" panose="020B0502040204020203" pitchFamily="34" charset="0"/>
                </a:rPr>
                <a:t>85% населения региона проживают в </a:t>
              </a:r>
              <a:r>
                <a:rPr lang="ru-RU" sz="1200" dirty="0" err="1">
                  <a:latin typeface="Bahnschrift SemiLight SemiConde" panose="020B0502040204020203" pitchFamily="34" charset="0"/>
                </a:rPr>
                <a:t>Самарско</a:t>
              </a:r>
              <a:r>
                <a:rPr lang="ru-RU" sz="1200" dirty="0">
                  <a:latin typeface="Bahnschrift SemiLight SemiConde" panose="020B0502040204020203" pitchFamily="34" charset="0"/>
                </a:rPr>
                <a:t>-Тольяттинской агломерации (2020 г.) 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51705" y="4129427"/>
              <a:ext cx="3463255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КРУПНЕЙШАЯ НЕСТОЛИЧНАЯ АГЛОМЕРАЦИЯ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120345" y="1779662"/>
            <a:ext cx="277213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200" dirty="0">
                <a:latin typeface="Bahnschrift SemiLight SemiConde" panose="020B0502040204020203" pitchFamily="34" charset="0"/>
              </a:rPr>
              <a:t>56% трудоспособное население(2020 г.)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282" y="2150331"/>
            <a:ext cx="876391" cy="8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6444208" y="3068007"/>
            <a:ext cx="21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</a:rPr>
              <a:t>Самарская область в цифрах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07760" y="3298507"/>
            <a:ext cx="285672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РЕГИОН-ДОНОР</a:t>
            </a:r>
            <a:endParaRPr lang="ko-KR" altLang="en-US" sz="1600" b="1" dirty="0">
              <a:solidFill>
                <a:srgbClr val="C00000"/>
              </a:solidFill>
              <a:latin typeface="Bahnschrift Condensed" panose="020B0502040204020203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20344" y="3590895"/>
            <a:ext cx="277213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200" dirty="0">
                <a:latin typeface="Bahnschrift SemiLight SemiConde" panose="020B0502040204020203" pitchFamily="34" charset="0"/>
              </a:rPr>
              <a:t>Один из 23 субъектов РФ (2022 г.) </a:t>
            </a:r>
          </a:p>
        </p:txBody>
      </p:sp>
    </p:spTree>
    <p:extLst>
      <p:ext uri="{BB962C8B-B14F-4D97-AF65-F5344CB8AC3E}">
        <p14:creationId xmlns:p14="http://schemas.microsoft.com/office/powerpoint/2010/main" val="259526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23527" y="123478"/>
            <a:ext cx="748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СТРАТЕГИЯ ПРОСТРАНСТВЕННОГО РАЗВИТИЯ РФ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3558" y="855577"/>
            <a:ext cx="5416746" cy="344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45" y="3291830"/>
            <a:ext cx="2570851" cy="1693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Скругленная соединительная линия 19"/>
          <p:cNvCxnSpPr/>
          <p:nvPr/>
        </p:nvCxnSpPr>
        <p:spPr>
          <a:xfrm>
            <a:off x="1403648" y="2587204"/>
            <a:ext cx="972108" cy="724261"/>
          </a:xfrm>
          <a:prstGeom prst="curvedConnector2">
            <a:avLst/>
          </a:prstGeom>
          <a:ln w="28575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660231" y="1707654"/>
            <a:ext cx="2304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Самарская область - </a:t>
            </a: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перспективный крупный центр экономического роста</a:t>
            </a: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25" y="3919395"/>
            <a:ext cx="862263" cy="8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005967" y="4815031"/>
            <a:ext cx="4310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</a:rPr>
              <a:t>Стратегия пространственного развития РФ до 2025 года</a:t>
            </a:r>
            <a:endParaRPr lang="ru-RU" sz="1200" i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0232" y="987574"/>
            <a:ext cx="2304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Самарская область – </a:t>
            </a: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приграничная геостратегическая территория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94551" y="2494857"/>
            <a:ext cx="23042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Самарская область - </a:t>
            </a: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перспективный центр экономического роста, в котором сложились условия для формирования научно-образовательных центров мирового уровня</a:t>
            </a:r>
          </a:p>
        </p:txBody>
      </p:sp>
    </p:spTree>
    <p:extLst>
      <p:ext uri="{BB962C8B-B14F-4D97-AF65-F5344CB8AC3E}">
        <p14:creationId xmlns:p14="http://schemas.microsoft.com/office/powerpoint/2010/main" val="346233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23527" y="123478"/>
            <a:ext cx="748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НАЦИОНАЛЬНАЯ ТЕХНОЛОГИЧЕСКАЯ ИНИЦИАТИВА (НТИ)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870128" y="4551304"/>
            <a:ext cx="2155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i="1" dirty="0">
                <a:solidFill>
                  <a:srgbClr val="002060"/>
                </a:solidFill>
              </a:rPr>
              <a:t>Описание рынков НТИ</a:t>
            </a:r>
            <a:endParaRPr lang="ru-RU" sz="1200" i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235" y="3477459"/>
            <a:ext cx="1096149" cy="110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69945"/>
            <a:ext cx="3312368" cy="361295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822" y="3503300"/>
            <a:ext cx="1162290" cy="108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699792" y="4558357"/>
            <a:ext cx="2155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i="1" dirty="0">
                <a:solidFill>
                  <a:srgbClr val="002060"/>
                </a:solidFill>
              </a:rPr>
              <a:t>Интерактивная карта региональных рынков НТИ</a:t>
            </a:r>
            <a:endParaRPr lang="ru-RU" sz="1200" i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35897" y="987574"/>
            <a:ext cx="24482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Действующие рынки НТИ </a:t>
            </a:r>
            <a:r>
              <a:rPr lang="en-US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Самарской области</a:t>
            </a:r>
            <a:endParaRPr lang="ru-RU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en-US" sz="1200" dirty="0" err="1">
                <a:solidFill>
                  <a:srgbClr val="002060"/>
                </a:solidFill>
                <a:latin typeface="Bahnschrift SemiLight SemiConde" panose="020B0502040204020203" pitchFamily="34" charset="0"/>
              </a:rPr>
              <a:t>Autonet</a:t>
            </a:r>
            <a:endParaRPr lang="en-US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en-US" sz="1200" dirty="0" err="1">
                <a:solidFill>
                  <a:srgbClr val="002060"/>
                </a:solidFill>
                <a:latin typeface="Bahnschrift SemiLight SemiConde" panose="020B0502040204020203" pitchFamily="34" charset="0"/>
              </a:rPr>
              <a:t>Marinet</a:t>
            </a:r>
            <a:endParaRPr lang="en-US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en-US" sz="1200" dirty="0" err="1">
                <a:solidFill>
                  <a:srgbClr val="002060"/>
                </a:solidFill>
                <a:latin typeface="Bahnschrift SemiLight SemiConde" panose="020B0502040204020203" pitchFamily="34" charset="0"/>
              </a:rPr>
              <a:t>Neuronet</a:t>
            </a:r>
            <a:endParaRPr lang="en-US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en-US" sz="1200" dirty="0" err="1">
                <a:solidFill>
                  <a:srgbClr val="002060"/>
                </a:solidFill>
                <a:latin typeface="Bahnschrift SemiLight SemiConde" panose="020B0502040204020203" pitchFamily="34" charset="0"/>
              </a:rPr>
              <a:t>Energynet</a:t>
            </a:r>
            <a:endParaRPr lang="en-US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endParaRPr lang="ru-RU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Потенциальные рынки НТИ </a:t>
            </a:r>
            <a:r>
              <a:rPr lang="en-US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Самарской области</a:t>
            </a:r>
            <a:endParaRPr lang="ru-RU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en-US" sz="1200" dirty="0" err="1">
                <a:solidFill>
                  <a:srgbClr val="002060"/>
                </a:solidFill>
                <a:latin typeface="Bahnschrift SemiLight SemiConde" panose="020B0502040204020203" pitchFamily="34" charset="0"/>
              </a:rPr>
              <a:t>Aeronet</a:t>
            </a:r>
            <a:endParaRPr lang="en-US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en-US" sz="1200" dirty="0" err="1">
                <a:solidFill>
                  <a:srgbClr val="002060"/>
                </a:solidFill>
                <a:latin typeface="Bahnschrift SemiLight SemiConde" panose="020B0502040204020203" pitchFamily="34" charset="0"/>
              </a:rPr>
              <a:t>Foodnet</a:t>
            </a:r>
            <a:endParaRPr lang="en-US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en-US" sz="1200" dirty="0" err="1">
                <a:solidFill>
                  <a:srgbClr val="002060"/>
                </a:solidFill>
                <a:latin typeface="Bahnschrift SemiLight SemiConde" panose="020B0502040204020203" pitchFamily="34" charset="0"/>
              </a:rPr>
              <a:t>Technet</a:t>
            </a:r>
            <a:endParaRPr lang="en-US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endParaRPr lang="ru-RU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97235" y="987574"/>
            <a:ext cx="2996346" cy="230832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C00000"/>
                </a:solidFill>
                <a:latin typeface="Bahnschrift SemiLight SemiConde" panose="020B0502040204020203" pitchFamily="34" charset="0"/>
              </a:rPr>
              <a:t>Edunet</a:t>
            </a:r>
            <a:endParaRPr lang="ru-RU" sz="1200" dirty="0">
              <a:solidFill>
                <a:srgbClr val="C00000"/>
              </a:solidFill>
              <a:latin typeface="Bahnschrift SemiLight SemiConde" panose="020B0502040204020203" pitchFamily="34" charset="0"/>
            </a:endParaRPr>
          </a:p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Рынок продуктов и сервисов, которые вовлекают человека в развитие и реализацию своего потенциала</a:t>
            </a:r>
            <a:endParaRPr lang="en-US" sz="1200" dirty="0">
              <a:solidFill>
                <a:srgbClr val="002060"/>
              </a:solidFill>
              <a:latin typeface="Bahnschrift SemiLight SemiConde" panose="020B0502040204020203" pitchFamily="34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Ключевые сегменты:</a:t>
            </a:r>
          </a:p>
          <a:p>
            <a:pPr marL="171450" indent="-171450">
              <a:buFont typeface="Bahnschrift SemiLight SemiConde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Персонализация развития потенциала человека</a:t>
            </a:r>
          </a:p>
          <a:p>
            <a:pPr marL="171450" indent="-171450">
              <a:buFont typeface="Bahnschrift SemiLight SemiConde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Управление развитием на основе данных</a:t>
            </a:r>
          </a:p>
          <a:p>
            <a:pPr marL="171450" indent="-171450">
              <a:buFont typeface="Bahnschrift SemiLight SemiConde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Цифровые и смешанные вовлекающие платформы / продукты</a:t>
            </a:r>
          </a:p>
          <a:p>
            <a:pPr marL="171450" indent="-171450">
              <a:buFont typeface="Bahnschrift SemiLight SemiConde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Ускорение капитализации человеческого потенциала</a:t>
            </a:r>
          </a:p>
        </p:txBody>
      </p:sp>
    </p:spTree>
    <p:extLst>
      <p:ext uri="{BB962C8B-B14F-4D97-AF65-F5344CB8AC3E}">
        <p14:creationId xmlns:p14="http://schemas.microsoft.com/office/powerpoint/2010/main" val="2600053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900" dirty="0"/>
          </a:p>
        </p:txBody>
      </p:sp>
      <p:sp>
        <p:nvSpPr>
          <p:cNvPr id="28" name="TextBox 27"/>
          <p:cNvSpPr txBox="1"/>
          <p:nvPr/>
        </p:nvSpPr>
        <p:spPr>
          <a:xfrm>
            <a:off x="323527" y="123478"/>
            <a:ext cx="4896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ГЛОБАЛЬНЫЕ МИРОВЫЕ ТРЕНДЫ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01410" y="721028"/>
            <a:ext cx="4602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002060"/>
                </a:solidFill>
                <a:latin typeface="Bahnschrift Condensed" panose="020B0502040204020203" pitchFamily="34" charset="0"/>
                <a:cs typeface="Arial" pitchFamily="34" charset="0"/>
              </a:rPr>
              <a:t>BANI – </a:t>
            </a:r>
            <a:r>
              <a:rPr lang="ru-RU" altLang="ko-KR" sz="1600" dirty="0">
                <a:solidFill>
                  <a:srgbClr val="002060"/>
                </a:solidFill>
                <a:latin typeface="Bahnschrift Condensed" panose="020B0502040204020203" pitchFamily="34" charset="0"/>
                <a:cs typeface="Arial" pitchFamily="34" charset="0"/>
              </a:rPr>
              <a:t> мир (Хрупкий, Тревожный, Нелинейный, Непостижимый)*</a:t>
            </a:r>
            <a:endParaRPr lang="ko-KR" altLang="en-US" sz="1600" dirty="0">
              <a:solidFill>
                <a:srgbClr val="002060"/>
              </a:solidFill>
              <a:latin typeface="Bahnschrift Condensed" panose="020B0502040204020203" pitchFamily="34" charset="0"/>
              <a:cs typeface="Arial" pitchFamily="34" charset="0"/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299887" y="1491630"/>
            <a:ext cx="4275049" cy="398592"/>
          </a:xfrm>
          <a:prstGeom prst="hexagon">
            <a:avLst/>
          </a:prstGeom>
          <a:solidFill>
            <a:schemeClr val="accent5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BRITTLE</a:t>
            </a:r>
            <a:r>
              <a:rPr lang="ru-RU" sz="14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 (ХРУПКИЙ)</a:t>
            </a:r>
          </a:p>
        </p:txBody>
      </p:sp>
      <p:sp>
        <p:nvSpPr>
          <p:cNvPr id="42" name="Шестиугольник 41"/>
          <p:cNvSpPr/>
          <p:nvPr/>
        </p:nvSpPr>
        <p:spPr>
          <a:xfrm>
            <a:off x="299888" y="2371810"/>
            <a:ext cx="4275048" cy="398592"/>
          </a:xfrm>
          <a:prstGeom prst="hexagon">
            <a:avLst/>
          </a:prstGeom>
          <a:solidFill>
            <a:schemeClr val="accent5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ANXIOUS</a:t>
            </a:r>
            <a:r>
              <a:rPr lang="ru-RU" sz="1400" dirty="0">
                <a:solidFill>
                  <a:srgbClr val="002060"/>
                </a:solidFill>
              </a:rPr>
              <a:t> (</a:t>
            </a:r>
            <a:r>
              <a:rPr lang="ru-RU" sz="14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ТРЕВОЖНЫЙ)</a:t>
            </a:r>
          </a:p>
        </p:txBody>
      </p:sp>
      <p:sp>
        <p:nvSpPr>
          <p:cNvPr id="43" name="Шестиугольник 42"/>
          <p:cNvSpPr/>
          <p:nvPr/>
        </p:nvSpPr>
        <p:spPr>
          <a:xfrm>
            <a:off x="323528" y="3235906"/>
            <a:ext cx="4251408" cy="398592"/>
          </a:xfrm>
          <a:prstGeom prst="hexagon">
            <a:avLst/>
          </a:prstGeom>
          <a:solidFill>
            <a:schemeClr val="accent5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NONLINEAR</a:t>
            </a:r>
            <a:r>
              <a:rPr lang="ru-RU" sz="1400" dirty="0">
                <a:solidFill>
                  <a:srgbClr val="002060"/>
                </a:solidFill>
              </a:rPr>
              <a:t> (</a:t>
            </a:r>
            <a:r>
              <a:rPr lang="ru-RU" sz="14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НЕЛИНЕЙНЫЙ)</a:t>
            </a:r>
          </a:p>
        </p:txBody>
      </p:sp>
      <p:sp>
        <p:nvSpPr>
          <p:cNvPr id="44" name="Шестиугольник 43"/>
          <p:cNvSpPr/>
          <p:nvPr/>
        </p:nvSpPr>
        <p:spPr>
          <a:xfrm>
            <a:off x="323528" y="4100002"/>
            <a:ext cx="4251408" cy="398592"/>
          </a:xfrm>
          <a:prstGeom prst="hexagon">
            <a:avLst/>
          </a:prstGeom>
          <a:solidFill>
            <a:schemeClr val="accent5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INCOMPREHENSIBLE</a:t>
            </a:r>
            <a:r>
              <a:rPr lang="ru-RU" sz="14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(НЕПОСТИЖИМЫЙ)</a:t>
            </a:r>
          </a:p>
        </p:txBody>
      </p:sp>
      <p:sp>
        <p:nvSpPr>
          <p:cNvPr id="45" name="TextBox 17"/>
          <p:cNvSpPr txBox="1">
            <a:spLocks noChangeArrowheads="1"/>
          </p:cNvSpPr>
          <p:nvPr/>
        </p:nvSpPr>
        <p:spPr bwMode="auto">
          <a:xfrm>
            <a:off x="431572" y="1924839"/>
            <a:ext cx="39604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/>
            <a:r>
              <a:rPr lang="ru-RU" altLang="ru-RU" sz="11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Любые привычные нам системы, способы действий</a:t>
            </a:r>
            <a:r>
              <a:rPr lang="ru-RU" altLang="ru-RU" sz="10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, </a:t>
            </a:r>
            <a:r>
              <a:rPr lang="ru-RU" altLang="ru-RU" sz="11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организации могут рухнуть в любой момент</a:t>
            </a:r>
            <a:endParaRPr lang="ko-KR" altLang="en-US" sz="1100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431573" y="2787774"/>
            <a:ext cx="39964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/>
            <a:r>
              <a:rPr lang="ru-RU" altLang="ru-RU" sz="11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Держит в состоянии стресса всех и всегда. Невозможно предсказать, что случится дальше</a:t>
            </a:r>
            <a:endParaRPr lang="ko-KR" altLang="en-US" sz="1100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47" name="TextBox 17"/>
          <p:cNvSpPr txBox="1">
            <a:spLocks noChangeArrowheads="1"/>
          </p:cNvSpPr>
          <p:nvPr/>
        </p:nvSpPr>
        <p:spPr bwMode="auto">
          <a:xfrm>
            <a:off x="431572" y="3653031"/>
            <a:ext cx="39964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/>
            <a:r>
              <a:rPr lang="ru-RU" altLang="ru-RU" sz="11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События имеют системный эффект, влияя сразу на все. И для достижения цели необходимы многочисленные системные действия</a:t>
            </a:r>
            <a:endParaRPr lang="ko-KR" altLang="en-US" sz="1100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48" name="TextBox 17"/>
          <p:cNvSpPr txBox="1">
            <a:spLocks noChangeArrowheads="1"/>
          </p:cNvSpPr>
          <p:nvPr/>
        </p:nvSpPr>
        <p:spPr bwMode="auto">
          <a:xfrm>
            <a:off x="431572" y="4517127"/>
            <a:ext cx="39964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/>
            <a:r>
              <a:rPr lang="ru-RU" altLang="ru-RU" sz="11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Все знания всегда неполноценны. Данных всегда не хватает. Все шаги всегда на ощупь</a:t>
            </a:r>
            <a:endParaRPr lang="ko-KR" altLang="en-US" sz="1100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96830" y="4659982"/>
            <a:ext cx="130356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</a:t>
            </a:r>
            <a:r>
              <a:rPr lang="ru-RU" sz="1050" i="1" dirty="0" err="1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Жаме</a:t>
            </a:r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ru-RU" sz="1050" i="1" dirty="0" err="1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Кассио</a:t>
            </a:r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, футурист</a:t>
            </a:r>
          </a:p>
        </p:txBody>
      </p:sp>
      <p:sp>
        <p:nvSpPr>
          <p:cNvPr id="49" name="TextBox 17"/>
          <p:cNvSpPr txBox="1">
            <a:spLocks noChangeArrowheads="1"/>
          </p:cNvSpPr>
          <p:nvPr/>
        </p:nvSpPr>
        <p:spPr bwMode="auto">
          <a:xfrm>
            <a:off x="467569" y="1059582"/>
            <a:ext cx="39604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ko-KR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ВЫЗОВЫ</a:t>
            </a:r>
            <a:endParaRPr lang="ko-KR" altLang="en-US" b="1" dirty="0">
              <a:solidFill>
                <a:srgbClr val="C0000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50" name="TextBox 17"/>
          <p:cNvSpPr txBox="1">
            <a:spLocks noChangeArrowheads="1"/>
          </p:cNvSpPr>
          <p:nvPr/>
        </p:nvSpPr>
        <p:spPr bwMode="auto">
          <a:xfrm>
            <a:off x="5148089" y="1059582"/>
            <a:ext cx="39604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ko-KR" b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ОТВЕТЫ</a:t>
            </a:r>
            <a:endParaRPr lang="ko-KR" altLang="en-US" b="1" dirty="0">
              <a:solidFill>
                <a:srgbClr val="C00000"/>
              </a:solidFill>
              <a:latin typeface="Bahnschrift SemiLight Condensed" panose="020B0502040204020203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5216826" y="1563638"/>
            <a:ext cx="1" cy="3096344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508104" y="1347614"/>
            <a:ext cx="2304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CC0000"/>
                </a:solidFill>
                <a:latin typeface="Bahnschrift SemiLight SemiConde" panose="020B0502040204020203" pitchFamily="34" charset="0"/>
              </a:rPr>
              <a:t>РАЗВИТИЕ АНТИХРУПКОСТИ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60504" y="1574671"/>
            <a:ext cx="3087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Появление опционов (контролируемый риск)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652120" y="1831345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Маленькие шаги лучше сложных замыслов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08104" y="2099052"/>
            <a:ext cx="2304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CC0000"/>
                </a:solidFill>
                <a:latin typeface="Bahnschrift SemiLight SemiConde" panose="020B0502040204020203" pitchFamily="34" charset="0"/>
              </a:rPr>
              <a:t>УПРАВЛЕНИЕ НА ОСНОВЕ ДАННЫХ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60504" y="2326109"/>
            <a:ext cx="3087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Анализировать и критически оценивать большие объемы информации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508104" y="2747124"/>
            <a:ext cx="2304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CC0000"/>
                </a:solidFill>
                <a:latin typeface="Bahnschrift SemiLight SemiConde" panose="020B0502040204020203" pitchFamily="34" charset="0"/>
              </a:rPr>
              <a:t>ЗАПРОС НА КРЕАТИВНОСТЬ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60504" y="2974181"/>
            <a:ext cx="3087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Способность быстро  ловить контекст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52120" y="3158847"/>
            <a:ext cx="3087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Толерантность к ошибкам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52120" y="3374871"/>
            <a:ext cx="3087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Самоорганизация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52120" y="3590895"/>
            <a:ext cx="3087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Трансцензуальное</a:t>
            </a: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 мышление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478486" y="4876058"/>
            <a:ext cx="469391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** Материалы педагогического совета ГАПОУ ТСПК  «ТСПК: сегодня, завтра, будущее» (31.08.2021 г.)</a:t>
            </a:r>
          </a:p>
        </p:txBody>
      </p:sp>
    </p:spTree>
    <p:extLst>
      <p:ext uri="{BB962C8B-B14F-4D97-AF65-F5344CB8AC3E}">
        <p14:creationId xmlns:p14="http://schemas.microsoft.com/office/powerpoint/2010/main" val="45978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621" y="786011"/>
            <a:ext cx="6302482" cy="2577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Овал 15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23527" y="123478"/>
            <a:ext cx="5688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ВЫЗОВЫ РЫНКА ТРУДА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Группа 31"/>
          <p:cNvGrpSpPr/>
          <p:nvPr/>
        </p:nvGrpSpPr>
        <p:grpSpPr>
          <a:xfrm>
            <a:off x="331912" y="3567023"/>
            <a:ext cx="1152128" cy="623019"/>
            <a:chOff x="971600" y="1012627"/>
            <a:chExt cx="1152128" cy="623019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1012627"/>
              <a:ext cx="542086" cy="542086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403" y="1093560"/>
              <a:ext cx="542086" cy="542086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1642" y="1021552"/>
              <a:ext cx="542086" cy="542086"/>
            </a:xfrm>
            <a:prstGeom prst="rect">
              <a:avLst/>
            </a:prstGeom>
          </p:spPr>
        </p:pic>
      </p:grpSp>
      <p:sp>
        <p:nvSpPr>
          <p:cNvPr id="24" name="Овал 23"/>
          <p:cNvSpPr/>
          <p:nvPr/>
        </p:nvSpPr>
        <p:spPr>
          <a:xfrm>
            <a:off x="179512" y="3363838"/>
            <a:ext cx="1446157" cy="1008112"/>
          </a:xfrm>
          <a:prstGeom prst="ellipse">
            <a:avLst/>
          </a:prstGeom>
          <a:noFill/>
          <a:ln w="952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1859868" y="3902010"/>
            <a:ext cx="1128226" cy="0"/>
          </a:xfrm>
          <a:prstGeom prst="straightConnector1">
            <a:avLst/>
          </a:prstGeom>
          <a:ln w="5715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589" y="3630967"/>
            <a:ext cx="542086" cy="542086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79512" y="4406066"/>
            <a:ext cx="153760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команда узких специалистов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812472" y="4406066"/>
            <a:ext cx="138852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err="1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мультискиллс</a:t>
            </a:r>
            <a:r>
              <a:rPr lang="ru-RU" sz="105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-специалист</a:t>
            </a:r>
          </a:p>
        </p:txBody>
      </p:sp>
      <p:grpSp>
        <p:nvGrpSpPr>
          <p:cNvPr id="44" name="Group 17"/>
          <p:cNvGrpSpPr/>
          <p:nvPr/>
        </p:nvGrpSpPr>
        <p:grpSpPr>
          <a:xfrm>
            <a:off x="251520" y="1139682"/>
            <a:ext cx="4240475" cy="702696"/>
            <a:chOff x="2551705" y="4252537"/>
            <a:chExt cx="3463255" cy="702696"/>
          </a:xfrm>
        </p:grpSpPr>
        <p:sp>
          <p:nvSpPr>
            <p:cNvPr id="45" name="TextBox 44"/>
            <p:cNvSpPr txBox="1"/>
            <p:nvPr/>
          </p:nvSpPr>
          <p:spPr>
            <a:xfrm>
              <a:off x="2551706" y="4493568"/>
              <a:ext cx="203275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latin typeface="Bahnschrift SemiLight SemiConde" panose="020B0502040204020203" pitchFamily="34" charset="0"/>
                </a:rPr>
                <a:t>Критическая нехватка кадров в возрасте 20 – 29 лет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551705" y="4252537"/>
              <a:ext cx="346325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ИДЕАЛЬНЫЙ ШТОРМ</a:t>
              </a:r>
              <a:r>
                <a:rPr lang="en-US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*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3131840" y="4876006"/>
            <a:ext cx="507061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*Демография, численность возрастных когорт, </a:t>
            </a:r>
            <a:r>
              <a:rPr lang="ru-RU" sz="1050" i="1" dirty="0" err="1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тыс.чел</a:t>
            </a:r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. Данные Росстат https://rosstat.gov.ru/labour_force</a:t>
            </a:r>
          </a:p>
          <a:p>
            <a:endParaRPr lang="ru-RU" sz="1050" i="1" dirty="0">
              <a:solidFill>
                <a:srgbClr val="C0000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51520" y="1812761"/>
            <a:ext cx="2120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200" dirty="0">
                <a:latin typeface="Bahnschrift SemiLight SemiConde" panose="020B0502040204020203" pitchFamily="34" charset="0"/>
              </a:rPr>
              <a:t>Ситуация имеет тенденцию усиливаться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51520" y="2182093"/>
            <a:ext cx="2120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200" dirty="0">
                <a:latin typeface="Bahnschrift SemiLight SemiConde" panose="020B0502040204020203" pitchFamily="34" charset="0"/>
              </a:rPr>
              <a:t>Рынок «зрелого соискателя» перспектива не менее 5-8 лет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112" y="3478347"/>
            <a:ext cx="855711" cy="85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4522124" y="4334058"/>
            <a:ext cx="3578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</a:rPr>
              <a:t>Новая реальность рынка труда: что говорят статистика и аналитика, </a:t>
            </a:r>
            <a:r>
              <a:rPr lang="en-US" sz="1200" i="1" dirty="0" err="1">
                <a:solidFill>
                  <a:srgbClr val="002060"/>
                </a:solidFill>
              </a:rPr>
              <a:t>hh</a:t>
            </a:r>
            <a:endParaRPr lang="ru-RU" sz="1200" i="1" dirty="0">
              <a:solidFill>
                <a:srgbClr val="002060"/>
              </a:solidFill>
            </a:endParaRPr>
          </a:p>
          <a:p>
            <a:endParaRPr lang="ru-RU" sz="12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5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23527" y="123478"/>
            <a:ext cx="6120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ВЫЗОВЫ СИСТЕМЕ ОБРАЗОВАНИЯ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3528" y="860942"/>
            <a:ext cx="424047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ПРОЕКТ ВМЕСТО ПРОЦЕССА</a:t>
            </a:r>
            <a:endParaRPr lang="ko-KR" altLang="en-US" sz="1600" b="1" dirty="0">
              <a:solidFill>
                <a:srgbClr val="C00000"/>
              </a:solidFill>
              <a:latin typeface="Bahnschrift Condensed" panose="020B0502040204020203" pitchFamily="34" charset="0"/>
              <a:cs typeface="Arial" pitchFamily="34" charset="0"/>
            </a:endParaRPr>
          </a:p>
        </p:txBody>
      </p:sp>
      <p:grpSp>
        <p:nvGrpSpPr>
          <p:cNvPr id="10" name="Group 17"/>
          <p:cNvGrpSpPr/>
          <p:nvPr/>
        </p:nvGrpSpPr>
        <p:grpSpPr>
          <a:xfrm>
            <a:off x="323528" y="2204159"/>
            <a:ext cx="4240475" cy="943655"/>
            <a:chOff x="2551705" y="4252537"/>
            <a:chExt cx="3463255" cy="943655"/>
          </a:xfrm>
        </p:grpSpPr>
        <p:sp>
          <p:nvSpPr>
            <p:cNvPr id="11" name="TextBox 10"/>
            <p:cNvSpPr txBox="1"/>
            <p:nvPr/>
          </p:nvSpPr>
          <p:spPr>
            <a:xfrm>
              <a:off x="2551706" y="4549861"/>
              <a:ext cx="346325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solidFill>
                    <a:srgbClr val="002060"/>
                  </a:solidFill>
                  <a:latin typeface="Bahnschrift SemiLight SemiConde" panose="020B0502040204020203" pitchFamily="34" charset="0"/>
                </a:rPr>
                <a:t>Сокращение жизненного цикла технологий</a:t>
              </a:r>
            </a:p>
            <a:p>
              <a:r>
                <a:rPr lang="ru-RU" sz="1200" dirty="0">
                  <a:solidFill>
                    <a:srgbClr val="002060"/>
                  </a:solidFill>
                  <a:latin typeface="Bahnschrift SemiLight SemiConde" panose="020B0502040204020203" pitchFamily="34" charset="0"/>
                </a:rPr>
                <a:t>Профессии живут несколько лет и умирают </a:t>
              </a:r>
            </a:p>
            <a:p>
              <a:r>
                <a:rPr lang="ru-RU" sz="1200" dirty="0">
                  <a:solidFill>
                    <a:srgbClr val="002060"/>
                  </a:solidFill>
                  <a:latin typeface="Bahnschrift SemiLight SemiConde" panose="020B0502040204020203" pitchFamily="34" charset="0"/>
                </a:rPr>
                <a:t>Возрастающий запрос на образование взрослых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51705" y="4252537"/>
              <a:ext cx="346325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ПОЖИЗНЕННОЕ ОБРАЗОВАНИЕ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17"/>
          <p:cNvGrpSpPr/>
          <p:nvPr/>
        </p:nvGrpSpPr>
        <p:grpSpPr>
          <a:xfrm>
            <a:off x="323528" y="3219822"/>
            <a:ext cx="4240475" cy="957629"/>
            <a:chOff x="2551705" y="4252537"/>
            <a:chExt cx="3463255" cy="957629"/>
          </a:xfrm>
        </p:grpSpPr>
        <p:sp>
          <p:nvSpPr>
            <p:cNvPr id="14" name="TextBox 13"/>
            <p:cNvSpPr txBox="1"/>
            <p:nvPr/>
          </p:nvSpPr>
          <p:spPr>
            <a:xfrm>
              <a:off x="2551706" y="4563835"/>
              <a:ext cx="346325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200" dirty="0">
                  <a:solidFill>
                    <a:srgbClr val="002060"/>
                  </a:solidFill>
                  <a:latin typeface="Bahnschrift SemiLight SemiConde" panose="020B0502040204020203" pitchFamily="34" charset="0"/>
                </a:rPr>
                <a:t>Востребованными останутся специалисты с наиболее высокой и наиболее низкой квалификацией </a:t>
              </a:r>
            </a:p>
            <a:p>
              <a:r>
                <a:rPr lang="ru-RU" sz="1200" dirty="0">
                  <a:solidFill>
                    <a:srgbClr val="002060"/>
                  </a:solidFill>
                  <a:latin typeface="Bahnschrift SemiLight SemiConde" panose="020B0502040204020203" pitchFamily="34" charset="0"/>
                </a:rPr>
                <a:t>Критическая важность базовых навыков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51705" y="4252537"/>
              <a:ext cx="346325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600" b="1" dirty="0">
                  <a:solidFill>
                    <a:srgbClr val="C00000"/>
                  </a:solidFill>
                  <a:latin typeface="Bahnschrift Condensed" panose="020B0502040204020203" pitchFamily="34" charset="0"/>
                  <a:cs typeface="Arial" pitchFamily="34" charset="0"/>
                </a:rPr>
                <a:t>СРЕДНИЕ - НЕНУЖНЫЕ</a:t>
              </a:r>
              <a:endParaRPr lang="ko-KR" altLang="en-US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23528" y="1124039"/>
            <a:ext cx="424047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Запрос на </a:t>
            </a:r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индивидуализацию</a:t>
            </a: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 во всем, в том числе в образовании</a:t>
            </a:r>
          </a:p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Критическая важность навыков коммуникации, командной работы</a:t>
            </a:r>
          </a:p>
          <a:p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Массовый запрос на </a:t>
            </a:r>
            <a:r>
              <a:rPr lang="ru-RU" sz="1200" b="1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базовые </a:t>
            </a: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предпринимательские навыки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004048" y="1203598"/>
            <a:ext cx="1" cy="3096344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812306"/>
            <a:ext cx="1153640" cy="113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855204" y="4599007"/>
            <a:ext cx="33567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</a:rPr>
              <a:t>5 вызовов системе образования, РБК+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62807" y="1347614"/>
            <a:ext cx="32220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ПОО должна иметь: 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инструменты </a:t>
            </a:r>
            <a:r>
              <a:rPr lang="ru-RU" sz="1200" b="1" dirty="0">
                <a:solidFill>
                  <a:srgbClr val="CC0000"/>
                </a:solidFill>
                <a:latin typeface="Bahnschrift SemiLight Condensed" panose="020B0502040204020203" pitchFamily="34" charset="0"/>
              </a:rPr>
              <a:t>быстрого</a:t>
            </a: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</a:t>
            </a:r>
            <a:r>
              <a:rPr lang="ru-RU" sz="1200" b="1" dirty="0">
                <a:solidFill>
                  <a:srgbClr val="CC0000"/>
                </a:solidFill>
                <a:latin typeface="Bahnschrift SemiLight Condensed" panose="020B0502040204020203" pitchFamily="34" charset="0"/>
              </a:rPr>
              <a:t>реагирования</a:t>
            </a: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на изменяющиеся </a:t>
            </a:r>
            <a:r>
              <a:rPr lang="ru-RU" sz="1200" b="1" dirty="0">
                <a:solidFill>
                  <a:srgbClr val="CC0000"/>
                </a:solidFill>
                <a:latin typeface="Bahnschrift SemiLight Condensed" panose="020B0502040204020203" pitchFamily="34" charset="0"/>
              </a:rPr>
              <a:t>запросы</a:t>
            </a: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рынка труда;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механизмы </a:t>
            </a:r>
            <a:r>
              <a:rPr lang="ru-RU" sz="1200" b="1" dirty="0">
                <a:solidFill>
                  <a:srgbClr val="CC0000"/>
                </a:solidFill>
                <a:latin typeface="Bahnschrift SemiLight Condensed" panose="020B0502040204020203" pitchFamily="34" charset="0"/>
              </a:rPr>
              <a:t>учета имеющихся компетенций</a:t>
            </a: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обучающихся при получении ими профессионального образования; 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приемы проектирования содержания образовательных программ, в том числе с применением дистанционных образовательных технологий и электронного обучения, сетевых форм реализации</a:t>
            </a:r>
            <a:endParaRPr lang="en-US" sz="1200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32" name="Шестиугольник 31"/>
          <p:cNvSpPr/>
          <p:nvPr/>
        </p:nvSpPr>
        <p:spPr>
          <a:xfrm>
            <a:off x="5700185" y="843558"/>
            <a:ext cx="2352585" cy="475894"/>
          </a:xfrm>
          <a:prstGeom prst="hexagon">
            <a:avLst/>
          </a:prstGeom>
          <a:solidFill>
            <a:schemeClr val="accent5">
              <a:lumMod val="40000"/>
              <a:lumOff val="60000"/>
              <a:alpha val="61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rPr>
              <a:t>ЗОНЫ ВОЗМОЖНОСТЕЙ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95621" y="3651870"/>
            <a:ext cx="326120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200" b="1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Как </a:t>
            </a:r>
            <a:r>
              <a:rPr lang="ru-RU" sz="12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проектировать </a:t>
            </a:r>
            <a:r>
              <a:rPr lang="ru-RU" sz="1200" i="1" dirty="0">
                <a:solidFill>
                  <a:srgbClr val="CC0000"/>
                </a:solidFill>
                <a:latin typeface="Bahnschrift SemiLight Condensed" panose="020B0502040204020203" pitchFamily="34" charset="0"/>
              </a:rPr>
              <a:t>содержание</a:t>
            </a:r>
            <a:r>
              <a:rPr lang="ru-RU" sz="12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программы?</a:t>
            </a:r>
          </a:p>
          <a:p>
            <a:r>
              <a:rPr lang="ru-RU" sz="1200" b="1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Как</a:t>
            </a:r>
            <a:r>
              <a:rPr lang="ru-RU" sz="12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учитывать определить и учесть индивидуальный </a:t>
            </a:r>
            <a:r>
              <a:rPr lang="ru-RU" sz="1200" i="1" dirty="0">
                <a:solidFill>
                  <a:srgbClr val="CC0000"/>
                </a:solidFill>
                <a:latin typeface="Bahnschrift SemiLight Condensed" panose="020B0502040204020203" pitchFamily="34" charset="0"/>
              </a:rPr>
              <a:t>уровень</a:t>
            </a:r>
            <a:r>
              <a:rPr lang="ru-RU" sz="12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студента?</a:t>
            </a:r>
          </a:p>
          <a:p>
            <a:r>
              <a:rPr lang="ru-RU" sz="1200" b="1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Как</a:t>
            </a:r>
            <a:r>
              <a:rPr lang="ru-RU" sz="12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</a:t>
            </a:r>
            <a:r>
              <a:rPr lang="ru-RU" sz="1200" i="1" dirty="0">
                <a:solidFill>
                  <a:srgbClr val="CC0000"/>
                </a:solidFill>
                <a:latin typeface="Bahnschrift SemiLight Condensed" panose="020B0502040204020203" pitchFamily="34" charset="0"/>
              </a:rPr>
              <a:t>организовать</a:t>
            </a:r>
            <a:r>
              <a:rPr lang="ru-RU" sz="12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образовательный процесс?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478486" y="4876058"/>
            <a:ext cx="469391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** Материалы педагогического совета ГАПОУ ТСПК  «ТСПК: сегодня, завтра, будущее» (31.08.2021 г.)</a:t>
            </a:r>
          </a:p>
        </p:txBody>
      </p:sp>
    </p:spTree>
    <p:extLst>
      <p:ext uri="{BB962C8B-B14F-4D97-AF65-F5344CB8AC3E}">
        <p14:creationId xmlns:p14="http://schemas.microsoft.com/office/powerpoint/2010/main" val="87760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23527" y="123478"/>
            <a:ext cx="6120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СТРУКТУРА ПОДГОТОВКИ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267744" y="915566"/>
            <a:ext cx="4464496" cy="3917032"/>
            <a:chOff x="2123728" y="915566"/>
            <a:chExt cx="4464496" cy="3917032"/>
          </a:xfrm>
        </p:grpSpPr>
        <p:sp>
          <p:nvSpPr>
            <p:cNvPr id="2" name="Овал 1"/>
            <p:cNvSpPr/>
            <p:nvPr/>
          </p:nvSpPr>
          <p:spPr>
            <a:xfrm>
              <a:off x="3131841" y="915566"/>
              <a:ext cx="2592287" cy="2520280"/>
            </a:xfrm>
            <a:prstGeom prst="ellipse">
              <a:avLst/>
            </a:prstGeom>
            <a:solidFill>
              <a:srgbClr val="00B0F0">
                <a:alpha val="3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995936" y="2283718"/>
              <a:ext cx="2592288" cy="2548880"/>
            </a:xfrm>
            <a:prstGeom prst="ellipse">
              <a:avLst/>
            </a:prstGeom>
            <a:solidFill>
              <a:srgbClr val="CC0000">
                <a:alpha val="3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123728" y="2211710"/>
              <a:ext cx="2700301" cy="2620888"/>
            </a:xfrm>
            <a:prstGeom prst="ellipse">
              <a:avLst/>
            </a:prstGeom>
            <a:solidFill>
              <a:srgbClr val="FFC000">
                <a:alpha val="3607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171" name="Picture 3" descr="C:\Users\Оксана Дьякова\Desktop\иконки\premium-icon-check-mark-529005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9005" y="2781783"/>
              <a:ext cx="582055" cy="582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Прямоугольник 24"/>
            <p:cNvSpPr/>
            <p:nvPr/>
          </p:nvSpPr>
          <p:spPr>
            <a:xfrm>
              <a:off x="3641380" y="1275606"/>
              <a:ext cx="1499129" cy="6771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Освоение ОПОП</a:t>
              </a:r>
            </a:p>
            <a:p>
              <a:pPr algn="ctr"/>
              <a:r>
                <a:rPr lang="en-US" dirty="0">
                  <a:solidFill>
                    <a:srgbClr val="C00000"/>
                  </a:solidFill>
                  <a:latin typeface="Bahnschrift SemiLight Condensed" panose="020B0502040204020203" pitchFamily="34" charset="0"/>
                </a:rPr>
                <a:t>hard skills</a:t>
              </a:r>
              <a:endPara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004049" y="3221563"/>
              <a:ext cx="1440160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err="1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Внеучебная</a:t>
              </a:r>
              <a:r>
                <a:rPr lang="ru-RU" sz="20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 деятельность</a:t>
              </a:r>
              <a:endParaRPr lang="en-US" sz="20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Bahnschrift SemiLight Condensed" panose="020B0502040204020203" pitchFamily="34" charset="0"/>
                </a:rPr>
                <a:t>soft skills</a:t>
              </a:r>
              <a:endPara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endParaRPr>
            </a:p>
            <a:p>
              <a:pPr algn="r"/>
              <a:endParaRPr lang="ru-RU" sz="20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339752" y="3221563"/>
              <a:ext cx="1728192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Дополнительное образование</a:t>
              </a:r>
              <a:endParaRPr lang="en-US" sz="20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Bahnschrift SemiLight Condensed" panose="020B0502040204020203" pitchFamily="34" charset="0"/>
                </a:rPr>
                <a:t>future skills</a:t>
              </a:r>
              <a:endPara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endParaRPr>
            </a:p>
            <a:p>
              <a:endParaRPr lang="ru-RU" sz="20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2205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323527" y="123478"/>
            <a:ext cx="6120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ВЫЗОВЫ… КОМУ?</a:t>
            </a:r>
            <a:endParaRPr lang="ru-RU" sz="2800" b="1" dirty="0"/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23528" y="1910318"/>
            <a:ext cx="4104456" cy="2677656"/>
          </a:xfrm>
          <a:prstGeom prst="rect">
            <a:avLst/>
          </a:prstGeom>
          <a:solidFill>
            <a:srgbClr val="F3F3F3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Если я что-то говорю, то это безусловная истина 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Я  люблю стабильность  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Мир меняется слишком быстро и это ужасно 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Меня раздражает необходимость изменений в своей деятельности, я не понимаю для чего это нужно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Не думаю, что на самом деле есть какие-то обстоятельства, которые способны изменить мир навсегда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Я считаю, что профессия должна быть одна на всю жизнь и нужно сосредоточиться на том, чтобы развиваться в ней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Я верю, что можно сделать этот мир лучше и я тоже могу на это повлиять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endParaRPr lang="ru-RU" sz="14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08332" y="1910318"/>
            <a:ext cx="4104456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Я не боюсь спорить и задавать вопросы 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Мне необходимо постоянное движение и новые впечатления. Жизнь должна быть разнообразной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Мир постоянно меняется и это здорово 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Я наслаждаюсь жизнью, получаю от нее удовольствие, трудности означают, что путь выбран не верно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Я уверен, что в любой момент смогу научиться всему, что угодно и после этого быстро достигну успеха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Я не люблю работать на будущий результат, я хочу получить немедленную реакцию на каждое мое действие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Мне не интересно менять мир, я хочу комфорта для себя и своих близких</a:t>
            </a:r>
          </a:p>
        </p:txBody>
      </p:sp>
      <p:pic>
        <p:nvPicPr>
          <p:cNvPr id="3074" name="Picture 2" descr="C:\Users\Оксана Дьякова\Desktop\иконки\man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15566"/>
            <a:ext cx="772021" cy="77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:\Users\Оксана Дьякова\Desktop\иконки\man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15565"/>
            <a:ext cx="772021" cy="77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2483768" y="763999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Bahnschrift SemiLight SemiConde" panose="020B0502040204020203" pitchFamily="34" charset="0"/>
              </a:rPr>
              <a:t>?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164288" y="763999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Bahnschrift SemiLight SemiConde" panose="020B0502040204020203" pitchFamily="34" charset="0"/>
              </a:rPr>
              <a:t>?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353747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02840" y="-13692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ПРЕПОДАВАТЕЛИ </a:t>
            </a:r>
            <a:r>
              <a:rPr lang="en-US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VS </a:t>
            </a:r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СТУДЕНТЫ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3598"/>
            <a:ext cx="1627091" cy="241864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0" r="3701"/>
          <a:stretch/>
        </p:blipFill>
        <p:spPr bwMode="auto">
          <a:xfrm>
            <a:off x="7308304" y="1275606"/>
            <a:ext cx="1699261" cy="207783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 flipV="1">
            <a:off x="1259632" y="699542"/>
            <a:ext cx="7056784" cy="388843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98307" y="1265613"/>
            <a:ext cx="3781805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Выбрал специальность – должен хотеть осваивать ее!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Главное в жизни – стабильность и предсказуемость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Трудности будут всегда, их нужно преодолевать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Доверие к авторитетам, лидерам мнений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«Потому, что я так сказал!»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«Так было всегда!»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«Они должны!»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7864" y="3420745"/>
            <a:ext cx="480612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Работу можно менять несколько раз в жизни, это абсолютно нормально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Если что-то не получается, значит этим не стоит заниматься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Все что нужно, легко можно узнать в любой момент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Мне важно немедленное признание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От жизни нужно брать все!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«Зачем это лично </a:t>
            </a:r>
            <a:r>
              <a:rPr lang="ru-RU" sz="1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мне</a:t>
            </a: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?»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Вся жизнь в интернете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endParaRPr lang="ru-RU" sz="14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</a:t>
            </a:r>
          </a:p>
        </p:txBody>
      </p:sp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3941884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1635646"/>
            <a:ext cx="6984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Они </a:t>
            </a:r>
            <a:r>
              <a:rPr lang="ru-RU" sz="5400" b="1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другие</a:t>
            </a:r>
            <a:r>
              <a:rPr lang="ru-RU" sz="5400" b="1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 – мы должны это признать!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39135"/>
            <a:ext cx="1230511" cy="117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4526999"/>
            <a:ext cx="55002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i="1" dirty="0">
                <a:solidFill>
                  <a:srgbClr val="002060"/>
                </a:solidFill>
                <a:latin typeface="Calibri" pitchFamily="34" charset="0"/>
                <a:cs typeface="Arial" charset="0"/>
              </a:rPr>
              <a:t>Исследование Сбербанка «30 фактов о современной молодежи» - ПАО Сбербанк (2017).pdf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83968" y="33950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4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Лично я люблю землянику со сливками, но рыба </a:t>
            </a:r>
            <a:r>
              <a:rPr lang="ru-RU" sz="200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почему-то</a:t>
            </a:r>
            <a:r>
              <a:rPr lang="ru-RU" sz="14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предпочитает червяков. Вот почему, когда я иду на рыбалку, я думаю не о том, что люблю я, а о том, что любит рыба</a:t>
            </a:r>
          </a:p>
          <a:p>
            <a:pPr algn="r"/>
            <a:r>
              <a:rPr lang="ru-RU" sz="1100" i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Д. Карнеги</a:t>
            </a:r>
          </a:p>
        </p:txBody>
      </p:sp>
      <p:sp>
        <p:nvSpPr>
          <p:cNvPr id="7" name="Овал 6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4225812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126955"/>
            <a:ext cx="79208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Практическая работа 1. </a:t>
            </a:r>
            <a:r>
              <a:rPr 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Портрет студента</a:t>
            </a:r>
          </a:p>
          <a:p>
            <a:r>
              <a: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1.</a:t>
            </a:r>
            <a:r>
              <a:rPr lang="ru-RU" dirty="0">
                <a:latin typeface="Bahnschrift SemiLight Condensed" panose="020B0502040204020203" pitchFamily="34" charset="0"/>
              </a:rPr>
              <a:t>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Разделитесь на 3 группы. Придумайте название своего колледжа.</a:t>
            </a:r>
          </a:p>
          <a:p>
            <a:r>
              <a: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2.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На </a:t>
            </a:r>
            <a:r>
              <a:rPr lang="ru-RU" dirty="0" err="1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стикире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запишите ответы на вопросы: </a:t>
            </a:r>
          </a:p>
          <a:p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	Зачем студент  идет в колледж? (цель поступления)</a:t>
            </a:r>
          </a:p>
          <a:p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	Почему выбрал эту специальность (профессию)?</a:t>
            </a:r>
          </a:p>
          <a:p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	Имеет ли студент представление о специальности ?</a:t>
            </a:r>
          </a:p>
          <a:p>
            <a:r>
              <a: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3.</a:t>
            </a:r>
            <a:r>
              <a:rPr lang="ru-RU" dirty="0">
                <a:latin typeface="Bahnschrift SemiLight Condensed" panose="020B0502040204020203" pitchFamily="34" charset="0"/>
              </a:rPr>
              <a:t>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Наклейте стикеры на лист </a:t>
            </a:r>
            <a:r>
              <a:rPr lang="ru-RU" dirty="0" err="1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флипчарта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и передайте в другую группу</a:t>
            </a:r>
          </a:p>
          <a:p>
            <a:r>
              <a: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4.</a:t>
            </a:r>
            <a:r>
              <a:rPr lang="ru-RU" dirty="0">
                <a:latin typeface="Bahnschrift SemiLight Condensed" panose="020B0502040204020203" pitchFamily="34" charset="0"/>
              </a:rPr>
              <a:t>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Изучите мнение коллег. Выделите основные категории в которые можно объединить студентов, результаты занесите в таблицу</a:t>
            </a:r>
          </a:p>
          <a:p>
            <a:r>
              <a: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5.</a:t>
            </a:r>
            <a:r>
              <a:rPr lang="ru-RU" dirty="0">
                <a:latin typeface="Bahnschrift SemiLight Condensed" panose="020B0502040204020203" pitchFamily="34" charset="0"/>
              </a:rPr>
              <a:t>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Определите какой процент составляют данные категории в группе, дайте им характеристику. Ответы запишите в таблицу</a:t>
            </a:r>
          </a:p>
          <a:p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417415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126955"/>
            <a:ext cx="79208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Практическая работа 1. </a:t>
            </a:r>
            <a:r>
              <a:rPr 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Портрет студента</a:t>
            </a:r>
          </a:p>
          <a:p>
            <a:r>
              <a: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5.</a:t>
            </a:r>
            <a:r>
              <a:rPr lang="ru-RU" dirty="0">
                <a:latin typeface="Bahnschrift SemiLight Condensed" panose="020B0502040204020203" pitchFamily="34" charset="0"/>
              </a:rPr>
              <a:t>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Определите какой процент составляют данные категории в группе, дайте им характеристику. Ответы запишите в таблицу</a:t>
            </a:r>
          </a:p>
          <a:p>
            <a:endParaRPr lang="ru-RU" dirty="0">
              <a:solidFill>
                <a:schemeClr val="accent1"/>
              </a:solidFill>
              <a:latin typeface="Bahnschrift SemiLight Condensed" panose="020B0502040204020203" pitchFamily="34" charset="0"/>
            </a:endParaRPr>
          </a:p>
          <a:p>
            <a:endParaRPr lang="ru-RU" sz="4800"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4D5FCB6-8D88-4630-865E-509C40F11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271693"/>
              </p:ext>
            </p:extLst>
          </p:nvPr>
        </p:nvGraphicFramePr>
        <p:xfrm>
          <a:off x="373228" y="2241032"/>
          <a:ext cx="8280919" cy="1778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4476">
                  <a:extLst>
                    <a:ext uri="{9D8B030D-6E8A-4147-A177-3AD203B41FA5}">
                      <a16:colId xmlns:a16="http://schemas.microsoft.com/office/drawing/2014/main" val="903167617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60719880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921668941"/>
                    </a:ext>
                  </a:extLst>
                </a:gridCol>
                <a:gridCol w="2072929">
                  <a:extLst>
                    <a:ext uri="{9D8B030D-6E8A-4147-A177-3AD203B41FA5}">
                      <a16:colId xmlns:a16="http://schemas.microsoft.com/office/drawing/2014/main" val="4109984865"/>
                    </a:ext>
                  </a:extLst>
                </a:gridCol>
                <a:gridCol w="1217130">
                  <a:extLst>
                    <a:ext uri="{9D8B030D-6E8A-4147-A177-3AD203B41FA5}">
                      <a16:colId xmlns:a16="http://schemas.microsoft.com/office/drawing/2014/main" val="2316803185"/>
                    </a:ext>
                  </a:extLst>
                </a:gridCol>
              </a:tblGrid>
              <a:tr h="1033624">
                <a:tc>
                  <a:txBody>
                    <a:bodyPr/>
                    <a:lstStyle/>
                    <a:p>
                      <a:pPr marL="324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ahnschrift Condensed" panose="020B0502040204020203" pitchFamily="34" charset="0"/>
                        </a:rPr>
                        <a:t>Категория студентов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4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ahnschrift Condensed" panose="020B0502040204020203" pitchFamily="34" charset="0"/>
                        </a:rPr>
                        <a:t>Размер группы %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4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ahnschrift Condensed" panose="020B0502040204020203" pitchFamily="34" charset="0"/>
                        </a:rPr>
                        <a:t>Краткая характеристика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4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Bahnschrift Condensed" panose="020B0502040204020203" pitchFamily="34" charset="0"/>
                        </a:rPr>
                        <a:t>В какое время ?</a:t>
                      </a:r>
                    </a:p>
                    <a:p>
                      <a:pPr marL="324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Bahnschrift Condensed" panose="020B0502040204020203" pitchFamily="34" charset="0"/>
                        </a:rPr>
                        <a:t>В чем проявляется?</a:t>
                      </a:r>
                      <a:endParaRPr lang="ru-RU" sz="16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24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Bahnschrift Condensed" panose="020B0502040204020203" pitchFamily="34" charset="0"/>
                        </a:rPr>
                        <a:t>Что делать</a:t>
                      </a:r>
                      <a:endParaRPr lang="ru-RU" sz="1600" dirty="0">
                        <a:effectLst/>
                        <a:latin typeface="Bahnschrift Condensed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6890800"/>
                  </a:ext>
                </a:extLst>
              </a:tr>
              <a:tr h="248198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2266730"/>
                  </a:ext>
                </a:extLst>
              </a:tr>
              <a:tr h="248198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0536439"/>
                  </a:ext>
                </a:extLst>
              </a:tr>
              <a:tr h="248198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1968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945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616" y="1851670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БЛОК 2. </a:t>
            </a:r>
            <a:r>
              <a:rPr 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ТРАЕКТОРИЯ ПОДГОТОВКИ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11969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23528" y="-13692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ОБУЧЕНИЕ, КАК ПУТЬ ГЕРОЯ</a:t>
            </a:r>
          </a:p>
        </p:txBody>
      </p:sp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843558"/>
            <a:ext cx="4231388" cy="3959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1895702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525076" y="1059582"/>
            <a:ext cx="819416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Погружение в зону неизвестного – всегда болезненно, т.к. означает выход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из зоны комфорта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. Соотношение зоны известного и неизвестного для каждого студента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индивидуально</a:t>
            </a:r>
          </a:p>
          <a:p>
            <a:pPr algn="just" eaLnBrk="1" hangingPunct="1"/>
            <a:endParaRPr lang="ru-RU" altLang="ru-RU" sz="24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В период обучения четко прослеживаются переломные точки,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роль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наставника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в которых существенно возрастает </a:t>
            </a:r>
          </a:p>
          <a:p>
            <a:pPr algn="just" eaLnBrk="1" hangingPunct="1"/>
            <a:endParaRPr lang="ru-RU" altLang="ru-RU" sz="24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Каждый курс обучения имеет свою четкую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цель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. План работы куратора должен соотноситься с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траекторией профессионального развития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23528" y="-13692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НА ЧТО ОБРАТИТЬ ВНИМАНИЕ?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3093489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611560" y="1226066"/>
            <a:ext cx="4320480" cy="3240360"/>
            <a:chOff x="2051720" y="1131590"/>
            <a:chExt cx="4326612" cy="311231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46" t="-1" r="108" b="54926"/>
            <a:stretch/>
          </p:blipFill>
          <p:spPr bwMode="auto">
            <a:xfrm>
              <a:off x="2272020" y="1131590"/>
              <a:ext cx="4106312" cy="311231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2051720" y="3723878"/>
              <a:ext cx="2235314" cy="520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499720" y="1380133"/>
            <a:ext cx="3075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Ожидания от колледжа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Представления о профессии 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Новый коллектив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Новый социальный статус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Адаптация к условиям обучения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Новые социальные роли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36096" y="1059582"/>
            <a:ext cx="2304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ИСПЫТАНИЯ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096" y="3363838"/>
            <a:ext cx="2304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ПЕРЕЛОМНЫЙ МОМЕНТ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104" y="3613541"/>
            <a:ext cx="3075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Встреча с наставником</a:t>
            </a:r>
          </a:p>
        </p:txBody>
      </p:sp>
      <p:cxnSp>
        <p:nvCxnSpPr>
          <p:cNvPr id="15" name="Скругленная соединительная линия 14"/>
          <p:cNvCxnSpPr/>
          <p:nvPr/>
        </p:nvCxnSpPr>
        <p:spPr>
          <a:xfrm rot="5400000" flipH="1" flipV="1">
            <a:off x="5018326" y="2297996"/>
            <a:ext cx="691525" cy="2160240"/>
          </a:xfrm>
          <a:prstGeom prst="curvedConnector2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16216" y="2859782"/>
            <a:ext cx="122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ОТКАЗ ОТ ПУТИ</a:t>
            </a:r>
          </a:p>
        </p:txBody>
      </p:sp>
      <p:sp>
        <p:nvSpPr>
          <p:cNvPr id="14" name="Овал 1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ПУТЬ ГЕРОЯ: НАЧАЛО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1327992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525076" y="1059582"/>
            <a:ext cx="819416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Каждый студент осваивает профессию по своей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индивидуальной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траектории</a:t>
            </a:r>
          </a:p>
          <a:p>
            <a:pPr algn="just" eaLnBrk="1" hangingPunct="1"/>
            <a:endParaRPr lang="ru-RU" altLang="ru-RU" sz="24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Выстраивать траекторию профессионального развития необходимо уже на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первом курсе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, корректируя ее в дальнейшем</a:t>
            </a:r>
          </a:p>
          <a:p>
            <a:pPr algn="just" eaLnBrk="1" hangingPunct="1"/>
            <a:endParaRPr lang="ru-RU" altLang="ru-RU" sz="24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Индивидуальная профессиональная траектория складывается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не только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из основной образовательной программы, но и из дополнительного образования и </a:t>
            </a:r>
            <a:r>
              <a:rPr lang="ru-RU" altLang="ru-RU" sz="2400" dirty="0" err="1">
                <a:solidFill>
                  <a:srgbClr val="002060"/>
                </a:solidFill>
                <a:latin typeface="Bahnschrift Light Condensed" panose="020B0502040204020203" pitchFamily="34" charset="0"/>
              </a:rPr>
              <a:t>внеучебной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активности</a:t>
            </a:r>
          </a:p>
        </p:txBody>
      </p:sp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НА ЧТО ОБРАТИТЬ ВНИМАНИЕ?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3600984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660232" y="177966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Начало профессиональной программы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Практика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Дуальное обучение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96608" y="1563638"/>
            <a:ext cx="2304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ИСПЫТАНИЯ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91"/>
          <a:stretch/>
        </p:blipFill>
        <p:spPr bwMode="auto">
          <a:xfrm>
            <a:off x="1763687" y="1131590"/>
            <a:ext cx="462132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Скругленная соединительная линия 4"/>
          <p:cNvCxnSpPr/>
          <p:nvPr/>
        </p:nvCxnSpPr>
        <p:spPr>
          <a:xfrm rot="10800000" flipV="1">
            <a:off x="5940152" y="2253521"/>
            <a:ext cx="656456" cy="432048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76056" y="4155926"/>
            <a:ext cx="1520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Bahnschrift Light Condensed" panose="020B0502040204020203" pitchFamily="34" charset="0"/>
              <a:buChar char="–"/>
            </a:pPr>
            <a:endParaRPr lang="ru-RU" sz="12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Совершеннолетие</a:t>
            </a:r>
          </a:p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Первая работа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4441" y="410540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ИСПЫТАНИЯ</a:t>
            </a:r>
          </a:p>
        </p:txBody>
      </p:sp>
      <p:cxnSp>
        <p:nvCxnSpPr>
          <p:cNvPr id="8" name="Скругленная соединительная линия 7"/>
          <p:cNvCxnSpPr/>
          <p:nvPr/>
        </p:nvCxnSpPr>
        <p:spPr>
          <a:xfrm rot="10800000">
            <a:off x="4062536" y="3955613"/>
            <a:ext cx="1010092" cy="473859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88224" y="2355726"/>
            <a:ext cx="2304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ПЕРЕЛОМНЫЙ МОМЕНТ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0232" y="261414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Первое признание как профессионала</a:t>
            </a:r>
          </a:p>
        </p:txBody>
      </p:sp>
      <p:cxnSp>
        <p:nvCxnSpPr>
          <p:cNvPr id="36" name="Скругленная соединительная линия 35"/>
          <p:cNvCxnSpPr/>
          <p:nvPr/>
        </p:nvCxnSpPr>
        <p:spPr>
          <a:xfrm rot="5400000">
            <a:off x="3013230" y="3896639"/>
            <a:ext cx="561255" cy="756084"/>
          </a:xfrm>
          <a:prstGeom prst="curvedConnector2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71600" y="4371950"/>
            <a:ext cx="2016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ОТКАЗ ОТ ПУТИ. НОВЫЙ ЗОВ ПРИКЛЮЧЕНИЙ</a:t>
            </a:r>
          </a:p>
        </p:txBody>
      </p:sp>
      <p:cxnSp>
        <p:nvCxnSpPr>
          <p:cNvPr id="38" name="Скругленная соединительная линия 37"/>
          <p:cNvCxnSpPr/>
          <p:nvPr/>
        </p:nvCxnSpPr>
        <p:spPr>
          <a:xfrm rot="16200000" flipH="1">
            <a:off x="5757920" y="3122408"/>
            <a:ext cx="561255" cy="756084"/>
          </a:xfrm>
          <a:prstGeom prst="curvedConnector2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516217" y="3632125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ОТКАЗ ОТ ПУТИ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3136" y="3024703"/>
            <a:ext cx="1520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Понимание профессии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Подготовка к трудоустройству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Получение диплома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1521" y="278777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ИСПЫТАНИЯ</a:t>
            </a:r>
          </a:p>
        </p:txBody>
      </p:sp>
      <p:cxnSp>
        <p:nvCxnSpPr>
          <p:cNvPr id="42" name="Скругленная соединительная линия 41"/>
          <p:cNvCxnSpPr/>
          <p:nvPr/>
        </p:nvCxnSpPr>
        <p:spPr>
          <a:xfrm flipV="1">
            <a:off x="1475656" y="2844974"/>
            <a:ext cx="792088" cy="374848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23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ПУТЬ ГЕРОЯ: ПОГРУЖЕНИЕ В НЕИЗВЕДАННОЕ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28027345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427876" y="915566"/>
            <a:ext cx="6016332" cy="2880320"/>
            <a:chOff x="427876" y="915566"/>
            <a:chExt cx="4924202" cy="2397521"/>
          </a:xfrm>
        </p:grpSpPr>
        <p:grpSp>
          <p:nvGrpSpPr>
            <p:cNvPr id="8" name="Группа 7"/>
            <p:cNvGrpSpPr>
              <a:grpSpLocks/>
            </p:cNvGrpSpPr>
            <p:nvPr/>
          </p:nvGrpSpPr>
          <p:grpSpPr bwMode="auto">
            <a:xfrm>
              <a:off x="427876" y="915566"/>
              <a:ext cx="4924202" cy="2397521"/>
              <a:chOff x="565150" y="1269554"/>
              <a:chExt cx="7156407" cy="3412868"/>
            </a:xfrm>
          </p:grpSpPr>
          <p:pic>
            <p:nvPicPr>
              <p:cNvPr id="9" name="Picture 1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4646" y="2285082"/>
                <a:ext cx="2520280" cy="2397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150" y="1269554"/>
                <a:ext cx="7156407" cy="866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7175" y="2421682"/>
                <a:ext cx="3087919" cy="1889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636" y="1267452"/>
              <a:ext cx="771525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25076" y="3939901"/>
            <a:ext cx="819416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!! Критически важно понимание возможности горизонтального и вертикального развития карьеры </a:t>
            </a:r>
          </a:p>
          <a:p>
            <a:pPr eaLnBrk="1" hangingPunct="1"/>
            <a:r>
              <a:rPr lang="ru-RU" altLang="ru-RU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Необходимо осознание значимости и ценности профессии</a:t>
            </a:r>
          </a:p>
          <a:p>
            <a:pPr eaLnBrk="1" hangingPunct="1"/>
            <a:r>
              <a:rPr lang="ru-RU" altLang="ru-RU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Важно ощущение себя частью коллектива</a:t>
            </a:r>
          </a:p>
        </p:txBody>
      </p:sp>
      <p:sp>
        <p:nvSpPr>
          <p:cNvPr id="15" name="TextBox 10"/>
          <p:cNvSpPr txBox="1">
            <a:spLocks noChangeArrowheads="1"/>
          </p:cNvSpPr>
          <p:nvPr/>
        </p:nvSpPr>
        <p:spPr bwMode="auto">
          <a:xfrm>
            <a:off x="6473506" y="2028785"/>
            <a:ext cx="24909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1. Самореализация</a:t>
            </a:r>
          </a:p>
          <a:p>
            <a:pPr eaLnBrk="1" hangingPunct="1"/>
            <a:r>
              <a:rPr lang="ru-RU" altLang="ru-RU" sz="16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2. Смысл работы</a:t>
            </a:r>
          </a:p>
          <a:p>
            <a:pPr eaLnBrk="1" hangingPunct="1"/>
            <a:r>
              <a:rPr lang="ru-RU" altLang="ru-RU" sz="1600" dirty="0">
                <a:solidFill>
                  <a:srgbClr val="C00000"/>
                </a:solidFill>
                <a:latin typeface="Bahnschrift SemiBold Condensed" panose="020B0502040204020203" pitchFamily="34" charset="0"/>
              </a:rPr>
              <a:t>3. Личное признание и уважение</a:t>
            </a:r>
          </a:p>
        </p:txBody>
      </p:sp>
      <p:sp>
        <p:nvSpPr>
          <p:cNvPr id="13" name="Овал 12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ЧТО НУЖНО УЧЕСТЬ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3828341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525076" y="1059582"/>
            <a:ext cx="819416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Профессиональная траектория может развиваться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нелинейно</a:t>
            </a:r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</a:t>
            </a:r>
          </a:p>
          <a:p>
            <a:pPr algn="just" eaLnBrk="1" hangingPunct="1"/>
            <a:endParaRPr lang="ru-RU" altLang="ru-RU" sz="24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На выпускном курсе необходимо так же говорить о планировании своей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карьеры</a:t>
            </a:r>
          </a:p>
          <a:p>
            <a:pPr algn="just" eaLnBrk="1" hangingPunct="1"/>
            <a:endParaRPr lang="ru-RU" altLang="ru-RU" sz="24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 Основной мотив к работе – </a:t>
            </a:r>
            <a:r>
              <a:rPr lang="ru-RU" altLang="ru-RU" sz="24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возможность самореализации</a:t>
            </a:r>
          </a:p>
          <a:p>
            <a:pPr algn="just" eaLnBrk="1" hangingPunct="1"/>
            <a:endParaRPr lang="ru-RU" altLang="ru-RU" sz="2400" b="1" u="sng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4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Серьезный запрос на индивидуализацию образования</a:t>
            </a:r>
          </a:p>
        </p:txBody>
      </p:sp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НА ЧТО ОБРАТИТЬ ВНИМАНИЕ?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1789147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" r="42303" b="62799"/>
          <a:stretch/>
        </p:blipFill>
        <p:spPr bwMode="auto">
          <a:xfrm>
            <a:off x="2057585" y="1203625"/>
            <a:ext cx="4314615" cy="295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267744" y="1512535"/>
            <a:ext cx="1875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Новый социальный статус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Начало работы </a:t>
            </a:r>
          </a:p>
          <a:p>
            <a:pPr marL="285750" indent="-285750">
              <a:buFont typeface="Bahnschrift 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Планирование дальнейшей карьеры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76129" y="127560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Bahnschrift Condensed" panose="020B0502040204020203" pitchFamily="34" charset="0"/>
                <a:cs typeface="Arial" pitchFamily="34" charset="0"/>
              </a:rPr>
              <a:t>ИСПЫТАНИЯ</a:t>
            </a:r>
          </a:p>
        </p:txBody>
      </p:sp>
      <p:cxnSp>
        <p:nvCxnSpPr>
          <p:cNvPr id="26" name="Скругленная соединительная линия 25"/>
          <p:cNvCxnSpPr/>
          <p:nvPr/>
        </p:nvCxnSpPr>
        <p:spPr>
          <a:xfrm rot="5400000" flipH="1" flipV="1">
            <a:off x="5810414" y="195485"/>
            <a:ext cx="691525" cy="2160240"/>
          </a:xfrm>
          <a:prstGeom prst="curvedConnector2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308304" y="757271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C000"/>
                </a:solidFill>
                <a:latin typeface="Bahnschrift Condensed" panose="020B0502040204020203" pitchFamily="34" charset="0"/>
              </a:rPr>
              <a:t>ЗОВ ПРИКЛЮЧЕНИЙ</a:t>
            </a:r>
          </a:p>
        </p:txBody>
      </p:sp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ПУТЬ ГЕРОЯ: ЗАВЕРШЕНИЕ ЦИКЛА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2534371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525076" y="1059582"/>
            <a:ext cx="8295396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Нет дефицита информации, все доступно в любой момент. По-настоящему важны только </a:t>
            </a:r>
            <a:r>
              <a:rPr lang="ru-RU" altLang="ru-RU" sz="20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прикладные практические навыки</a:t>
            </a:r>
          </a:p>
          <a:p>
            <a:pPr algn="just" eaLnBrk="1" hangingPunct="1"/>
            <a:endParaRPr lang="ru-RU" altLang="ru-RU" sz="20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Навыки самостоятельного </a:t>
            </a:r>
            <a:r>
              <a:rPr lang="ru-RU" altLang="ru-RU" sz="20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поиска и обработки информации</a:t>
            </a: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критически важны. Учиться придется всю жизнь </a:t>
            </a:r>
          </a:p>
          <a:p>
            <a:pPr algn="just" eaLnBrk="1" hangingPunct="1"/>
            <a:endParaRPr lang="ru-RU" altLang="ru-RU" sz="20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Интернет и цифровые сервисы – </a:t>
            </a:r>
            <a:r>
              <a:rPr lang="ru-RU" altLang="ru-RU" sz="20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естественная</a:t>
            </a: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среда обитания для студентов</a:t>
            </a:r>
            <a:endParaRPr lang="ru-RU" altLang="ru-RU" sz="2000" b="1" u="sng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endParaRPr lang="ru-RU" altLang="ru-RU" sz="20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!!  Среднее время концентрации на объекте у современного студента – </a:t>
            </a:r>
            <a:r>
              <a:rPr lang="ru-RU" altLang="ru-RU" sz="2000" b="1" u="sng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8 секунд</a:t>
            </a: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. Объемная информация не воспринимается! </a:t>
            </a:r>
            <a:endParaRPr lang="ru-RU" altLang="ru-RU" sz="2000" b="1" u="sng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НА ЧТО ОБРАТИТЬ ВНИМАНИЕ?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059832" y="4876058"/>
            <a:ext cx="52645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педагогического совета ГАПОУ ТСПК  «Путь героя: от студента до профессионала» (15.02.2022 г.)</a:t>
            </a:r>
          </a:p>
        </p:txBody>
      </p:sp>
    </p:spTree>
    <p:extLst>
      <p:ext uri="{BB962C8B-B14F-4D97-AF65-F5344CB8AC3E}">
        <p14:creationId xmlns:p14="http://schemas.microsoft.com/office/powerpoint/2010/main" val="870960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8" y="0"/>
            <a:ext cx="820891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Практическая работа 2.</a:t>
            </a:r>
            <a:r>
              <a:rPr lang="ru-RU" dirty="0">
                <a:solidFill>
                  <a:srgbClr val="00B050"/>
                </a:solidFill>
                <a:latin typeface="Bahnschrift SemiLight Condensed" panose="020B0502040204020203" pitchFamily="34" charset="0"/>
              </a:rPr>
              <a:t> </a:t>
            </a:r>
            <a:r>
              <a:rPr 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Путь героя</a:t>
            </a:r>
          </a:p>
          <a:p>
            <a:endParaRPr lang="ru-RU" dirty="0">
              <a:solidFill>
                <a:srgbClr val="00B050"/>
              </a:solidFill>
            </a:endParaRPr>
          </a:p>
          <a:p>
            <a:r>
              <a: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1.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Внутри своей группы, разделитесь на такое количество подгрупп, сколько у вас получилось категорий студентов</a:t>
            </a:r>
          </a:p>
          <a:p>
            <a:r>
              <a: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2.</a:t>
            </a:r>
            <a:r>
              <a:rPr lang="ru-RU" sz="2000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О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пределите в какое время, на каком этапе обучения с вашей категорией студентов могут возникнуть проблемы и в чем они проявляются.  Обозначьте их на траектории. </a:t>
            </a:r>
          </a:p>
          <a:p>
            <a:r>
              <a: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3.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Разработайте мероприятия, что делать в критической  ситуации. Как предотвратить риски.</a:t>
            </a:r>
          </a:p>
          <a:p>
            <a:r>
              <a: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4.</a:t>
            </a:r>
            <a:r>
              <a:rPr lang="ru-RU" sz="2000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</a:t>
            </a:r>
            <a:r>
              <a:rPr lang="ru-RU" i="1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Соберитесь в общую группу, обсудите полученные результаты. Определите общие проблемы для всех категорий, и составьте новую траекторию,  с общими для всех рисками. Разработайте мероприятия по решению проблем</a:t>
            </a:r>
          </a:p>
          <a:p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894768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  <a:ea typeface="+mn-ea"/>
                <a:cs typeface="Arial" charset="0"/>
              </a:rPr>
              <a:t>ТРАЕКТОРИЯ ПОДГОТОВКИ 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46508"/>
            <a:ext cx="7416824" cy="417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668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616" y="1851670"/>
            <a:ext cx="741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БЛОК 3. </a:t>
            </a:r>
            <a:r>
              <a:rPr 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ИНДИВИДУАЛЬНЫЕ СОБЕСЕДОВАНИЯ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5239800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ПОДГОТОВКА И ПРОВЕДЕНИЕ СОБЕСЕДОВАНИЯ</a:t>
            </a:r>
            <a:endParaRPr lang="ru-RU" sz="2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01508"/>
            <a:ext cx="1422078" cy="139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619672" y="4442941"/>
            <a:ext cx="56166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i="1" dirty="0">
                <a:solidFill>
                  <a:srgbClr val="002060"/>
                </a:solidFill>
              </a:rPr>
              <a:t>Инструкция для кураторов учебных групп по подготовке и проведению индивидуальных собеседований со студентами</a:t>
            </a:r>
          </a:p>
          <a:p>
            <a:r>
              <a:rPr lang="en-US" sz="1050" i="1" dirty="0">
                <a:solidFill>
                  <a:srgbClr val="002060"/>
                </a:solidFill>
              </a:rPr>
              <a:t>© </a:t>
            </a:r>
            <a:r>
              <a:rPr lang="ru-RU" sz="1050" i="1" dirty="0">
                <a:solidFill>
                  <a:srgbClr val="002060"/>
                </a:solidFill>
              </a:rPr>
              <a:t>ГАПОУ ТСПК</a:t>
            </a:r>
          </a:p>
        </p:txBody>
      </p:sp>
      <p:sp>
        <p:nvSpPr>
          <p:cNvPr id="45" name="Шестиугольник 44"/>
          <p:cNvSpPr/>
          <p:nvPr/>
        </p:nvSpPr>
        <p:spPr>
          <a:xfrm>
            <a:off x="288712" y="1779662"/>
            <a:ext cx="2352585" cy="475894"/>
          </a:xfrm>
          <a:prstGeom prst="hexagon">
            <a:avLst/>
          </a:prstGeom>
          <a:solidFill>
            <a:schemeClr val="accent5">
              <a:lumMod val="40000"/>
              <a:lumOff val="60000"/>
              <a:alpha val="61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rPr>
              <a:t>ЧТО ВАЖНО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8879" y="823724"/>
            <a:ext cx="8644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>
                <a:solidFill>
                  <a:srgbClr val="002060"/>
                </a:solidFill>
              </a:rPr>
              <a:t>Индивидуальное собеседование представляет собой активную форму проведения учебной работы, предполагающую </a:t>
            </a:r>
            <a:r>
              <a:rPr lang="ru-RU" sz="1200" b="1" i="1" u="sng" dirty="0">
                <a:solidFill>
                  <a:srgbClr val="002060"/>
                </a:solidFill>
              </a:rPr>
              <a:t>заинтересовать обучающихся</a:t>
            </a:r>
            <a:r>
              <a:rPr lang="ru-RU" sz="1200" i="1" dirty="0">
                <a:solidFill>
                  <a:srgbClr val="002060"/>
                </a:solidFill>
              </a:rPr>
              <a:t> в теме беседы и </a:t>
            </a:r>
            <a:r>
              <a:rPr lang="ru-RU" sz="1200" b="1" i="1" u="sng" dirty="0">
                <a:solidFill>
                  <a:srgbClr val="002060"/>
                </a:solidFill>
              </a:rPr>
              <a:t>умение преподавателя</a:t>
            </a:r>
            <a:r>
              <a:rPr lang="ru-RU" sz="1200" i="1" dirty="0">
                <a:solidFill>
                  <a:srgbClr val="002060"/>
                </a:solidFill>
              </a:rPr>
              <a:t> во время сравнительно короткого разговора (диалога), во-первых, создать настрой доверительного разговора, а во-вторых, составить достаточно точное представление о сильных и слабых сторонах подготовленности обучающегося по обсуждаемой теме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8879" y="2351186"/>
            <a:ext cx="2710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Неформальное общение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Индивидуальный формат проведения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Доверительные отношения 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Больше слушать, чем говорить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Фиксировать ответы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Подбор интервьюеров</a:t>
            </a:r>
          </a:p>
        </p:txBody>
      </p:sp>
      <p:sp>
        <p:nvSpPr>
          <p:cNvPr id="48" name="Шестиугольник 47"/>
          <p:cNvSpPr/>
          <p:nvPr/>
        </p:nvSpPr>
        <p:spPr>
          <a:xfrm>
            <a:off x="3131840" y="1779662"/>
            <a:ext cx="2352585" cy="475894"/>
          </a:xfrm>
          <a:prstGeom prst="hexagon">
            <a:avLst/>
          </a:prstGeom>
          <a:solidFill>
            <a:schemeClr val="accent5">
              <a:lumMod val="40000"/>
              <a:lumOff val="60000"/>
              <a:alpha val="61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Bahnschrift Condensed" panose="020B0502040204020203" pitchFamily="34" charset="0"/>
              </a:rPr>
              <a:t>ЧТО ПОМОЖЕТ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92007" y="2351186"/>
            <a:ext cx="27109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Предварительная анкета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Примерный перечень вопросов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Примерный график собеседований 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Неформальная обстановка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Шаблон для фиксации ответов</a:t>
            </a:r>
          </a:p>
        </p:txBody>
      </p:sp>
      <p:sp>
        <p:nvSpPr>
          <p:cNvPr id="52" name="Шестиугольник 51"/>
          <p:cNvSpPr/>
          <p:nvPr/>
        </p:nvSpPr>
        <p:spPr>
          <a:xfrm>
            <a:off x="6156176" y="1779662"/>
            <a:ext cx="2352585" cy="475894"/>
          </a:xfrm>
          <a:prstGeom prst="hexagon">
            <a:avLst/>
          </a:prstGeom>
          <a:solidFill>
            <a:srgbClr val="C00000">
              <a:alpha val="61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ЧЕГО ДЕЛАТЬ НЕ СТОИТ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216343" y="2351186"/>
            <a:ext cx="28921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Давать оценочные суждения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Давить, склонять к точке зрения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Принуждать к разговору, если студент не готов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Приглашать на собеседование случайных людей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Публично обсуждать результаты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Подходить формально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Bahnschrift SemiLight SemiConde" panose="020B0502040204020203" pitchFamily="34" charset="0"/>
              </a:rPr>
              <a:t>Создавать атмосферу экзамена</a:t>
            </a:r>
          </a:p>
        </p:txBody>
      </p:sp>
    </p:spTree>
    <p:extLst>
      <p:ext uri="{BB962C8B-B14F-4D97-AF65-F5344CB8AC3E}">
        <p14:creationId xmlns:p14="http://schemas.microsoft.com/office/powerpoint/2010/main" val="1058584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0"/>
            <a:ext cx="835292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Практическая работа 3. </a:t>
            </a:r>
            <a:r>
              <a:rPr 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Индивидуальное собеседование</a:t>
            </a:r>
            <a:r>
              <a:rPr lang="ru-RU" dirty="0"/>
              <a:t> </a:t>
            </a:r>
          </a:p>
          <a:p>
            <a:endParaRPr lang="ru-RU" sz="2400" dirty="0">
              <a:solidFill>
                <a:srgbClr val="00B050"/>
              </a:solidFill>
            </a:endParaRPr>
          </a:p>
          <a:p>
            <a:r>
              <a: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1.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Составьте вопросы для индивидуального собеседования </a:t>
            </a:r>
          </a:p>
          <a:p>
            <a:r>
              <a:rPr lang="ru-RU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2.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 Обоснуйте каждый вопрос  (для чего данный вопрос? Что хотите узнать с помощью него?)</a:t>
            </a:r>
          </a:p>
          <a:p>
            <a:r>
              <a:rPr lang="ru-RU" dirty="0"/>
              <a:t> 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0769964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616" y="1851670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БЛОК 4. </a:t>
            </a:r>
            <a:r>
              <a:rPr 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ИНДИВИДУАЛЬНАЯ ТРАЕКТОРИЯ ПРОФЕССИОНАЛЬНОГО РАЗВИТИЯ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5401425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ЭТАПЫ ОБУЧЕНИЯ</a:t>
            </a:r>
            <a:endParaRPr lang="ru-RU" sz="2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15566"/>
            <a:ext cx="4738663" cy="3625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362670" y="4803998"/>
            <a:ext cx="159370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*Модель SSDL </a:t>
            </a:r>
            <a:r>
              <a:rPr lang="ru-RU" sz="1050" i="1" dirty="0" err="1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Джеральда</a:t>
            </a:r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ru-RU" sz="1050" i="1" dirty="0" err="1">
                <a:solidFill>
                  <a:srgbClr val="C00000"/>
                </a:solidFill>
                <a:latin typeface="Bahnschrift SemiLight Condensed" panose="020B0502040204020203" pitchFamily="34" charset="0"/>
              </a:rPr>
              <a:t>Гроу</a:t>
            </a:r>
            <a:endParaRPr lang="ru-RU" sz="1050" i="1" dirty="0">
              <a:solidFill>
                <a:srgbClr val="C00000"/>
              </a:solidFill>
              <a:latin typeface="Bahnschrift SemiLight Condensed" panose="020B0502040204020203" pitchFamily="34" charset="0"/>
            </a:endParaRPr>
          </a:p>
          <a:p>
            <a:endParaRPr lang="ru-RU" sz="1050" i="1" dirty="0">
              <a:solidFill>
                <a:srgbClr val="C0000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62807" y="987574"/>
            <a:ext cx="32220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ЭКСПЕРТ (ТРЕНЕР)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Тренировки с немедленной обратной связью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Подробные объяснения и инструкции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Максимальная поддержка, создание благоприятной атмосферы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МОТИВАТОР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Вдохновляющие лекции; 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Мотивация, демонстрация первых успехов;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Вовлечение;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Толерантность к ошибкам 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ФАСИЛИТАТОР (ГИД, ПРОВОДНИК)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Дает интересные задачи, задает интересные вопросы; 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Помогает самостоятельно находить решение;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Больше самостоятельности;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Дискуссии на равных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ДЕЛЕГАТОР (КУРАТОР, ТРЕКЕР)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Индивидуальная работа; 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Задать направление;</a:t>
            </a:r>
          </a:p>
          <a:p>
            <a:pPr marL="285750" indent="-285750" algn="just">
              <a:buFont typeface="Bahnschrift SemiLight Condensed" panose="020B0502040204020203" pitchFamily="34" charset="0"/>
              <a:buChar char="–"/>
            </a:pPr>
            <a:r>
              <a:rPr lang="ru-RU" sz="12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Максимальная самостоятельность;</a:t>
            </a:r>
          </a:p>
          <a:p>
            <a:pPr algn="just"/>
            <a:endParaRPr lang="ru-RU" sz="1200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361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МОТИВАЦИЯ К ТРУДОУСТРОЙСТВУ</a:t>
            </a:r>
            <a:endParaRPr lang="ru-RU" sz="2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Users\Оксана Дьякова\Desktop\иконки\problem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643" y="1203598"/>
            <a:ext cx="1397397" cy="139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Оксана Дьякова\Desktop\иконки\free-icon-resources-1838317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8456"/>
            <a:ext cx="1182539" cy="118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Оксана Дьякова\Desktop\иконки\student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856" y="1513619"/>
            <a:ext cx="1098749" cy="109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467544" y="2789991"/>
            <a:ext cx="2132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FF0000"/>
                </a:solidFill>
                <a:latin typeface="Bahnschrift SemiLight Condensed" panose="020B0502040204020203" pitchFamily="34" charset="0"/>
              </a:rPr>
              <a:t>А</a:t>
            </a:r>
          </a:p>
          <a:p>
            <a:pPr algn="ctr"/>
            <a:r>
              <a:rPr lang="ru-RU" altLang="ru-RU" sz="2000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«</a:t>
            </a:r>
            <a:r>
              <a:rPr lang="ru-RU" altLang="ru-RU" sz="2000" b="1" dirty="0">
                <a:solidFill>
                  <a:srgbClr val="FF0000"/>
                </a:solidFill>
                <a:latin typeface="Bahnschrift SemiLight Condensed" panose="020B0502040204020203" pitchFamily="34" charset="0"/>
              </a:rPr>
              <a:t>А</a:t>
            </a:r>
            <a:r>
              <a:rPr lang="ru-RU" altLang="ru-RU" sz="2000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я хочу скорее работать!»</a:t>
            </a:r>
            <a:endParaRPr lang="ru-RU" altLang="ru-RU" sz="1600" b="1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015152" y="2821349"/>
            <a:ext cx="2132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FF0000"/>
                </a:solidFill>
                <a:latin typeface="Bahnschrift SemiLight Condensed" panose="020B0502040204020203" pitchFamily="34" charset="0"/>
              </a:rPr>
              <a:t>В</a:t>
            </a:r>
          </a:p>
          <a:p>
            <a:pPr algn="ctr"/>
            <a:r>
              <a:rPr lang="ru-RU" altLang="ru-RU" sz="2000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«</a:t>
            </a:r>
            <a:r>
              <a:rPr lang="ru-RU" altLang="ru-RU" sz="2000" b="1" dirty="0">
                <a:solidFill>
                  <a:srgbClr val="FF0000"/>
                </a:solidFill>
                <a:latin typeface="Bahnschrift SemiLight Condensed" panose="020B0502040204020203" pitchFamily="34" charset="0"/>
              </a:rPr>
              <a:t>В</a:t>
            </a:r>
            <a:r>
              <a:rPr lang="ru-RU" altLang="ru-RU" sz="2000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озможно, стоит попробовать»</a:t>
            </a:r>
            <a:endParaRPr lang="ru-RU" altLang="ru-RU" sz="1600" b="1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724128" y="2838192"/>
            <a:ext cx="2132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FF0000"/>
                </a:solidFill>
                <a:latin typeface="Bahnschrift SemiLight Condensed" panose="020B0502040204020203" pitchFamily="34" charset="0"/>
              </a:rPr>
              <a:t>С</a:t>
            </a:r>
          </a:p>
          <a:p>
            <a:pPr algn="ctr"/>
            <a:r>
              <a:rPr lang="ru-RU" altLang="ru-RU" sz="2000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«</a:t>
            </a:r>
            <a:r>
              <a:rPr lang="ru-RU" altLang="ru-RU" sz="2000" b="1" dirty="0">
                <a:solidFill>
                  <a:srgbClr val="FF0000"/>
                </a:solidFill>
                <a:latin typeface="Bahnschrift SemiLight Condensed" panose="020B0502040204020203" pitchFamily="34" charset="0"/>
              </a:rPr>
              <a:t>С</a:t>
            </a:r>
            <a:r>
              <a:rPr lang="ru-RU" altLang="ru-RU" sz="2000" b="1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начала получу диплом»</a:t>
            </a:r>
            <a:endParaRPr lang="ru-RU" altLang="ru-RU" sz="1600" b="1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7544" y="4155926"/>
            <a:ext cx="2040210" cy="56125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Bahnschrift Condensed" panose="020B0502040204020203" pitchFamily="34" charset="0"/>
              </a:rPr>
              <a:t>~ </a:t>
            </a:r>
            <a:r>
              <a:rPr lang="ru-RU" sz="2400" dirty="0">
                <a:latin typeface="Bahnschrift Condensed" panose="020B0502040204020203" pitchFamily="34" charset="0"/>
              </a:rPr>
              <a:t>20%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035846" y="4155926"/>
            <a:ext cx="2040210" cy="56125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Bahnschrift Condensed" panose="020B0502040204020203" pitchFamily="34" charset="0"/>
              </a:rPr>
              <a:t>~ 5</a:t>
            </a:r>
            <a:r>
              <a:rPr lang="ru-RU" sz="2400" dirty="0">
                <a:latin typeface="Bahnschrift Condensed" panose="020B0502040204020203" pitchFamily="34" charset="0"/>
              </a:rPr>
              <a:t>0%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72150" y="4155926"/>
            <a:ext cx="2040210" cy="561256"/>
          </a:xfrm>
          <a:prstGeom prst="roundRect">
            <a:avLst/>
          </a:prstGeom>
          <a:solidFill>
            <a:srgbClr val="5AD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Bahnschrift Condensed" panose="020B0502040204020203" pitchFamily="34" charset="0"/>
              </a:rPr>
              <a:t>~ 30</a:t>
            </a:r>
            <a:r>
              <a:rPr lang="ru-RU" sz="2400" dirty="0">
                <a:latin typeface="Bahnschrift Condensed" panose="020B0502040204020203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426310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МОДЕЛЬ ИНТЕНСИФИКАЦИИ</a:t>
            </a:r>
            <a:endParaRPr lang="ru-RU" sz="2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4368452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53864" y="2355726"/>
            <a:ext cx="1800200" cy="576064"/>
          </a:xfrm>
          <a:prstGeom prst="rect">
            <a:avLst/>
          </a:prstGeom>
          <a:solidFill>
            <a:srgbClr val="5AD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1 КУРС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26072" y="2355726"/>
            <a:ext cx="1800200" cy="576064"/>
          </a:xfrm>
          <a:prstGeom prst="rect">
            <a:avLst/>
          </a:prstGeom>
          <a:solidFill>
            <a:srgbClr val="5AD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2 КУРС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98280" y="2355726"/>
            <a:ext cx="1800200" cy="576064"/>
          </a:xfrm>
          <a:prstGeom prst="rect">
            <a:avLst/>
          </a:prstGeom>
          <a:solidFill>
            <a:srgbClr val="5AD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3 КУРС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444208" y="2355726"/>
            <a:ext cx="1800200" cy="576064"/>
          </a:xfrm>
          <a:prstGeom prst="rect">
            <a:avLst/>
          </a:prstGeom>
          <a:solidFill>
            <a:srgbClr val="5AD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4 КУРС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8460432" y="1131590"/>
            <a:ext cx="0" cy="3456384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53864" y="1347614"/>
            <a:ext cx="1800200" cy="28803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КЛУБЫ (З)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26072" y="1347614"/>
            <a:ext cx="3672408" cy="28803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КЛУБЫ (У)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26072" y="1707654"/>
            <a:ext cx="3672408" cy="28803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ПРОФЕССИОНАЛЬНЫЕ ФИЛЬТРЫ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3291830"/>
            <a:ext cx="3672408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КЛУБЫ (У)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3291830"/>
            <a:ext cx="3672408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КЛУБЫ (Н)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27584" y="3651870"/>
            <a:ext cx="3672408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ПРОФЕССИОНАЛЬНЫЕ ФИЛЬТРЫ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3651870"/>
            <a:ext cx="1800200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СТАЖИРОВКИ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444208" y="3651870"/>
            <a:ext cx="1800200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РАБОТА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470488" y="1707654"/>
            <a:ext cx="1800200" cy="28803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СТАЖИРОВКИ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53864" y="987574"/>
            <a:ext cx="7416824" cy="28803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ПРОФЕССИОНАЛЬНОЕ ВОЛОНТЕРСТВО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27584" y="4011910"/>
            <a:ext cx="3672408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ПРОФЕССИОНАЛЬНОЕ ВОЛОНТЕРСТВО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572000" y="4011910"/>
            <a:ext cx="3672408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НАСТАВНИЧЕСТВО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699792" y="4371950"/>
            <a:ext cx="3672408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УЧАСТИЕ В ПРОЕКТАХ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444208" y="4371950"/>
            <a:ext cx="1800200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Bahnschrift Light SemiCondensed" panose="020B0502040204020203" pitchFamily="34" charset="0"/>
              </a:rPr>
              <a:t>ТРЕКЕРСТВО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4" y="2461712"/>
            <a:ext cx="542086" cy="542086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8426899" y="2230879"/>
            <a:ext cx="609597" cy="772919"/>
            <a:chOff x="8347826" y="2230879"/>
            <a:chExt cx="609597" cy="772919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826" y="2461712"/>
              <a:ext cx="542086" cy="542086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8618869" y="2230879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rgbClr val="CC0000"/>
                  </a:solidFill>
                </a:rPr>
                <a:t>*</a:t>
              </a:r>
            </a:p>
          </p:txBody>
        </p:sp>
      </p:grpSp>
      <p:sp>
        <p:nvSpPr>
          <p:cNvPr id="31" name="Скругленный прямоугольник 30"/>
          <p:cNvSpPr/>
          <p:nvPr/>
        </p:nvSpPr>
        <p:spPr>
          <a:xfrm>
            <a:off x="747878" y="843558"/>
            <a:ext cx="7626228" cy="1296144"/>
          </a:xfrm>
          <a:prstGeom prst="roundRect">
            <a:avLst>
              <a:gd name="adj" fmla="val 9296"/>
            </a:avLst>
          </a:prstGeom>
          <a:noFill/>
          <a:ln w="127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21598" y="3147814"/>
            <a:ext cx="7626228" cy="1656184"/>
          </a:xfrm>
          <a:prstGeom prst="roundRect">
            <a:avLst>
              <a:gd name="adj" fmla="val 9663"/>
            </a:avLst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47878" y="2230878"/>
            <a:ext cx="7626228" cy="844927"/>
          </a:xfrm>
          <a:prstGeom prst="roundRect">
            <a:avLst/>
          </a:prstGeom>
          <a:noFill/>
          <a:ln w="12700">
            <a:solidFill>
              <a:srgbClr val="5AD33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227089" y="4876058"/>
            <a:ext cx="394531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*Материалы отчета деятельности РИП ГАПОУ ТСПК  за 2021/22 </a:t>
            </a:r>
            <a:r>
              <a:rPr lang="ru-RU" sz="1050" i="1" dirty="0" err="1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уч.год</a:t>
            </a:r>
            <a:r>
              <a:rPr lang="ru-RU" sz="1050" i="1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 (14.06.2022 г.)</a:t>
            </a:r>
          </a:p>
        </p:txBody>
      </p:sp>
    </p:spTree>
    <p:extLst>
      <p:ext uri="{BB962C8B-B14F-4D97-AF65-F5344CB8AC3E}">
        <p14:creationId xmlns:p14="http://schemas.microsoft.com/office/powerpoint/2010/main" val="83655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АЛГОРИТМ ПРОЕКТИРОВАНИЯ ТРАКТОРИИ </a:t>
            </a:r>
            <a:endParaRPr lang="ru-RU" sz="2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5400600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8"/>
          <p:cNvSpPr txBox="1">
            <a:spLocks noChangeArrowheads="1"/>
          </p:cNvSpPr>
          <p:nvPr/>
        </p:nvSpPr>
        <p:spPr bwMode="auto">
          <a:xfrm>
            <a:off x="323528" y="915566"/>
            <a:ext cx="777686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 eaLnBrk="1" hangingPunct="1">
              <a:buAutoNum type="arabicPeriod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Определи когда ты планируешь начать зарабатывать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Подбери свою идеальную вакансию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Посмотри требования к соискателю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Подготовь резюме для этой вакансии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Определи свои дефициты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Подбери способы ликвидации дефицитов 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Составь свою программу индивидуального профессионального развития</a:t>
            </a:r>
          </a:p>
          <a:p>
            <a:pPr marL="457200" indent="-457200" algn="just" eaLnBrk="1" hangingPunct="1">
              <a:buAutoNum type="arabicPeriod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Действуй!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6" y="3470111"/>
            <a:ext cx="1504880" cy="1482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1835696" y="4155926"/>
            <a:ext cx="2448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i="1" dirty="0">
                <a:solidFill>
                  <a:srgbClr val="002060"/>
                </a:solidFill>
              </a:rPr>
              <a:t>Инструкция для студентов по работе с индивидуальной программой профессионального развития</a:t>
            </a:r>
            <a:r>
              <a:rPr lang="en-US" sz="1050" i="1" dirty="0">
                <a:solidFill>
                  <a:srgbClr val="002060"/>
                </a:solidFill>
              </a:rPr>
              <a:t> </a:t>
            </a:r>
            <a:endParaRPr lang="ru-RU" sz="1050" i="1" dirty="0">
              <a:solidFill>
                <a:srgbClr val="002060"/>
              </a:solidFill>
            </a:endParaRPr>
          </a:p>
          <a:p>
            <a:r>
              <a:rPr lang="en-US" sz="1050" i="1" dirty="0">
                <a:solidFill>
                  <a:srgbClr val="002060"/>
                </a:solidFill>
              </a:rPr>
              <a:t>© </a:t>
            </a:r>
            <a:r>
              <a:rPr lang="ru-RU" sz="1050" i="1" dirty="0">
                <a:solidFill>
                  <a:srgbClr val="002060"/>
                </a:solidFill>
              </a:rPr>
              <a:t>ГАПОУ ТСПК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8075"/>
            <a:ext cx="1579240" cy="156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5796136" y="3886185"/>
            <a:ext cx="22322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i="1" dirty="0">
                <a:solidFill>
                  <a:srgbClr val="002060"/>
                </a:solidFill>
              </a:rPr>
              <a:t>Инструкция для наставников (кураторов, преподавателей) по работе с индивидуальной программой профессионального развития студента</a:t>
            </a:r>
          </a:p>
          <a:p>
            <a:r>
              <a:rPr lang="en-US" sz="1050" i="1" dirty="0">
                <a:solidFill>
                  <a:srgbClr val="002060"/>
                </a:solidFill>
              </a:rPr>
              <a:t>© </a:t>
            </a:r>
            <a:r>
              <a:rPr lang="ru-RU" sz="1050" i="1" dirty="0">
                <a:solidFill>
                  <a:srgbClr val="002060"/>
                </a:solidFill>
              </a:rPr>
              <a:t>ГАПОУ ТСПК</a:t>
            </a:r>
          </a:p>
        </p:txBody>
      </p:sp>
    </p:spTree>
    <p:extLst>
      <p:ext uri="{BB962C8B-B14F-4D97-AF65-F5344CB8AC3E}">
        <p14:creationId xmlns:p14="http://schemas.microsoft.com/office/powerpoint/2010/main" val="1472256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0"/>
            <a:ext cx="835292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Практическая работа 4. </a:t>
            </a:r>
            <a:r>
              <a:rPr lang="ru-RU" sz="48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Проектирование индивидуальной траектории профессионального развития</a:t>
            </a:r>
            <a:endParaRPr lang="ru-RU" dirty="0"/>
          </a:p>
          <a:p>
            <a:endParaRPr lang="ru-RU" sz="2400" dirty="0">
              <a:solidFill>
                <a:srgbClr val="00B050"/>
              </a:solidFill>
            </a:endParaRPr>
          </a:p>
          <a:p>
            <a:r>
              <a: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1. 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Изучите требования к соискателю вакансии</a:t>
            </a:r>
          </a:p>
          <a:p>
            <a:r>
              <a: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2.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Оцените наличие у вас требуемого качества по шкале да/нет </a:t>
            </a:r>
          </a:p>
          <a:p>
            <a:r>
              <a: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3.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Составьте карту профессиональных дефицитов </a:t>
            </a:r>
          </a:p>
          <a:p>
            <a:r>
              <a:rPr lang="ru-RU" sz="2000" dirty="0">
                <a:solidFill>
                  <a:srgbClr val="C00000"/>
                </a:solidFill>
                <a:latin typeface="Bahnschrift SemiLight Condensed" panose="020B0502040204020203" pitchFamily="34" charset="0"/>
              </a:rPr>
              <a:t>Шаг 4. </a:t>
            </a:r>
            <a:r>
              <a:rPr lang="ru-RU" dirty="0">
                <a:solidFill>
                  <a:schemeClr val="accent1"/>
                </a:solidFill>
                <a:latin typeface="Bahnschrift SemiLight Condensed" panose="020B0502040204020203" pitchFamily="34" charset="0"/>
              </a:rPr>
              <a:t>Сформируйте дорожную карту ликвидации профессиональных дефицитов</a:t>
            </a:r>
          </a:p>
          <a:p>
            <a:endParaRPr lang="ru-RU" dirty="0">
              <a:solidFill>
                <a:schemeClr val="accent1"/>
              </a:solidFill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0825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00392" y="4019250"/>
            <a:ext cx="1512168" cy="14401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44408" y="4717182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(С) ГАПОУ ТСПК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23528" y="-13692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ТРЕБОВАНИЯ К СОИСКАТЕЛЯМ </a:t>
            </a:r>
            <a:endParaRPr lang="ru-RU" sz="28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528" y="699542"/>
            <a:ext cx="5400600" cy="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8"/>
          <p:cNvSpPr txBox="1">
            <a:spLocks noChangeArrowheads="1"/>
          </p:cNvSpPr>
          <p:nvPr/>
        </p:nvSpPr>
        <p:spPr bwMode="auto">
          <a:xfrm>
            <a:off x="320149" y="699542"/>
            <a:ext cx="8496944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 eaLnBrk="1" hangingPunct="1">
              <a:buAutoNum type="arabicPeriod"/>
            </a:pPr>
            <a:r>
              <a:rPr lang="ru-RU" altLang="ru-RU" sz="2000" dirty="0" err="1">
                <a:solidFill>
                  <a:srgbClr val="002060"/>
                </a:solidFill>
                <a:latin typeface="Bahnschrift Light Condensed" panose="020B0502040204020203" pitchFamily="34" charset="0"/>
              </a:rPr>
              <a:t>Проактивность</a:t>
            </a: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</a:t>
            </a:r>
          </a:p>
          <a:p>
            <a:pPr algn="just" eaLnBrk="1" hangingPunct="1"/>
            <a:r>
              <a:rPr lang="ru-RU" sz="1600" dirty="0">
                <a:solidFill>
                  <a:srgbClr val="00B050"/>
                </a:solidFill>
                <a:latin typeface="Bahnschrift Condensed" panose="020B0502040204020203" pitchFamily="34" charset="0"/>
              </a:rPr>
              <a:t>Навык, который помогает расставлять приоритеты и не поддаваться импульсивным реакциям, способность действовать исходя из цели</a:t>
            </a:r>
            <a:endParaRPr lang="ru-RU" altLang="ru-RU" sz="1600" dirty="0">
              <a:solidFill>
                <a:srgbClr val="00B050"/>
              </a:solidFill>
              <a:latin typeface="Bahnschrift Condensed" panose="020B0502040204020203" pitchFamily="34" charset="0"/>
            </a:endParaRPr>
          </a:p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2.      Готовность к непрерывному профессиональному образованию</a:t>
            </a:r>
          </a:p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3.      Способность коммуницировать в </a:t>
            </a:r>
            <a:r>
              <a:rPr lang="en-US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Digital</a:t>
            </a: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-среде (цифровое общество)</a:t>
            </a:r>
          </a:p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4.      Способность работать в условиях неопределенности</a:t>
            </a:r>
          </a:p>
          <a:p>
            <a:pPr algn="just" eaLnBrk="1" hangingPunct="1"/>
            <a:r>
              <a:rPr lang="ru-RU" sz="1600" dirty="0">
                <a:solidFill>
                  <a:srgbClr val="00B050"/>
                </a:solidFill>
                <a:latin typeface="Bahnschrift Condensed" panose="020B0502040204020203" pitchFamily="34" charset="0"/>
              </a:rPr>
              <a:t>Принимать решения в условиях неопределенности, терпимо относиться к ошибкам и промахам,  уметь воспринимать раздражение и критику, 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находить решение неопределенной проблемы, когда не существует примеров ее решения в прошлом</a:t>
            </a:r>
            <a:endParaRPr lang="ru-RU" altLang="ru-RU" sz="1600" dirty="0">
              <a:solidFill>
                <a:srgbClr val="00B05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5.      Способность работать в условиях многозадачности</a:t>
            </a:r>
          </a:p>
          <a:p>
            <a:pPr algn="just" eaLnBrk="1" hangingPunct="1"/>
            <a:r>
              <a:rPr lang="ru-RU" sz="1600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Способность выполнять более одной задачи или действия одновременно</a:t>
            </a:r>
            <a:endParaRPr lang="ru-RU" altLang="ru-RU" sz="1600" dirty="0">
              <a:solidFill>
                <a:srgbClr val="00B050"/>
              </a:solidFill>
              <a:latin typeface="Bahnschrift Light Condensed" panose="020B0502040204020203" pitchFamily="34" charset="0"/>
            </a:endParaRPr>
          </a:p>
          <a:p>
            <a:pPr marL="457200" indent="-457200" algn="just" eaLnBrk="1" hangingPunct="1">
              <a:buAutoNum type="arabicPeriod" startAt="6"/>
            </a:pP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Автономность (способность работать самостоятельно, </a:t>
            </a:r>
            <a:r>
              <a:rPr lang="ru-RU" altLang="ru-RU" sz="2000" dirty="0" err="1">
                <a:solidFill>
                  <a:srgbClr val="002060"/>
                </a:solidFill>
                <a:latin typeface="Bahnschrift Light Condensed" panose="020B0502040204020203" pitchFamily="34" charset="0"/>
              </a:rPr>
              <a:t>самоходность</a:t>
            </a:r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)</a:t>
            </a:r>
          </a:p>
          <a:p>
            <a:pPr algn="just" eaLnBrk="1" hangingPunct="1"/>
            <a:r>
              <a:rPr lang="ru-RU" altLang="ru-RU" sz="1600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Умение управлять самим собой, самостоятельно принимать решение проблем</a:t>
            </a:r>
          </a:p>
          <a:p>
            <a:pPr algn="just" eaLnBrk="1" hangingPunct="1"/>
            <a:r>
              <a:rPr lang="ru-RU" altLang="ru-RU" sz="2000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7.      Наличие критического мышления</a:t>
            </a:r>
          </a:p>
          <a:p>
            <a:pPr algn="just" eaLnBrk="1" hangingPunct="1"/>
            <a:r>
              <a:rPr lang="ru-RU" sz="1600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Умение анализировать информацию, делать выводы и принимать решения на основе проведённого</a:t>
            </a:r>
          </a:p>
          <a:p>
            <a:pPr algn="just" eaLnBrk="1" hangingPunct="1"/>
            <a:r>
              <a:rPr lang="ru-RU" sz="1600" dirty="0">
                <a:solidFill>
                  <a:srgbClr val="00B050"/>
                </a:solidFill>
                <a:latin typeface="Bahnschrift Light Condensed" panose="020B0502040204020203" pitchFamily="34" charset="0"/>
              </a:rPr>
              <a:t>анализа, а также формировать собственное мнение и отстаивать свою позицию</a:t>
            </a:r>
            <a:endParaRPr lang="ru-RU" altLang="ru-RU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  <a:p>
            <a:pPr algn="just" eaLnBrk="1" hangingPunct="1"/>
            <a:endParaRPr lang="ru-RU" altLang="ru-RU" sz="2000" dirty="0">
              <a:solidFill>
                <a:srgbClr val="002060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610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49680" y="2955597"/>
            <a:ext cx="2132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tspk.org </a:t>
            </a:r>
            <a:endParaRPr lang="ru-RU" altLang="ru-RU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https://t.me/tspktlt</a:t>
            </a:r>
            <a:r>
              <a:rPr lang="en-US" altLang="ru-RU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  tspk@edu.tgl.ru</a:t>
            </a:r>
            <a:br>
              <a:rPr lang="en-US" altLang="ru-RU" dirty="0">
                <a:solidFill>
                  <a:srgbClr val="002060"/>
                </a:solidFill>
                <a:latin typeface="Bahnschrift SemiLight Condensed" panose="020B0502040204020203" pitchFamily="34" charset="0"/>
              </a:rPr>
            </a:br>
            <a:endParaRPr lang="ru-RU" dirty="0">
              <a:solidFill>
                <a:srgbClr val="002060"/>
              </a:solidFill>
              <a:latin typeface="Bahnschrift SemiLight Condensed" panose="020B0502040204020203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29" y="1274630"/>
            <a:ext cx="2321614" cy="1451009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175293" y="1046373"/>
            <a:ext cx="5501163" cy="1453369"/>
            <a:chOff x="222965" y="2211710"/>
            <a:chExt cx="5501163" cy="1453369"/>
          </a:xfrm>
        </p:grpSpPr>
        <p:pic>
          <p:nvPicPr>
            <p:cNvPr id="4" name="Picture 2" descr="C:\Users\Оксана Дьякова\Desktop\2021-22 уч год\АСИ сильные идеи\Screenshot_4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965" y="2235669"/>
              <a:ext cx="1396707" cy="142941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619672" y="2211710"/>
              <a:ext cx="3312368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400" b="1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Дьякова Оксана Ивановна,</a:t>
              </a:r>
            </a:p>
            <a:p>
              <a:r>
                <a:rPr lang="ru-RU" sz="14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заместитель директора ГАПОУ «Тольяттинский социально-педагогический колледж»</a:t>
              </a:r>
            </a:p>
          </p:txBody>
        </p:sp>
        <p:pic>
          <p:nvPicPr>
            <p:cNvPr id="4098" name="Picture 2" descr="C:\Users\Оксана Дьякова\Desktop\иконки\free-icon-telegram-2111646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3269578"/>
              <a:ext cx="261835" cy="261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9" name="Picture 3" descr="C:\Users\Оксана Дьякова\Desktop\иконки\free-icon-vk-145813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1322" y="3262404"/>
              <a:ext cx="281745" cy="281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907599" y="3236372"/>
              <a:ext cx="13681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@</a:t>
              </a:r>
              <a:r>
                <a:rPr lang="en-US" altLang="ko-KR" sz="1400" dirty="0" err="1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oksana_dyakova</a:t>
              </a:r>
              <a:endParaRPr lang="ko-KR" alt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73067" y="3236372"/>
              <a:ext cx="15510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 err="1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oksana_dyakova</a:t>
              </a:r>
              <a:endParaRPr lang="ko-KR" alt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07703" y="2896077"/>
              <a:ext cx="162296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oidyakova@yandex.ru</a:t>
              </a:r>
              <a:endParaRPr lang="ko-KR" alt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</p:txBody>
        </p:sp>
        <p:pic>
          <p:nvPicPr>
            <p:cNvPr id="4101" name="Picture 5" descr="C:\Users\Оксана Дьякова\Desktop\иконки\email (1)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1200" y="2907761"/>
              <a:ext cx="296093" cy="296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C:\Users\Оксана Дьякова\Desktop\иконки\free-icon-telephone-724664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7157" y="2940911"/>
              <a:ext cx="279574" cy="279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4173067" y="2896077"/>
              <a:ext cx="15510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4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8(927)78-80-267</a:t>
              </a:r>
              <a:endParaRPr lang="ko-KR" alt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600554" y="2630549"/>
            <a:ext cx="4245360" cy="1332439"/>
            <a:chOff x="1619671" y="2211710"/>
            <a:chExt cx="4245360" cy="1332439"/>
          </a:xfrm>
        </p:grpSpPr>
        <p:sp>
          <p:nvSpPr>
            <p:cNvPr id="20" name="TextBox 19"/>
            <p:cNvSpPr txBox="1"/>
            <p:nvPr/>
          </p:nvSpPr>
          <p:spPr>
            <a:xfrm>
              <a:off x="1619671" y="2211710"/>
              <a:ext cx="3931886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400" b="1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Антропова Наталья Леонидовна,</a:t>
              </a:r>
            </a:p>
            <a:p>
              <a:r>
                <a:rPr lang="ru-RU" sz="14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Руководитель по работе с молодежью  ГАПОУ «Тольяттинский социально-педагогический колледж»</a:t>
              </a:r>
            </a:p>
          </p:txBody>
        </p:sp>
        <p:pic>
          <p:nvPicPr>
            <p:cNvPr id="21" name="Picture 2" descr="C:\Users\Оксана Дьякова\Desktop\иконки\free-icon-telegram-2111646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3269578"/>
              <a:ext cx="261835" cy="261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C:\Users\Оксана Дьякова\Desktop\иконки\free-icon-vk-145813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2767" y="3262404"/>
              <a:ext cx="281745" cy="281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1907599" y="3236372"/>
              <a:ext cx="13681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@</a:t>
              </a:r>
              <a:r>
                <a:rPr lang="en-US" altLang="ko-KR" sz="1400" dirty="0" err="1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NL_Ant</a:t>
              </a:r>
              <a:endParaRPr lang="ko-KR" alt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144512" y="3236372"/>
              <a:ext cx="1551061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400" dirty="0">
                  <a:solidFill>
                    <a:schemeClr val="tx2">
                      <a:lumMod val="75000"/>
                    </a:schemeClr>
                  </a:solidFill>
                  <a:latin typeface="Bahnschrift SemiLight Condensed" panose="020B0502040204020203" pitchFamily="34" charset="0"/>
                </a:rPr>
                <a:t>Наталья Антропова</a:t>
              </a:r>
              <a:endParaRPr lang="ko-KR" altLang="en-US" sz="1400" dirty="0">
                <a:solidFill>
                  <a:schemeClr val="tx2">
                    <a:lumMod val="75000"/>
                  </a:schemeClr>
                </a:solidFill>
                <a:latin typeface="Bahnschrift SemiLight Condensed" panose="020B0502040204020203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07703" y="2896077"/>
              <a:ext cx="187043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dirty="0">
                  <a:solidFill>
                    <a:srgbClr val="002060"/>
                  </a:solidFill>
                  <a:latin typeface="Bahnschrift SemiLight Condensed" panose="020B0502040204020203" pitchFamily="34" charset="0"/>
                </a:rPr>
                <a:t>natalia-antropova@mail.ru</a:t>
              </a:r>
              <a:endParaRPr lang="ko-KR" altLang="en-US" sz="1400" dirty="0">
                <a:solidFill>
                  <a:srgbClr val="002060"/>
                </a:solidFill>
                <a:latin typeface="Bahnschrift SemiLight Condensed" panose="020B0502040204020203" pitchFamily="34" charset="0"/>
              </a:endParaRPr>
            </a:p>
          </p:txBody>
        </p:sp>
        <p:pic>
          <p:nvPicPr>
            <p:cNvPr id="26" name="Picture 5" descr="C:\Users\Оксана Дьякова\Desktop\иконки\email (1)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1200" y="2907761"/>
              <a:ext cx="296093" cy="296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6" descr="C:\Users\Оксана Дьякова\Desktop\иконки\free-icon-telephone-724664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602" y="2940911"/>
              <a:ext cx="279574" cy="279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4218643" y="2894334"/>
              <a:ext cx="164638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400" dirty="0">
                  <a:solidFill>
                    <a:schemeClr val="tx2">
                      <a:lumMod val="75000"/>
                    </a:schemeClr>
                  </a:solidFill>
                  <a:latin typeface="Bahnschrift SemiLight Condensed" panose="020B0502040204020203" pitchFamily="34" charset="0"/>
                </a:rPr>
                <a:t>8(927)21-19-228</a:t>
              </a:r>
              <a:endParaRPr lang="ko-KR" altLang="en-US" sz="1400" dirty="0">
                <a:solidFill>
                  <a:schemeClr val="tx2">
                    <a:lumMod val="75000"/>
                  </a:schemeClr>
                </a:solidFill>
                <a:latin typeface="Bahnschrift SemiLight Condensed" panose="020B0502040204020203" pitchFamily="34" charset="0"/>
              </a:endParaRPr>
            </a:p>
          </p:txBody>
        </p:sp>
      </p:grpSp>
      <p:pic>
        <p:nvPicPr>
          <p:cNvPr id="29" name="Picture 3" descr="C:\Users\Оксана Дьякова\Desktop\2021-22 уч год\АСИ сильные идеи\photo_2022-08-10_14-54-1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08" y="2591854"/>
            <a:ext cx="1493892" cy="1446123"/>
          </a:xfrm>
          <a:prstGeom prst="ellipse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4338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21279</TotalTime>
  <Words>3441</Words>
  <Application>Microsoft Office PowerPoint</Application>
  <PresentationFormat>Экран (16:9)</PresentationFormat>
  <Paragraphs>547</Paragraphs>
  <Slides>39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9" baseType="lpstr">
      <vt:lpstr>Arial</vt:lpstr>
      <vt:lpstr>Bahnschrift Condensed</vt:lpstr>
      <vt:lpstr>Bahnschrift Light Condensed</vt:lpstr>
      <vt:lpstr>Bahnschrift Light SemiCondensed</vt:lpstr>
      <vt:lpstr>Bahnschrift SemiBold Condensed</vt:lpstr>
      <vt:lpstr>Bahnschrift SemiLight Condensed</vt:lpstr>
      <vt:lpstr>Bahnschrift SemiLight SemiConde</vt:lpstr>
      <vt:lpstr>Calibri</vt:lpstr>
      <vt:lpstr>Cambria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ПРЕПОДАВАТЕЛИ VS СТУДЕНТЫ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ОБУЧЕНИЕ, КАК ПУТЬ ГЕРОЯ</vt:lpstr>
      <vt:lpstr>НА ЧТО ОБРАТИТЬ ВНИМАНИЕ?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РЕЗУЛЬТАТЫ деятельности И ПЕРСПЕКТИВЫ РАЗВИТИЯ КОЛЛЕДЖА 2018-2019 УЧЕБНЫЙ ГОД</dc:title>
  <dc:creator>TSPK-207</dc:creator>
  <cp:lastModifiedBy>user</cp:lastModifiedBy>
  <cp:revision>450</cp:revision>
  <cp:lastPrinted>2021-08-31T04:29:35Z</cp:lastPrinted>
  <dcterms:created xsi:type="dcterms:W3CDTF">2018-08-31T07:06:31Z</dcterms:created>
  <dcterms:modified xsi:type="dcterms:W3CDTF">2022-08-11T07:48:15Z</dcterms:modified>
</cp:coreProperties>
</file>