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25" r:id="rId1"/>
  </p:sldMasterIdLst>
  <p:notesMasterIdLst>
    <p:notesMasterId r:id="rId15"/>
  </p:notesMasterIdLst>
  <p:handoutMasterIdLst>
    <p:handoutMasterId r:id="rId16"/>
  </p:handoutMasterIdLst>
  <p:sldIdLst>
    <p:sldId id="336" r:id="rId2"/>
    <p:sldId id="425" r:id="rId3"/>
    <p:sldId id="426" r:id="rId4"/>
    <p:sldId id="427" r:id="rId5"/>
    <p:sldId id="428" r:id="rId6"/>
    <p:sldId id="430" r:id="rId7"/>
    <p:sldId id="431" r:id="rId8"/>
    <p:sldId id="432" r:id="rId9"/>
    <p:sldId id="424" r:id="rId10"/>
    <p:sldId id="429" r:id="rId11"/>
    <p:sldId id="435" r:id="rId12"/>
    <p:sldId id="434" r:id="rId13"/>
    <p:sldId id="342" r:id="rId14"/>
  </p:sldIdLst>
  <p:sldSz cx="16002000" cy="9001125"/>
  <p:notesSz cx="9872663" cy="6797675"/>
  <p:defaultTextStyle>
    <a:defPPr>
      <a:defRPr lang="ru-RU"/>
    </a:defPPr>
    <a:lvl1pPr marL="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BFDB6AA9-2EF2-4100-972E-AEEB48CE6FCA}">
          <p14:sldIdLst>
            <p14:sldId id="336"/>
            <p14:sldId id="268"/>
            <p14:sldId id="400"/>
            <p14:sldId id="34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5120" userDrawn="1">
          <p15:clr>
            <a:srgbClr val="A4A3A4"/>
          </p15:clr>
        </p15:guide>
        <p15:guide id="3" orient="horz" pos="2835" userDrawn="1">
          <p15:clr>
            <a:srgbClr val="A4A3A4"/>
          </p15:clr>
        </p15:guide>
        <p15:guide id="4" pos="5040" userDrawn="1">
          <p15:clr>
            <a:srgbClr val="A4A3A4"/>
          </p15:clr>
        </p15:guide>
        <p15:guide id="5" pos="512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FF9F9F"/>
    <a:srgbClr val="B5EDB5"/>
    <a:srgbClr val="FF5050"/>
    <a:srgbClr val="8DE38D"/>
    <a:srgbClr val="FFFFC1"/>
    <a:srgbClr val="004C00"/>
    <a:srgbClr val="C2F0C2"/>
    <a:srgbClr val="B9FFB9"/>
    <a:srgbClr val="75FF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89737" autoAdjust="0"/>
  </p:normalViewPr>
  <p:slideViewPr>
    <p:cSldViewPr>
      <p:cViewPr varScale="1">
        <p:scale>
          <a:sx n="57" d="100"/>
          <a:sy n="57" d="100"/>
        </p:scale>
        <p:origin x="-912" y="-101"/>
      </p:cViewPr>
      <p:guideLst>
        <p:guide orient="horz" pos="2160"/>
        <p:guide orient="horz" pos="2835"/>
        <p:guide pos="5120"/>
        <p:guide pos="5040"/>
        <p:guide pos="5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FFFAC07E-0ABB-47E3-B1B3-32C541879D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063BEBC-E086-402B-8DD5-175C0AD2B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1128" y="0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1E18F59-8116-4140-BFB4-08F02E851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644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5E30321-4D0D-4329-A561-676D0263F8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1128" y="6456644"/>
            <a:ext cx="4279230" cy="3410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1A7C6-8497-4C0F-A0D7-2630F223CB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21795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225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70175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267" y="3228895"/>
            <a:ext cx="789813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225" y="6456611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505A5-D012-4761-B2ED-1B5B5E305E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5505A5-D012-4761-B2ED-1B5B5E305E33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FFE23C0-8DC4-4EEE-B98C-7FE630579B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935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0150" y="2796183"/>
            <a:ext cx="13601700" cy="192940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00300" y="5100637"/>
            <a:ext cx="11201400" cy="23002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14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28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57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71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86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00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15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4048" y="5784070"/>
            <a:ext cx="13601700" cy="1787723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64048" y="3815075"/>
            <a:ext cx="13601700" cy="1968995"/>
          </a:xfr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714375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2875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4312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8575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57187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28625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0062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7150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00175" y="2756597"/>
            <a:ext cx="12468225" cy="7796808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4135100" y="2756597"/>
            <a:ext cx="12468225" cy="7796808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360462"/>
            <a:ext cx="14401800" cy="15001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0100" y="2014836"/>
            <a:ext cx="7070329" cy="83968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4375" indent="0">
              <a:buNone/>
              <a:defRPr sz="3100" b="1"/>
            </a:lvl2pPr>
            <a:lvl3pPr marL="1428750" indent="0">
              <a:buNone/>
              <a:defRPr sz="2800" b="1"/>
            </a:lvl3pPr>
            <a:lvl4pPr marL="2143125" indent="0">
              <a:buNone/>
              <a:defRPr sz="2500" b="1"/>
            </a:lvl4pPr>
            <a:lvl5pPr marL="2857500" indent="0">
              <a:buNone/>
              <a:defRPr sz="2500" b="1"/>
            </a:lvl5pPr>
            <a:lvl6pPr marL="3571875" indent="0">
              <a:buNone/>
              <a:defRPr sz="2500" b="1"/>
            </a:lvl6pPr>
            <a:lvl7pPr marL="4286250" indent="0">
              <a:buNone/>
              <a:defRPr sz="2500" b="1"/>
            </a:lvl7pPr>
            <a:lvl8pPr marL="5000625" indent="0">
              <a:buNone/>
              <a:defRPr sz="2500" b="1"/>
            </a:lvl8pPr>
            <a:lvl9pPr marL="5715000" indent="0">
              <a:buNone/>
              <a:defRPr sz="2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00100" y="2854523"/>
            <a:ext cx="7070329" cy="5186066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128798" y="2014836"/>
            <a:ext cx="7073106" cy="839688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4375" indent="0">
              <a:buNone/>
              <a:defRPr sz="3100" b="1"/>
            </a:lvl2pPr>
            <a:lvl3pPr marL="1428750" indent="0">
              <a:buNone/>
              <a:defRPr sz="2800" b="1"/>
            </a:lvl3pPr>
            <a:lvl4pPr marL="2143125" indent="0">
              <a:buNone/>
              <a:defRPr sz="2500" b="1"/>
            </a:lvl4pPr>
            <a:lvl5pPr marL="2857500" indent="0">
              <a:buNone/>
              <a:defRPr sz="2500" b="1"/>
            </a:lvl5pPr>
            <a:lvl6pPr marL="3571875" indent="0">
              <a:buNone/>
              <a:defRPr sz="2500" b="1"/>
            </a:lvl6pPr>
            <a:lvl7pPr marL="4286250" indent="0">
              <a:buNone/>
              <a:defRPr sz="2500" b="1"/>
            </a:lvl7pPr>
            <a:lvl8pPr marL="5000625" indent="0">
              <a:buNone/>
              <a:defRPr sz="2500" b="1"/>
            </a:lvl8pPr>
            <a:lvl9pPr marL="5715000" indent="0">
              <a:buNone/>
              <a:defRPr sz="2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128798" y="2854523"/>
            <a:ext cx="7073106" cy="5186066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4" y="358378"/>
            <a:ext cx="5264548" cy="152519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56337" y="358392"/>
            <a:ext cx="8945563" cy="768221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00104" y="1883572"/>
            <a:ext cx="5264548" cy="6157020"/>
          </a:xfrm>
        </p:spPr>
        <p:txBody>
          <a:bodyPr/>
          <a:lstStyle>
            <a:lvl1pPr marL="0" indent="0">
              <a:buNone/>
              <a:defRPr sz="2200"/>
            </a:lvl1pPr>
            <a:lvl2pPr marL="714375" indent="0">
              <a:buNone/>
              <a:defRPr sz="1900"/>
            </a:lvl2pPr>
            <a:lvl3pPr marL="1428750" indent="0">
              <a:buNone/>
              <a:defRPr sz="1600"/>
            </a:lvl3pPr>
            <a:lvl4pPr marL="2143125" indent="0">
              <a:buNone/>
              <a:defRPr sz="1400"/>
            </a:lvl4pPr>
            <a:lvl5pPr marL="2857500" indent="0">
              <a:buNone/>
              <a:defRPr sz="1400"/>
            </a:lvl5pPr>
            <a:lvl6pPr marL="3571875" indent="0">
              <a:buNone/>
              <a:defRPr sz="1400"/>
            </a:lvl6pPr>
            <a:lvl7pPr marL="4286250" indent="0">
              <a:buNone/>
              <a:defRPr sz="1400"/>
            </a:lvl7pPr>
            <a:lvl8pPr marL="5000625" indent="0">
              <a:buNone/>
              <a:defRPr sz="1400"/>
            </a:lvl8pPr>
            <a:lvl9pPr marL="57150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6504" y="6300787"/>
            <a:ext cx="9601200" cy="743844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136504" y="804267"/>
            <a:ext cx="9601200" cy="5400675"/>
          </a:xfrm>
        </p:spPr>
        <p:txBody>
          <a:bodyPr/>
          <a:lstStyle>
            <a:lvl1pPr marL="0" indent="0">
              <a:buNone/>
              <a:defRPr sz="5000"/>
            </a:lvl1pPr>
            <a:lvl2pPr marL="714375" indent="0">
              <a:buNone/>
              <a:defRPr sz="4400"/>
            </a:lvl2pPr>
            <a:lvl3pPr marL="1428750" indent="0">
              <a:buNone/>
              <a:defRPr sz="3800"/>
            </a:lvl3pPr>
            <a:lvl4pPr marL="2143125" indent="0">
              <a:buNone/>
              <a:defRPr sz="3100"/>
            </a:lvl4pPr>
            <a:lvl5pPr marL="2857500" indent="0">
              <a:buNone/>
              <a:defRPr sz="3100"/>
            </a:lvl5pPr>
            <a:lvl6pPr marL="3571875" indent="0">
              <a:buNone/>
              <a:defRPr sz="3100"/>
            </a:lvl6pPr>
            <a:lvl7pPr marL="4286250" indent="0">
              <a:buNone/>
              <a:defRPr sz="3100"/>
            </a:lvl7pPr>
            <a:lvl8pPr marL="5000625" indent="0">
              <a:buNone/>
              <a:defRPr sz="3100"/>
            </a:lvl8pPr>
            <a:lvl9pPr marL="5715000" indent="0">
              <a:buNone/>
              <a:defRPr sz="3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36504" y="7044631"/>
            <a:ext cx="9601200" cy="1056381"/>
          </a:xfrm>
        </p:spPr>
        <p:txBody>
          <a:bodyPr/>
          <a:lstStyle>
            <a:lvl1pPr marL="0" indent="0">
              <a:buNone/>
              <a:defRPr sz="2200"/>
            </a:lvl1pPr>
            <a:lvl2pPr marL="714375" indent="0">
              <a:buNone/>
              <a:defRPr sz="1900"/>
            </a:lvl2pPr>
            <a:lvl3pPr marL="1428750" indent="0">
              <a:buNone/>
              <a:defRPr sz="1600"/>
            </a:lvl3pPr>
            <a:lvl4pPr marL="2143125" indent="0">
              <a:buNone/>
              <a:defRPr sz="1400"/>
            </a:lvl4pPr>
            <a:lvl5pPr marL="2857500" indent="0">
              <a:buNone/>
              <a:defRPr sz="1400"/>
            </a:lvl5pPr>
            <a:lvl6pPr marL="3571875" indent="0">
              <a:buNone/>
              <a:defRPr sz="1400"/>
            </a:lvl6pPr>
            <a:lvl7pPr marL="4286250" indent="0">
              <a:buNone/>
              <a:defRPr sz="1400"/>
            </a:lvl7pPr>
            <a:lvl8pPr marL="5000625" indent="0">
              <a:buNone/>
              <a:defRPr sz="1400"/>
            </a:lvl8pPr>
            <a:lvl9pPr marL="57150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0302537" y="472990"/>
            <a:ext cx="6300788" cy="1008042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00175" y="472990"/>
            <a:ext cx="18635663" cy="100804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360462"/>
            <a:ext cx="14401800" cy="1500188"/>
          </a:xfrm>
          <a:prstGeom prst="rect">
            <a:avLst/>
          </a:prstGeom>
        </p:spPr>
        <p:txBody>
          <a:bodyPr vert="horz" lIns="142875" tIns="71438" rIns="142875" bIns="7143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0100" y="2100263"/>
            <a:ext cx="14401800" cy="5940326"/>
          </a:xfrm>
          <a:prstGeom prst="rect">
            <a:avLst/>
          </a:prstGeom>
        </p:spPr>
        <p:txBody>
          <a:bodyPr vert="horz" lIns="142875" tIns="71438" rIns="142875" bIns="7143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0100" y="8342723"/>
            <a:ext cx="3733800" cy="479227"/>
          </a:xfrm>
          <a:prstGeom prst="rect">
            <a:avLst/>
          </a:prstGeom>
        </p:spPr>
        <p:txBody>
          <a:bodyPr vert="horz" lIns="142875" tIns="71438" rIns="142875" bIns="71438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467350" y="8342723"/>
            <a:ext cx="5067300" cy="479227"/>
          </a:xfrm>
          <a:prstGeom prst="rect">
            <a:avLst/>
          </a:prstGeom>
        </p:spPr>
        <p:txBody>
          <a:bodyPr vert="horz" lIns="142875" tIns="71438" rIns="142875" bIns="71438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468100" y="8342723"/>
            <a:ext cx="3733800" cy="479227"/>
          </a:xfrm>
          <a:prstGeom prst="rect">
            <a:avLst/>
          </a:prstGeom>
        </p:spPr>
        <p:txBody>
          <a:bodyPr vert="horz" lIns="142875" tIns="71438" rIns="142875" bIns="71438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1428750" rtl="0" eaLnBrk="1" latinLnBrk="0" hangingPunct="1"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5781" indent="-535781" algn="l" defTabSz="1428750" rtl="0" eaLnBrk="1" latinLnBrk="0" hangingPunct="1">
        <a:spcBef>
          <a:spcPct val="20000"/>
        </a:spcBef>
        <a:buFont typeface="Arial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160859" indent="-446484" algn="l" defTabSz="1428750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785938" indent="-357188" algn="l" defTabSz="1428750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00313" indent="-357188" algn="l" defTabSz="1428750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14688" indent="-357188" algn="l" defTabSz="1428750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929063" indent="-357188" algn="l" defTabSz="1428750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643438" indent="-357188" algn="l" defTabSz="1428750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357813" indent="-357188" algn="l" defTabSz="1428750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072188" indent="-357188" algn="l" defTabSz="1428750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28750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43125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7500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1875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86250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00625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15000" algn="l" defTabSz="142875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20242"/>
            <a:ext cx="16002000" cy="7380883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44216" y="2340322"/>
            <a:ext cx="13825537" cy="2606484"/>
          </a:xfrm>
          <a:prstGeom prst="rect">
            <a:avLst/>
          </a:prstGeom>
          <a:noFill/>
          <a:ln w="28575">
            <a:noFill/>
          </a:ln>
        </p:spPr>
        <p:txBody>
          <a:bodyPr wrap="square" lIns="142875" tIns="71438" rIns="142875" bIns="71438">
            <a:spAutoFit/>
          </a:bodyPr>
          <a:lstStyle/>
          <a:p>
            <a:pPr algn="ctr"/>
            <a:r>
              <a:rPr lang="ru-RU" sz="4000" b="1" dirty="0">
                <a:solidFill>
                  <a:srgbClr val="000099"/>
                </a:solidFill>
                <a:effectLst/>
                <a:latin typeface="+mj-lt"/>
                <a:ea typeface="Times New Roman" panose="02020603050405020304" pitchFamily="18" charset="0"/>
              </a:rPr>
              <a:t>РЕГИОНАЛЬНАЯ ИННОВАЦИОННАЯ ПЛОЩАДКА</a:t>
            </a:r>
          </a:p>
          <a:p>
            <a:pPr algn="ctr"/>
            <a:endParaRPr lang="ru-RU" sz="4000" b="1" dirty="0" smtClean="0">
              <a:solidFill>
                <a:srgbClr val="000099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000099"/>
                </a:solidFill>
                <a:effectLst/>
                <a:latin typeface="+mj-lt"/>
                <a:ea typeface="Times New Roman" panose="02020603050405020304" pitchFamily="18" charset="0"/>
              </a:rPr>
              <a:t>Многоуровневая </a:t>
            </a:r>
            <a:r>
              <a:rPr lang="ru-RU" sz="4000" b="1" dirty="0">
                <a:solidFill>
                  <a:srgbClr val="000099"/>
                </a:solidFill>
                <a:effectLst/>
                <a:latin typeface="+mj-lt"/>
                <a:ea typeface="Times New Roman" panose="02020603050405020304" pitchFamily="18" charset="0"/>
              </a:rPr>
              <a:t>модель наставничества как механизм создания эффективных социальных лифтов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3EAF019-3190-B456-4E1C-358B54517836}"/>
              </a:ext>
            </a:extLst>
          </p:cNvPr>
          <p:cNvSpPr txBox="1"/>
          <p:nvPr/>
        </p:nvSpPr>
        <p:spPr>
          <a:xfrm>
            <a:off x="10017224" y="7020842"/>
            <a:ext cx="55682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0" algn="just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000099"/>
                </a:solidFill>
              </a:rPr>
              <a:t>Роменская Наталья Васильевна,</a:t>
            </a:r>
          </a:p>
          <a:p>
            <a:pPr marL="85725" indent="0" algn="just">
              <a:spcBef>
                <a:spcPts val="0"/>
              </a:spcBef>
              <a:buNone/>
            </a:pPr>
            <a:r>
              <a:rPr lang="ru-RU" sz="2800" b="1" dirty="0">
                <a:solidFill>
                  <a:srgbClr val="000099"/>
                </a:solidFill>
              </a:rPr>
              <a:t>старший методист ГАПОУ КТиХО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67CA325-180D-00E9-6BB2-21ED12E72615}"/>
              </a:ext>
            </a:extLst>
          </p:cNvPr>
          <p:cNvSpPr txBox="1"/>
          <p:nvPr/>
        </p:nvSpPr>
        <p:spPr>
          <a:xfrm>
            <a:off x="3176464" y="5292650"/>
            <a:ext cx="8940833" cy="754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3200" b="1" dirty="0">
                <a:solidFill>
                  <a:srgbClr val="000099"/>
                </a:solidFill>
              </a:rPr>
              <a:t>Реализация проекта в 2022-2023 учебном году</a:t>
            </a:r>
          </a:p>
        </p:txBody>
      </p:sp>
      <p:pic>
        <p:nvPicPr>
          <p:cNvPr id="10" name="Рисунок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 t="22661" b="46521"/>
          <a:stretch/>
        </p:blipFill>
        <p:spPr bwMode="auto">
          <a:xfrm>
            <a:off x="0" y="396106"/>
            <a:ext cx="16002000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76264" y="5004618"/>
            <a:ext cx="13033448" cy="45719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2194842" y="5148634"/>
            <a:ext cx="11350774" cy="24008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12602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584176" y="1620242"/>
            <a:ext cx="5166574" cy="648072"/>
          </a:xfrm>
          <a:prstGeom prst="rect">
            <a:avLst/>
          </a:prstGeom>
          <a:noFill/>
          <a:ln>
            <a:noFill/>
          </a:ln>
          <a:effectLst/>
        </p:spPr>
        <p:txBody>
          <a:bodyPr vertOverflow="overflow" horzOverflow="clip" vert="horz" wrap="square" lIns="142875" tIns="71438" rIns="142875" bIns="71438" numCol="1" spcCol="0" rtlCol="0" fromWordArt="0" anchor="t" anchorCtr="0" forceAA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9pPr>
          </a:lstStyle>
          <a:p>
            <a:pPr>
              <a:defRPr/>
            </a:pPr>
            <a:r>
              <a:rPr lang="ru-RU" sz="3600" b="1" dirty="0">
                <a:solidFill>
                  <a:srgbClr val="C00000"/>
                </a:solidFill>
              </a:rPr>
              <a:t>Актуальность проекта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40360" y="2628354"/>
            <a:ext cx="11881320" cy="44644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2875" tIns="71438" rIns="142875" bIns="71438" rtlCol="0" anchor="ctr"/>
          <a:lstStyle/>
          <a:p>
            <a:pPr indent="712788" algn="just">
              <a:lnSpc>
                <a:spcPct val="150000"/>
              </a:lnSpc>
            </a:pPr>
            <a:r>
              <a:rPr lang="ru-RU" sz="2400" dirty="0" smtClean="0"/>
              <a:t>Актуальность проекта обусловлена необходимостью наличия у ПОО организационного механизма, создающего условия для подготовки обучающихся к самостоятельной, осознанной и социально продуктивной деятельности, продиктованной развитием современного общества и запросами рынка труда. </a:t>
            </a:r>
          </a:p>
          <a:p>
            <a:pPr indent="712788" algn="just">
              <a:lnSpc>
                <a:spcPct val="150000"/>
              </a:lnSpc>
            </a:pPr>
            <a:r>
              <a:rPr lang="ru-RU" sz="2400" dirty="0" smtClean="0"/>
              <a:t>Внедрение многоуровневой модели наставничества будет способствовать раскрытию потенциала каждого обучающегося, формированию у него социальной и профессиональной идентичности, станет инструментом повышения качества образования и механизмом создания эффективных социальных лифтов.</a:t>
            </a:r>
            <a:endParaRPr lang="ru-RU" sz="2400" dirty="0"/>
          </a:p>
        </p:txBody>
      </p:sp>
      <p:grpSp>
        <p:nvGrpSpPr>
          <p:cNvPr id="11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2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9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12602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 noChangeArrowheads="1"/>
          </p:cNvSpPr>
          <p:nvPr/>
        </p:nvSpPr>
        <p:spPr bwMode="auto">
          <a:xfrm>
            <a:off x="512168" y="1836266"/>
            <a:ext cx="4104456" cy="648072"/>
          </a:xfrm>
          <a:prstGeom prst="rect">
            <a:avLst/>
          </a:prstGeom>
          <a:noFill/>
          <a:ln>
            <a:noFill/>
          </a:ln>
          <a:effectLst/>
        </p:spPr>
        <p:txBody>
          <a:bodyPr vertOverflow="overflow" horzOverflow="clip" vert="horz" wrap="square" lIns="142875" tIns="71438" rIns="142875" bIns="71438" numCol="1" spcCol="0" rtlCol="0" fromWordArt="0" anchor="t" anchorCtr="0" forceAA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9pPr>
          </a:lstStyle>
          <a:p>
            <a:pPr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Цель проекта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80320" y="3060402"/>
            <a:ext cx="11665296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4500" algn="just">
              <a:lnSpc>
                <a:spcPct val="150000"/>
              </a:lnSpc>
            </a:pPr>
            <a:r>
              <a:rPr lang="ru-RU" sz="2400" dirty="0" smtClean="0"/>
              <a:t>Разработать и внедрить многоуровневую модель наставничества для максимально полного раскрытия потенциала личности, профессиональной самореализации будущих специалистов, самоопределения и профессиональной ориентации детей и подростков разных уровней образования и обучающихся колледжа</a:t>
            </a:r>
            <a:endParaRPr lang="ru-RU" sz="2400" dirty="0"/>
          </a:p>
        </p:txBody>
      </p:sp>
      <p:grpSp>
        <p:nvGrpSpPr>
          <p:cNvPr id="16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7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7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12602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728192" y="1404218"/>
            <a:ext cx="3888432" cy="504056"/>
          </a:xfrm>
          <a:prstGeom prst="rect">
            <a:avLst/>
          </a:prstGeom>
          <a:noFill/>
          <a:ln>
            <a:noFill/>
          </a:ln>
          <a:effectLst/>
        </p:spPr>
        <p:txBody>
          <a:bodyPr vertOverflow="overflow" horzOverflow="clip" vert="horz" wrap="square" lIns="142875" tIns="71438" rIns="142875" bIns="71438" numCol="1" spcCol="0" rtlCol="0" fromWordArt="0" anchor="t" anchorCtr="0" forceAA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9pPr>
          </a:lstStyle>
          <a:p>
            <a:pPr>
              <a:defRPr/>
            </a:pPr>
            <a:r>
              <a:rPr lang="ru-RU" sz="3600" b="1" dirty="0">
                <a:solidFill>
                  <a:srgbClr val="C00000"/>
                </a:solidFill>
              </a:rPr>
              <a:t>Задачи проекта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232248" y="5351896"/>
            <a:ext cx="13969552" cy="9370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Разработать и внедрить механизм административного контроля многоуровневой системы наставничества в формах: «работодатель - студент», «студент-студент», «студент - ученик».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232248" y="2149689"/>
            <a:ext cx="13969552" cy="4969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Разработать и внедрить основные элементы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многоуровневой модели наставничества.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232248" y="2903624"/>
            <a:ext cx="13969552" cy="9370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Разработать и в</a:t>
            </a:r>
            <a:r>
              <a:rPr kumimoji="0" lang="ru-RU" sz="2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недрить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нормативный, методический и практический инструментарий организации управления и сопровождения многоуровневой системы наставничества в профессиональной образовательной организации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232248" y="4127760"/>
            <a:ext cx="13969552" cy="9370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Разработать и внедрить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критериально-диагностический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аппарат оценки эффективности реализации многоуровневой системы наставничества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232248" y="6576032"/>
            <a:ext cx="13969552" cy="9370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Проанализировать по итогам реализации проекта влияние практики многоуровневого наставничества на положительную динамику качества подготовки молодых специалистов.</a:t>
            </a:r>
          </a:p>
        </p:txBody>
      </p:sp>
      <p:grpSp>
        <p:nvGrpSpPr>
          <p:cNvPr id="16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7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7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232248" y="7800169"/>
            <a:ext cx="13969552" cy="9370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Осуществлять трансляцию, распространение и тиражирование полученного в результате реализации проекта практического опыта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12602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728192" y="1764258"/>
            <a:ext cx="6048672" cy="648072"/>
          </a:xfrm>
          <a:prstGeom prst="rect">
            <a:avLst/>
          </a:prstGeom>
          <a:noFill/>
          <a:ln>
            <a:noFill/>
          </a:ln>
          <a:effectLst/>
        </p:spPr>
        <p:txBody>
          <a:bodyPr vertOverflow="overflow" horzOverflow="clip" vert="horz" wrap="square" lIns="142875" tIns="71438" rIns="142875" bIns="71438" numCol="1" spcCol="0" rtlCol="0" fromWordArt="0" anchor="t" anchorCtr="0" forceAA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9pPr>
          </a:lstStyle>
          <a:p>
            <a:pPr>
              <a:defRPr/>
            </a:pPr>
            <a:r>
              <a:rPr lang="ru-RU" sz="3600" b="1" dirty="0">
                <a:solidFill>
                  <a:srgbClr val="C00000"/>
                </a:solidFill>
              </a:rPr>
              <a:t>Инновационность проекта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08312" y="3060402"/>
            <a:ext cx="12673408" cy="3913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ru-RU" sz="2400" dirty="0" smtClean="0"/>
              <a:t>Многоуровневая модель наставничества обеспечивает не только реализацию образовательной программы, но и развитие вариативности воспитательных систем и технологий, нацеленных на формирование индивидуальной траектории развития личности ребенка с учетом его потребностей, интересов и способностей. </a:t>
            </a:r>
          </a:p>
          <a:p>
            <a:pPr indent="712788">
              <a:lnSpc>
                <a:spcPct val="150000"/>
              </a:lnSpc>
            </a:pPr>
            <a:r>
              <a:rPr lang="ru-RU" sz="2400" dirty="0" smtClean="0"/>
              <a:t>Интеграция различных форм наставничества в единый механизм позволяет выработать оптимальный подход как к процессу профессионального становления студентов, так и к совершенствованию воспитательного процесса.</a:t>
            </a:r>
            <a:endParaRPr lang="ru-RU" sz="2400" dirty="0"/>
          </a:p>
        </p:txBody>
      </p:sp>
      <p:grpSp>
        <p:nvGrpSpPr>
          <p:cNvPr id="9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0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9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2228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1304256" y="1476226"/>
            <a:ext cx="36211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Аудитория проекта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2168" y="2124298"/>
            <a:ext cx="6984776" cy="16158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1428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200" dirty="0" smtClean="0"/>
              <a:t>Студенты </a:t>
            </a:r>
            <a:r>
              <a:rPr lang="ru-RU" sz="2200" dirty="0" smtClean="0">
                <a:ea typeface="Times New Roman" pitchFamily="18" charset="0"/>
                <a:cs typeface="Times New Roman" pitchFamily="18" charset="0"/>
              </a:rPr>
              <a:t>СПО</a:t>
            </a:r>
            <a:r>
              <a:rPr lang="ru-RU" sz="2200" dirty="0" smtClean="0"/>
              <a:t>, </a:t>
            </a:r>
            <a:r>
              <a:rPr lang="ru-RU" sz="2200" dirty="0" smtClean="0">
                <a:ea typeface="Times New Roman" pitchFamily="18" charset="0"/>
                <a:cs typeface="Arial" pitchFamily="34" charset="0"/>
              </a:rPr>
              <a:t>в том числе инвалиды и лица с ОВЗ</a:t>
            </a:r>
          </a:p>
          <a:p>
            <a:pPr lvl="0" defTabSz="1428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200" dirty="0" smtClean="0">
                <a:ea typeface="Calibri" pitchFamily="34" charset="0"/>
                <a:cs typeface="Times New Roman" pitchFamily="18" charset="0"/>
              </a:rPr>
              <a:t>Учащиеся  общеобразовательных организаций</a:t>
            </a:r>
            <a:endParaRPr lang="ru-RU" sz="2200" dirty="0" smtClean="0">
              <a:cs typeface="Arial" pitchFamily="34" charset="0"/>
            </a:endParaRPr>
          </a:p>
          <a:p>
            <a:pPr lvl="0" defTabSz="1428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ru-RU" sz="2200" dirty="0" smtClean="0">
                <a:ea typeface="Calibri" pitchFamily="34" charset="0"/>
                <a:cs typeface="Times New Roman" pitchFamily="18" charset="0"/>
              </a:rPr>
              <a:t>Учащиеся  организаций дополнительного образования</a:t>
            </a:r>
            <a:r>
              <a:rPr lang="ru-RU" sz="2200" dirty="0" smtClean="0">
                <a:cs typeface="Arial" pitchFamily="34" charset="0"/>
              </a:rPr>
              <a:t> 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400600" y="4356546"/>
            <a:ext cx="11161240" cy="31393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организация и проведение практической подготовки студентов ПОО;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формирование 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предпрофессиональных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навыков у обучающихся ОО и ДО;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проведение внеаудиторных обучающих, диагностических, воспитательных мероприятий с обучающимися ПОО, ОО и ДО;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организация самостоятельной работы обучающихся во внеаудиторное время по отработке профессиональных навыков и формированию общих компетенций.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521280" y="3492450"/>
            <a:ext cx="4297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Сфера проектирования</a:t>
            </a:r>
            <a:endParaRPr lang="ru-RU" sz="1600" dirty="0" smtClean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0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1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8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12602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84176" y="6228754"/>
            <a:ext cx="6713184" cy="636714"/>
          </a:xfrm>
          <a:prstGeom prst="rect">
            <a:avLst/>
          </a:prstGeom>
          <a:noFill/>
        </p:spPr>
        <p:txBody>
          <a:bodyPr wrap="none" lIns="142875" tIns="71438" rIns="142875" bIns="71438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Партнеры проекта </a:t>
            </a:r>
            <a:r>
              <a:rPr lang="ru-RU" sz="3200" b="1" dirty="0">
                <a:solidFill>
                  <a:srgbClr val="C00000"/>
                </a:solidFill>
              </a:rPr>
              <a:t>и </a:t>
            </a:r>
            <a:r>
              <a:rPr lang="ru-RU" sz="3200" b="1" dirty="0" smtClean="0">
                <a:solidFill>
                  <a:srgbClr val="C00000"/>
                </a:solidFill>
              </a:rPr>
              <a:t>соисполнители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11961440" y="1476226"/>
            <a:ext cx="3492388" cy="504056"/>
          </a:xfrm>
          <a:prstGeom prst="rect">
            <a:avLst/>
          </a:prstGeom>
          <a:noFill/>
          <a:ln>
            <a:noFill/>
          </a:ln>
          <a:effectLst/>
        </p:spPr>
        <p:txBody>
          <a:bodyPr vertOverflow="overflow" horzOverflow="clip" vert="horz" wrap="square" lIns="142875" tIns="71438" rIns="142875" bIns="71438" numCol="1" spcCol="0" rtlCol="0" fromWordArt="0" anchor="t" anchorCtr="0" forceAA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C00000"/>
                </a:solidFill>
              </a:rPr>
              <a:t>Команда проекта</a:t>
            </a:r>
          </a:p>
          <a:p>
            <a:pPr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248472" y="2196306"/>
            <a:ext cx="12385376" cy="36471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80975" algn="l"/>
              </a:tabLst>
            </a:pPr>
            <a:r>
              <a:rPr kumimoji="0" lang="ru-RU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Руководитель проекта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93663" marR="0" lvl="0" indent="-93663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806450" algn="l"/>
              </a:tabLst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Роменская Наталья Васильевна, старший методист ГАПОУ КТиХО;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R="0" lvl="0" indent="4445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  <a:tab pos="180975" algn="l"/>
              </a:tabLst>
            </a:pPr>
            <a:r>
              <a:rPr kumimoji="0" lang="ru-RU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Проектная группа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268288" marR="0" lvl="0" indent="-26828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0488" algn="l"/>
                <a:tab pos="180975" algn="l"/>
              </a:tabLst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Марчук Евгений Александрович, заместитель директора по воспитательной работе ГАПОУ КТиХО;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268288" lvl="0" indent="-268288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90488" algn="l"/>
                <a:tab pos="180975" algn="l"/>
              </a:tabLst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Семенова Юлия Валентиновна, педагог-психолог ГАПОУ КТиХО</a:t>
            </a: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 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90488" algn="l"/>
                <a:tab pos="180975" algn="l"/>
              </a:tabLst>
            </a:pPr>
            <a:r>
              <a:rPr kumimoji="0" lang="ru-RU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Шаховская Елена Александровна, руководитель МО классных руководителей ГАПОУ КТиХО;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90488" algn="l"/>
                <a:tab pos="180975" algn="l"/>
              </a:tabLst>
            </a:pPr>
            <a:r>
              <a:rPr lang="ru-RU" sz="2200" dirty="0" smtClean="0">
                <a:cs typeface="Times New Roman" pitchFamily="18" charset="0"/>
              </a:rPr>
              <a:t>- </a:t>
            </a:r>
            <a:r>
              <a:rPr lang="ru-RU" sz="2200" dirty="0" smtClean="0">
                <a:ea typeface="Times New Roman" pitchFamily="18" charset="0"/>
                <a:cs typeface="Times New Roman" pitchFamily="18" charset="0"/>
              </a:rPr>
              <a:t>Широкова Наталья Александровна</a:t>
            </a:r>
            <a:r>
              <a:rPr lang="ru-RU" sz="2200" dirty="0" smtClean="0">
                <a:cs typeface="Times New Roman" pitchFamily="18" charset="0"/>
              </a:rPr>
              <a:t>, </a:t>
            </a:r>
            <a:r>
              <a:rPr lang="ru-RU" sz="2200" dirty="0" smtClean="0">
                <a:ea typeface="Times New Roman" pitchFamily="18" charset="0"/>
                <a:cs typeface="Times New Roman" pitchFamily="18" charset="0"/>
              </a:rPr>
              <a:t>преподаватель ГАПОУ КТиХО;</a:t>
            </a:r>
            <a:endParaRPr kumimoji="0" lang="ru-RU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0160" y="7092850"/>
            <a:ext cx="8505056" cy="15633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dirty="0" smtClean="0"/>
              <a:t>- МБУ  ДО Детская школа искусств "Гармония" г.о. Тольятти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- МБУ  ДО  Детская школа искусств "Форте" г.о. Тольятти</a:t>
            </a:r>
          </a:p>
          <a:p>
            <a:pPr>
              <a:lnSpc>
                <a:spcPct val="150000"/>
              </a:lnSpc>
            </a:pPr>
            <a:r>
              <a:rPr lang="ru-RU" sz="2200" dirty="0" smtClean="0"/>
              <a:t>- МБУ  ДО «Дворец детского и юношеского творчества» г.о. Тольятти</a:t>
            </a:r>
            <a:endParaRPr lang="ru-RU" sz="2200" dirty="0"/>
          </a:p>
        </p:txBody>
      </p:sp>
      <p:grpSp>
        <p:nvGrpSpPr>
          <p:cNvPr id="10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1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18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2228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944216" y="1476226"/>
            <a:ext cx="7848872" cy="648072"/>
          </a:xfrm>
          <a:prstGeom prst="rect">
            <a:avLst/>
          </a:prstGeom>
          <a:noFill/>
          <a:ln>
            <a:noFill/>
          </a:ln>
          <a:effectLst/>
        </p:spPr>
        <p:txBody>
          <a:bodyPr vertOverflow="overflow" horzOverflow="clip" vert="horz" wrap="square" lIns="142875" tIns="71438" rIns="142875" bIns="71438" numCol="1" spcCol="0" rtlCol="0" fromWordArt="0" anchor="t" anchorCtr="0" forceAA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3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5pPr>
            <a:lvl6pPr marL="4572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6pPr>
            <a:lvl7pPr marL="9144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7pPr>
            <a:lvl8pPr marL="13716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8pPr>
            <a:lvl9pPr marL="1828800" algn="ctr">
              <a:spcBef>
                <a:spcPts val="0"/>
              </a:spcBef>
              <a:spcAft>
                <a:spcPts val="0"/>
              </a:spcAft>
              <a:defRPr sz="3200">
                <a:solidFill>
                  <a:schemeClr val="bg1"/>
                </a:solidFill>
                <a:latin typeface="Verdana"/>
              </a:defRPr>
            </a:lvl9pPr>
          </a:lstStyle>
          <a:p>
            <a:pPr>
              <a:defRPr/>
            </a:pPr>
            <a:r>
              <a:rPr lang="ru-RU" sz="3600" b="1" dirty="0" smtClean="0">
                <a:solidFill>
                  <a:srgbClr val="C00000"/>
                </a:solidFill>
              </a:rPr>
              <a:t>Показатели эффективности </a:t>
            </a:r>
            <a:r>
              <a:rPr lang="ru-RU" sz="3600" b="1" dirty="0">
                <a:solidFill>
                  <a:srgbClr val="C00000"/>
                </a:solidFill>
              </a:rPr>
              <a:t>проекта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800200" y="3276426"/>
            <a:ext cx="14401600" cy="114307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Доля обучающихся со сформировавшейся социальной идентичностью до среднего и высокого уровня 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60%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Доля обучающихся  со сформировавшейся профессиональной идентичностью –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60%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00200" y="7164858"/>
            <a:ext cx="1188132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/>
              <a:t>Положительная оценка внешней экспертизы </a:t>
            </a:r>
            <a:r>
              <a:rPr lang="ru-RU" sz="2400" dirty="0" smtClean="0"/>
              <a:t>организационно-методических и информационно-обучающих материалов по реализации Проекта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800200" y="2348627"/>
            <a:ext cx="11881320" cy="589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Доля обучающихся, вовлеченных в программу  –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70%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800200" y="4860602"/>
            <a:ext cx="11881320" cy="589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Доля выпускников, занятых по видам деятельности и полученным компетенциям 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75%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0200" y="5724698"/>
            <a:ext cx="11881320" cy="11430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Уровень удовлетворенности наставляемых участием в Проекте - </a:t>
            </a:r>
            <a:r>
              <a:rPr lang="ru-RU" sz="2400" b="1" dirty="0" smtClean="0"/>
              <a:t>75%</a:t>
            </a:r>
            <a:r>
              <a:rPr lang="ru-RU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Уровень удовлетворенности наставников участием в Проекте - </a:t>
            </a:r>
            <a:r>
              <a:rPr lang="ru-RU" sz="2400" b="1" dirty="0" smtClean="0"/>
              <a:t>75% </a:t>
            </a:r>
          </a:p>
        </p:txBody>
      </p:sp>
      <p:grpSp>
        <p:nvGrpSpPr>
          <p:cNvPr id="12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3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7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2228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9585175" y="3708474"/>
            <a:ext cx="6192689" cy="792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42875" tIns="71438" rIns="142875" bIns="71438" rtlCol="0" anchor="ctr"/>
          <a:lstStyle/>
          <a:p>
            <a:pPr>
              <a:lnSpc>
                <a:spcPct val="130000"/>
              </a:lnSpc>
            </a:pPr>
            <a:r>
              <a:rPr lang="ru-RU" sz="1800" dirty="0" smtClean="0">
                <a:solidFill>
                  <a:schemeClr val="tx1"/>
                </a:solidFill>
              </a:rPr>
              <a:t>Приказ «О работе региональной инновационной площадки в 2022-2023 учебном году» от 01.09.2022 №01-20/409 </a:t>
            </a:r>
            <a:endParaRPr lang="ru-RU" sz="18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28192" y="1332210"/>
            <a:ext cx="14462919" cy="576064"/>
          </a:xfrm>
          <a:prstGeom prst="rect">
            <a:avLst/>
          </a:prstGeom>
          <a:noFill/>
          <a:ln>
            <a:noFill/>
          </a:ln>
        </p:spPr>
        <p:txBody>
          <a:bodyPr vert="horz" wrap="square" lIns="125258" tIns="62630" rIns="125258" bIns="62630" numCol="1" anchor="ctr" anchorCtr="0" compatLnSpc="1">
            <a:prstTxWarp prst="textNoShape">
              <a:avLst/>
            </a:prstTxWarp>
            <a:noAutofit/>
          </a:bodyPr>
          <a:lstStyle>
            <a:lvl1pPr algn="ctr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accent6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  <a:lvl2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2pPr>
            <a:lvl3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3pPr>
            <a:lvl4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4pPr>
            <a:lvl5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5pPr>
            <a:lvl6pPr marL="4572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6pPr>
            <a:lvl7pPr marL="9144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7pPr>
            <a:lvl8pPr marL="13716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8pPr>
            <a:lvl9pPr marL="18288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3200" dirty="0">
                <a:solidFill>
                  <a:srgbClr val="C00000"/>
                </a:solidFill>
                <a:latin typeface="+mj-lt"/>
              </a:rPr>
              <a:t>Результаты работы РИП за период сентябрь – декабрь </a:t>
            </a:r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2022</a:t>
            </a: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9585176" y="4764426"/>
            <a:ext cx="6192688" cy="8125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Дорожная карта РИП, утвержденная приказом </a:t>
            </a:r>
            <a:r>
              <a:rPr lang="ru-RU" sz="18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от 08.09.2022г. </a:t>
            </a: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№01-20/421а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85176" y="5868714"/>
            <a:ext cx="6192688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ru-RU" sz="1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Создана </a:t>
            </a:r>
            <a:r>
              <a:rPr lang="ru-RU" sz="1800" dirty="0">
                <a:solidFill>
                  <a:schemeClr val="tx1"/>
                </a:solidFill>
                <a:cs typeface="Times New Roman" panose="02020603050405020304" pitchFamily="18" charset="0"/>
              </a:rPr>
              <a:t>на сайте </a:t>
            </a:r>
            <a:r>
              <a:rPr lang="ru-RU" sz="1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ГАПОУ КТиХО вкладка Региональная </a:t>
            </a:r>
            <a:r>
              <a:rPr lang="ru-RU" sz="1800" dirty="0">
                <a:solidFill>
                  <a:schemeClr val="tx1"/>
                </a:solidFill>
                <a:cs typeface="Times New Roman" panose="02020603050405020304" pitchFamily="18" charset="0"/>
              </a:rPr>
              <a:t>инновационная площадка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68151" y="2484338"/>
            <a:ext cx="12904210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Подготовка локальных нормативных актов</a:t>
            </a:r>
            <a:r>
              <a:rPr lang="ru-RU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регламентирующих </a:t>
            </a:r>
            <a:r>
              <a:rPr lang="ru-RU" sz="2000" dirty="0">
                <a:solidFill>
                  <a:schemeClr val="tx1"/>
                </a:solidFill>
                <a:cs typeface="Times New Roman" panose="02020603050405020304" pitchFamily="18" charset="0"/>
              </a:rPr>
              <a:t>деятельность РИП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9585176" y="6804818"/>
            <a:ext cx="6192689" cy="8640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42875" tIns="71438" rIns="142875" bIns="71438" rtlCol="0">
            <a:noAutofit/>
          </a:bodyPr>
          <a:lstStyle/>
          <a:p>
            <a:pPr marR="0" lvl="0" algn="l" defTabSz="142875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Разработана электронная форма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по персонализированному учету наставников и наставляемых</a:t>
            </a:r>
            <a:endParaRPr kumimoji="0" lang="ru-RU" sz="1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8151" y="1908274"/>
            <a:ext cx="1290421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Создание рабочей группы РИП. Организация и проведение установочной сессии для участников Проекта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8152" y="2988394"/>
            <a:ext cx="1296144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Заключены соглашения с организациями-партнерами по вопросам сотрудничества в рамках внедрения проекта РИП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3" cstate="print"/>
          <a:srcRect l="14175" t="14700" r="10817" b="17051"/>
          <a:stretch>
            <a:fillRect/>
          </a:stretch>
        </p:blipFill>
        <p:spPr bwMode="auto">
          <a:xfrm>
            <a:off x="584176" y="3636466"/>
            <a:ext cx="839887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18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9" name="Picture 3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0"/>
            <a:ext cx="16002000" cy="9038525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grpSp>
        <p:nvGrpSpPr>
          <p:cNvPr id="55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56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63" name="Picture 3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4936" y="180082"/>
            <a:ext cx="6912768" cy="432048"/>
          </a:xfrm>
        </p:spPr>
        <p:txBody>
          <a:bodyPr>
            <a:noAutofit/>
          </a:bodyPr>
          <a:lstStyle/>
          <a:p>
            <a:r>
              <a:rPr lang="ru-RU" sz="2800" b="1" u="sng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</a:t>
            </a:r>
            <a:endParaRPr lang="ru-RU" sz="2800" b="1" u="sng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68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4C53A806-6C54-F799-D5E8-37C9326390B8}"/>
              </a:ext>
            </a:extLst>
          </p:cNvPr>
          <p:cNvSpPr/>
          <p:nvPr/>
        </p:nvSpPr>
        <p:spPr>
          <a:xfrm>
            <a:off x="10774090" y="5037245"/>
            <a:ext cx="5096923" cy="30548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7" name="Прямоугольник: скругленные углы 59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6CF849C1-7FB0-E668-C6FC-4AF9BCA68FBD}"/>
              </a:ext>
            </a:extLst>
          </p:cNvPr>
          <p:cNvSpPr/>
          <p:nvPr/>
        </p:nvSpPr>
        <p:spPr>
          <a:xfrm>
            <a:off x="10627082" y="1185086"/>
            <a:ext cx="5096923" cy="30548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8" name="Прямоугольник: скругленные углы 8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E05EC2A4-20AA-A943-2542-37A929918F4E}"/>
              </a:ext>
            </a:extLst>
          </p:cNvPr>
          <p:cNvSpPr/>
          <p:nvPr/>
        </p:nvSpPr>
        <p:spPr>
          <a:xfrm>
            <a:off x="130988" y="3462940"/>
            <a:ext cx="10241517" cy="4197928"/>
          </a:xfrm>
          <a:prstGeom prst="roundRect">
            <a:avLst/>
          </a:prstGeom>
          <a:solidFill>
            <a:srgbClr val="DCFF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10" name="TextBox 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5EA74FBB-FC62-B29B-9B29-825DFF7813AD}"/>
              </a:ext>
            </a:extLst>
          </p:cNvPr>
          <p:cNvSpPr txBox="1"/>
          <p:nvPr/>
        </p:nvSpPr>
        <p:spPr>
          <a:xfrm>
            <a:off x="11733823" y="825371"/>
            <a:ext cx="2663752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Практика / Дуальное обучение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27B883D7-E56C-C6D8-8C1C-A38119A67495}"/>
              </a:ext>
            </a:extLst>
          </p:cNvPr>
          <p:cNvSpPr txBox="1"/>
          <p:nvPr/>
        </p:nvSpPr>
        <p:spPr>
          <a:xfrm>
            <a:off x="395918" y="550617"/>
            <a:ext cx="6408712" cy="3597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Студенты специальностей: Дизайн, ДПИ, НХТ, Графический дизайнер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1B5DB747-4789-1AD3-B87D-577DB77CB0C2}"/>
              </a:ext>
            </a:extLst>
          </p:cNvPr>
          <p:cNvSpPr txBox="1"/>
          <p:nvPr/>
        </p:nvSpPr>
        <p:spPr>
          <a:xfrm>
            <a:off x="2348881" y="3560715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Наставляемые 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96FE29EA-C854-9BDB-04EB-D20F2DE3A273}"/>
              </a:ext>
            </a:extLst>
          </p:cNvPr>
          <p:cNvSpPr txBox="1"/>
          <p:nvPr/>
        </p:nvSpPr>
        <p:spPr>
          <a:xfrm>
            <a:off x="4715209" y="3540479"/>
            <a:ext cx="2232248" cy="3597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Трек «студент - студент»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DE3D1D01-317C-8198-3660-CB93C5CBF59A}"/>
              </a:ext>
            </a:extLst>
          </p:cNvPr>
          <p:cNvSpPr txBox="1"/>
          <p:nvPr/>
        </p:nvSpPr>
        <p:spPr>
          <a:xfrm>
            <a:off x="7272719" y="3560715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Наставники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5EA01F9A-21E7-7FF1-98C7-3E9CB4EF6F78}"/>
              </a:ext>
            </a:extLst>
          </p:cNvPr>
          <p:cNvSpPr txBox="1"/>
          <p:nvPr/>
        </p:nvSpPr>
        <p:spPr>
          <a:xfrm>
            <a:off x="4211671" y="4268793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Студенты 1-2 курсов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6994AE18-D654-E14E-6745-402F4ECD0952}"/>
              </a:ext>
            </a:extLst>
          </p:cNvPr>
          <p:cNvSpPr txBox="1"/>
          <p:nvPr/>
        </p:nvSpPr>
        <p:spPr>
          <a:xfrm>
            <a:off x="7272719" y="4364532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Студенты 3-4 курсов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941D9253-32D9-CE5C-E57C-AAAA15320BEA}"/>
              </a:ext>
            </a:extLst>
          </p:cNvPr>
          <p:cNvSpPr txBox="1"/>
          <p:nvPr/>
        </p:nvSpPr>
        <p:spPr>
          <a:xfrm>
            <a:off x="347320" y="4203627"/>
            <a:ext cx="3492388" cy="7906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Студенты 1-2 курсов, участвовавшие в программе Наставничества по треку «студент - ученик»</a:t>
            </a:r>
          </a:p>
        </p:txBody>
      </p:sp>
      <p:sp>
        <p:nvSpPr>
          <p:cNvPr id="18" name="Прямоугольник: скругленные углы 20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DA0F3DDE-DF15-1BB0-4D17-E6EE6F460F0C}"/>
              </a:ext>
            </a:extLst>
          </p:cNvPr>
          <p:cNvSpPr/>
          <p:nvPr/>
        </p:nvSpPr>
        <p:spPr>
          <a:xfrm>
            <a:off x="251231" y="4066796"/>
            <a:ext cx="6120680" cy="10649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19" name="TextBox 23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AF2C28D7-CEF8-C35D-FA7F-60002F852E90}"/>
              </a:ext>
            </a:extLst>
          </p:cNvPr>
          <p:cNvSpPr txBox="1"/>
          <p:nvPr/>
        </p:nvSpPr>
        <p:spPr>
          <a:xfrm>
            <a:off x="710192" y="1039416"/>
            <a:ext cx="4456058" cy="3597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Отбор и обучение наставников</a:t>
            </a:r>
          </a:p>
        </p:txBody>
      </p:sp>
      <p:sp>
        <p:nvSpPr>
          <p:cNvPr id="20" name="TextBox 24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CF0C5467-AF10-9467-EC57-2BCFCB503350}"/>
              </a:ext>
            </a:extLst>
          </p:cNvPr>
          <p:cNvSpPr txBox="1"/>
          <p:nvPr/>
        </p:nvSpPr>
        <p:spPr>
          <a:xfrm>
            <a:off x="699630" y="1487213"/>
            <a:ext cx="4456058" cy="3597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Входное анкетирование наставников и наставляемых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4154C354-E7A7-60A9-F420-6DCE6E155DDD}"/>
              </a:ext>
            </a:extLst>
          </p:cNvPr>
          <p:cNvSpPr txBox="1"/>
          <p:nvPr/>
        </p:nvSpPr>
        <p:spPr>
          <a:xfrm>
            <a:off x="691192" y="1951960"/>
            <a:ext cx="8928992" cy="3597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Входное тестирование наставников и наставляемых по вопросам профессиональной и социальной идентичности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6DDC93C8-4650-00E6-01A8-A31075E28AF7}"/>
              </a:ext>
            </a:extLst>
          </p:cNvPr>
          <p:cNvSpPr txBox="1"/>
          <p:nvPr/>
        </p:nvSpPr>
        <p:spPr>
          <a:xfrm>
            <a:off x="679197" y="2407676"/>
            <a:ext cx="8928992" cy="3597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Мониторинг трудоустройства выпускников: всего, по специальности, на места прохождения практики</a:t>
            </a:r>
          </a:p>
        </p:txBody>
      </p:sp>
      <p:sp>
        <p:nvSpPr>
          <p:cNvPr id="23" name="Правая фигурная скобка 22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6055C4CC-33E3-45EA-AA9D-86274F479248}"/>
              </a:ext>
            </a:extLst>
          </p:cNvPr>
          <p:cNvSpPr/>
          <p:nvPr/>
        </p:nvSpPr>
        <p:spPr>
          <a:xfrm rot="5400000">
            <a:off x="4541042" y="924526"/>
            <a:ext cx="359718" cy="8856986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7" name="TextBox 30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3343CA7E-530E-9F4B-AE7E-CF23BAF4DBA3}"/>
              </a:ext>
            </a:extLst>
          </p:cNvPr>
          <p:cNvSpPr txBox="1"/>
          <p:nvPr/>
        </p:nvSpPr>
        <p:spPr>
          <a:xfrm>
            <a:off x="701754" y="2874902"/>
            <a:ext cx="8928992" cy="3597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Формирование электронной базы наставников и наставляемых, формирование наставнических пар / групп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D6000556-C155-164A-DF2D-FA20326DA513}"/>
              </a:ext>
            </a:extLst>
          </p:cNvPr>
          <p:cNvSpPr txBox="1"/>
          <p:nvPr/>
        </p:nvSpPr>
        <p:spPr>
          <a:xfrm>
            <a:off x="3839708" y="5557574"/>
            <a:ext cx="4176464" cy="3597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effectLst/>
                <a:ea typeface="Calibri" panose="020F0502020204030204" pitchFamily="34" charset="0"/>
              </a:rPr>
              <a:t>Индивидуальные программы наставничества</a:t>
            </a:r>
            <a:endParaRPr lang="ru-RU" sz="11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9" name="TextBox 32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E1BE5E08-ECE6-6FAA-15B3-7AC0009D1111}"/>
              </a:ext>
            </a:extLst>
          </p:cNvPr>
          <p:cNvSpPr txBox="1"/>
          <p:nvPr/>
        </p:nvSpPr>
        <p:spPr>
          <a:xfrm>
            <a:off x="3839708" y="6053616"/>
            <a:ext cx="4176464" cy="35971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effectLst/>
                <a:ea typeface="Calibri" panose="020F0502020204030204" pitchFamily="34" charset="0"/>
              </a:rPr>
              <a:t>План наставнической деятельности</a:t>
            </a:r>
            <a:endParaRPr lang="ru-RU" sz="1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30" name="TextBox 33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2C48344B-B8A8-CE5E-3843-159235729AD8}"/>
              </a:ext>
            </a:extLst>
          </p:cNvPr>
          <p:cNvSpPr txBox="1"/>
          <p:nvPr/>
        </p:nvSpPr>
        <p:spPr>
          <a:xfrm>
            <a:off x="268633" y="5796706"/>
            <a:ext cx="2799175" cy="10060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effectLst/>
                <a:ea typeface="Calibri" panose="020F0502020204030204" pitchFamily="34" charset="0"/>
              </a:rPr>
              <a:t>План воспитательной работы</a:t>
            </a:r>
          </a:p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Проектно-аналитические сессии</a:t>
            </a:r>
          </a:p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Профессиональные конкурсы, выставки, семинары</a:t>
            </a:r>
            <a:endParaRPr lang="ru-RU" sz="1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31" name="TextBox 40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F9DA111D-A595-9BA4-6D97-80683B178CD3}"/>
              </a:ext>
            </a:extLst>
          </p:cNvPr>
          <p:cNvSpPr txBox="1"/>
          <p:nvPr/>
        </p:nvSpPr>
        <p:spPr>
          <a:xfrm>
            <a:off x="3839708" y="6594689"/>
            <a:ext cx="4176464" cy="5751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effectLst/>
                <a:ea typeface="Calibri" panose="020F0502020204030204" pitchFamily="34" charset="0"/>
              </a:rPr>
              <a:t>Реализация Плана наставнической деятельности, проведение мероприятий</a:t>
            </a:r>
            <a:endParaRPr lang="ru-RU" sz="1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33" name="TextBox 42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0434BAE7-B7EB-32ED-923D-7B5175896D89}"/>
              </a:ext>
            </a:extLst>
          </p:cNvPr>
          <p:cNvSpPr txBox="1"/>
          <p:nvPr/>
        </p:nvSpPr>
        <p:spPr>
          <a:xfrm>
            <a:off x="8292587" y="6790342"/>
            <a:ext cx="1668216" cy="7906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Проведение инструктажей и консультаций</a:t>
            </a:r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B61C1285-0B97-2107-E48F-1B46CDC4CD71}"/>
              </a:ext>
            </a:extLst>
          </p:cNvPr>
          <p:cNvCxnSpPr>
            <a:cxnSpLocks/>
          </p:cNvCxnSpPr>
          <p:nvPr/>
        </p:nvCxnSpPr>
        <p:spPr>
          <a:xfrm flipH="1" flipV="1">
            <a:off x="8022873" y="6891163"/>
            <a:ext cx="239501" cy="440576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DBA8FC21-92F9-DB19-B676-C67FFE2E6EB7}"/>
              </a:ext>
            </a:extLst>
          </p:cNvPr>
          <p:cNvSpPr txBox="1"/>
          <p:nvPr/>
        </p:nvSpPr>
        <p:spPr>
          <a:xfrm>
            <a:off x="13065699" y="2434440"/>
            <a:ext cx="2511298" cy="5751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Работники организаций – партнеров (мест практики)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7E49177B-CEA7-4BA8-DCE1-F51921A2D3C1}"/>
              </a:ext>
            </a:extLst>
          </p:cNvPr>
          <p:cNvSpPr txBox="1"/>
          <p:nvPr/>
        </p:nvSpPr>
        <p:spPr>
          <a:xfrm>
            <a:off x="10755726" y="1783561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Наставляемые 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0CC3DD69-5DA2-5D19-FE05-8CD0C63419CE}"/>
              </a:ext>
            </a:extLst>
          </p:cNvPr>
          <p:cNvCxnSpPr>
            <a:stCxn id="16" idx="3"/>
            <a:endCxn id="36" idx="1"/>
          </p:cNvCxnSpPr>
          <p:nvPr/>
        </p:nvCxnSpPr>
        <p:spPr>
          <a:xfrm flipV="1">
            <a:off x="9288943" y="1963419"/>
            <a:ext cx="1466783" cy="2580971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50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EC5E4B9A-9A51-E94B-7646-612388E07B9B}"/>
              </a:ext>
            </a:extLst>
          </p:cNvPr>
          <p:cNvSpPr txBox="1"/>
          <p:nvPr/>
        </p:nvSpPr>
        <p:spPr>
          <a:xfrm>
            <a:off x="13313236" y="1795685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Наставники</a:t>
            </a:r>
          </a:p>
        </p:txBody>
      </p:sp>
      <p:sp>
        <p:nvSpPr>
          <p:cNvPr id="39" name="Правая фигурная скобка 38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42577837-1C9B-1F75-20FC-B5A5758C11DC}"/>
              </a:ext>
            </a:extLst>
          </p:cNvPr>
          <p:cNvSpPr/>
          <p:nvPr/>
        </p:nvSpPr>
        <p:spPr>
          <a:xfrm rot="5400000">
            <a:off x="13070866" y="826575"/>
            <a:ext cx="484738" cy="4821271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0" name="TextBox 57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A21E6447-72A2-B078-A9A5-616061D6AF6D}"/>
              </a:ext>
            </a:extLst>
          </p:cNvPr>
          <p:cNvSpPr txBox="1"/>
          <p:nvPr/>
        </p:nvSpPr>
        <p:spPr>
          <a:xfrm>
            <a:off x="11225003" y="3569999"/>
            <a:ext cx="4176464" cy="5751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effectLst/>
                <a:ea typeface="Calibri" panose="020F0502020204030204" pitchFamily="34" charset="0"/>
              </a:rPr>
              <a:t>Составление и реализация индивидуальной программы наставничества</a:t>
            </a:r>
            <a:endParaRPr lang="ru-RU" sz="1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41" name="TextBox 58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F3593A22-6C37-A5A6-5BE9-AF7421DEE7EF}"/>
              </a:ext>
            </a:extLst>
          </p:cNvPr>
          <p:cNvSpPr txBox="1"/>
          <p:nvPr/>
        </p:nvSpPr>
        <p:spPr>
          <a:xfrm>
            <a:off x="11763838" y="1300647"/>
            <a:ext cx="2663752" cy="3597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Трек «работодатель - студент»</a:t>
            </a:r>
          </a:p>
        </p:txBody>
      </p:sp>
      <p:sp>
        <p:nvSpPr>
          <p:cNvPr id="42" name="TextBox 61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9F6B9A58-45DA-B707-E8CA-80B0BFCDD12E}"/>
              </a:ext>
            </a:extLst>
          </p:cNvPr>
          <p:cNvSpPr txBox="1"/>
          <p:nvPr/>
        </p:nvSpPr>
        <p:spPr>
          <a:xfrm>
            <a:off x="11880831" y="4677530"/>
            <a:ext cx="2663752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Практика / Дуальное обучение</a:t>
            </a:r>
          </a:p>
        </p:txBody>
      </p:sp>
      <p:sp>
        <p:nvSpPr>
          <p:cNvPr id="43" name="TextBox 62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6006BBF2-B6BC-BB68-2E09-C5CF689103AC}"/>
              </a:ext>
            </a:extLst>
          </p:cNvPr>
          <p:cNvSpPr txBox="1"/>
          <p:nvPr/>
        </p:nvSpPr>
        <p:spPr>
          <a:xfrm>
            <a:off x="13268834" y="6173194"/>
            <a:ext cx="2511298" cy="79060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Учащиеся ОО (общеобразовательных и доп. образования)</a:t>
            </a:r>
          </a:p>
        </p:txBody>
      </p:sp>
      <p:sp>
        <p:nvSpPr>
          <p:cNvPr id="44" name="TextBox 63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A0A9C16D-437E-B953-A5B9-92FE72DE0C4C}"/>
              </a:ext>
            </a:extLst>
          </p:cNvPr>
          <p:cNvSpPr txBox="1"/>
          <p:nvPr/>
        </p:nvSpPr>
        <p:spPr>
          <a:xfrm>
            <a:off x="13536471" y="5667303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Наставляемые </a:t>
            </a:r>
          </a:p>
        </p:txBody>
      </p:sp>
      <p:sp>
        <p:nvSpPr>
          <p:cNvPr id="45" name="TextBox 64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A519EEE7-1CF0-876F-8563-0402A78A7A93}"/>
              </a:ext>
            </a:extLst>
          </p:cNvPr>
          <p:cNvSpPr txBox="1"/>
          <p:nvPr/>
        </p:nvSpPr>
        <p:spPr>
          <a:xfrm>
            <a:off x="11030353" y="5677369"/>
            <a:ext cx="2016224" cy="3597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Наставники</a:t>
            </a:r>
          </a:p>
        </p:txBody>
      </p:sp>
      <p:sp>
        <p:nvSpPr>
          <p:cNvPr id="46" name="Правая фигурная скобка 45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A30D8E6C-0406-B7B1-A160-4EC2ABBE8DED}"/>
              </a:ext>
            </a:extLst>
          </p:cNvPr>
          <p:cNvSpPr/>
          <p:nvPr/>
        </p:nvSpPr>
        <p:spPr>
          <a:xfrm rot="5400000">
            <a:off x="13217874" y="4678734"/>
            <a:ext cx="484738" cy="4821271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7" name="TextBox 66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F24BFFC3-804A-2591-ABF9-0A70A309C57E}"/>
              </a:ext>
            </a:extLst>
          </p:cNvPr>
          <p:cNvSpPr txBox="1"/>
          <p:nvPr/>
        </p:nvSpPr>
        <p:spPr>
          <a:xfrm>
            <a:off x="11372011" y="7422158"/>
            <a:ext cx="4176464" cy="57515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effectLst/>
                <a:ea typeface="Calibri" panose="020F0502020204030204" pitchFamily="34" charset="0"/>
              </a:rPr>
              <a:t>Составление и реализация индивидуальной программы наставничества</a:t>
            </a:r>
            <a:endParaRPr lang="ru-RU" sz="1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48" name="TextBox 67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F5C54B23-39A5-E06A-3B12-0B811F76FAA5}"/>
              </a:ext>
            </a:extLst>
          </p:cNvPr>
          <p:cNvSpPr txBox="1"/>
          <p:nvPr/>
        </p:nvSpPr>
        <p:spPr>
          <a:xfrm>
            <a:off x="11910846" y="5152806"/>
            <a:ext cx="2663752" cy="3597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Трек «студент - ученик»</a:t>
            </a:r>
          </a:p>
        </p:txBody>
      </p:sp>
      <p:cxnSp>
        <p:nvCxnSpPr>
          <p:cNvPr id="49" name="Прямая со стрелкой 48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0734142B-2445-C33D-857B-51988F6C0E5E}"/>
              </a:ext>
            </a:extLst>
          </p:cNvPr>
          <p:cNvCxnSpPr>
            <a:cxnSpLocks/>
            <a:stCxn id="16" idx="3"/>
            <a:endCxn id="45" idx="1"/>
          </p:cNvCxnSpPr>
          <p:nvPr/>
        </p:nvCxnSpPr>
        <p:spPr>
          <a:xfrm>
            <a:off x="9288943" y="4544390"/>
            <a:ext cx="1741410" cy="1312837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AD39315A-5214-C7B0-B927-EB23927DBFBC}"/>
              </a:ext>
            </a:extLst>
          </p:cNvPr>
          <p:cNvCxnSpPr>
            <a:cxnSpLocks/>
          </p:cNvCxnSpPr>
          <p:nvPr/>
        </p:nvCxnSpPr>
        <p:spPr>
          <a:xfrm flipH="1">
            <a:off x="8016172" y="4233077"/>
            <a:ext cx="3107615" cy="2329144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C15D162E-9E21-03D6-0FB5-C55AFB796C4F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7992399" y="6564649"/>
            <a:ext cx="2781691" cy="161495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87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B7ADF3AF-2565-CF17-6E86-733B6CB10609}"/>
              </a:ext>
            </a:extLst>
          </p:cNvPr>
          <p:cNvSpPr txBox="1"/>
          <p:nvPr/>
        </p:nvSpPr>
        <p:spPr>
          <a:xfrm>
            <a:off x="525780" y="7878086"/>
            <a:ext cx="9551430" cy="5751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Мониторинг  реализации проекта: промежуточное / итоговое тестирование наставников и наставляемых по вопросам профессиональной и социальной идентичности, мониторинг трудоустройства выпускников</a:t>
            </a:r>
          </a:p>
        </p:txBody>
      </p:sp>
      <p:sp>
        <p:nvSpPr>
          <p:cNvPr id="53" name="TextBox 88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9D1EA514-0A66-1456-1070-96C310336986}"/>
              </a:ext>
            </a:extLst>
          </p:cNvPr>
          <p:cNvSpPr txBox="1"/>
          <p:nvPr/>
        </p:nvSpPr>
        <p:spPr>
          <a:xfrm>
            <a:off x="7895398" y="8512780"/>
            <a:ext cx="5204249" cy="3597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142875" tIns="71438" rIns="142875" bIns="71438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>
                <a:solidFill>
                  <a:srgbClr val="002060"/>
                </a:solidFill>
                <a:cs typeface="Arial" pitchFamily="34" charset="0"/>
              </a:rPr>
              <a:t>Обобщение, систематизация, трансляция опыта деятельности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xmlns:wne="http://schemas.microsoft.com/office/word/2006/wordml" xmlns:w="http://schemas.openxmlformats.org/wordprocessingml/2006/main" xmlns:w10="urn:schemas-microsoft-com:office:word" xmlns:wp="http://schemas.openxmlformats.org/drawingml/2006/wordprocessingDrawing" xmlns:v="urn:schemas-microsoft-com:vml" xmlns:m="http://schemas.openxmlformats.org/officeDocument/2006/math" xmlns:o="urn:schemas-microsoft-com:office:office" xmlns:ve="http://schemas.openxmlformats.org/markup-compatibility/2006" xmlns:lc="http://schemas.openxmlformats.org/drawingml/2006/lockedCanvas" id="{04E64DF1-BAE6-F0D4-A618-809BA2663EA0}"/>
              </a:ext>
            </a:extLst>
          </p:cNvPr>
          <p:cNvCxnSpPr>
            <a:stCxn id="30" idx="3"/>
            <a:endCxn id="29" idx="1"/>
          </p:cNvCxnSpPr>
          <p:nvPr/>
        </p:nvCxnSpPr>
        <p:spPr>
          <a:xfrm flipV="1">
            <a:off x="3067808" y="6233476"/>
            <a:ext cx="771900" cy="66253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2228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28192" y="1332210"/>
            <a:ext cx="14462919" cy="576064"/>
          </a:xfrm>
          <a:prstGeom prst="rect">
            <a:avLst/>
          </a:prstGeom>
          <a:noFill/>
          <a:ln>
            <a:noFill/>
          </a:ln>
        </p:spPr>
        <p:txBody>
          <a:bodyPr vert="horz" wrap="square" lIns="125258" tIns="62630" rIns="125258" bIns="62630" numCol="1" anchor="ctr" anchorCtr="0" compatLnSpc="1">
            <a:prstTxWarp prst="textNoShape">
              <a:avLst/>
            </a:prstTxWarp>
            <a:noAutofit/>
          </a:bodyPr>
          <a:lstStyle>
            <a:lvl1pPr algn="ctr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accent6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  <a:lvl2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2pPr>
            <a:lvl3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3pPr>
            <a:lvl4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4pPr>
            <a:lvl5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5pPr>
            <a:lvl6pPr marL="4572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6pPr>
            <a:lvl7pPr marL="9144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7pPr>
            <a:lvl8pPr marL="13716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8pPr>
            <a:lvl9pPr marL="18288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3200" dirty="0">
                <a:solidFill>
                  <a:srgbClr val="C00000"/>
                </a:solidFill>
                <a:latin typeface="+mj-lt"/>
              </a:rPr>
              <a:t>Результаты работы РИП за период сентябрь – декабрь </a:t>
            </a:r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2022</a:t>
            </a: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577064" y="1980282"/>
            <a:ext cx="712879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Проведено входное тестирование наставников и наставляемых по вопросам профессиональной и социальной идентичности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68152" y="1980282"/>
            <a:ext cx="7128792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Отбор и обучение наставников по треку «студент –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студент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Определение наставников по треку «работодатель - студент». 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Определение наставников по треку «студент - ученик». 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8152" y="3132410"/>
            <a:ext cx="1533770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Проведение педагогических советов, заседаний рабочей группы, участие в </a:t>
            </a:r>
            <a:r>
              <a:rPr lang="ru-RU" sz="2000" dirty="0" smtClean="0">
                <a:solidFill>
                  <a:schemeClr val="tx1"/>
                </a:solidFill>
              </a:rPr>
              <a:t>научно-практической конференции, </a:t>
            </a:r>
            <a:r>
              <a:rPr lang="ru-RU" sz="2000" dirty="0" smtClean="0"/>
              <a:t>опубликование пресс-релизов, докладов и статей о ходе реализации Проекта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1" name="Рисунок 10" descr="Сертификат_Широкова Н. А.1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41360" y="4140522"/>
            <a:ext cx="4536504" cy="3208400"/>
          </a:xfrm>
          <a:prstGeom prst="rect">
            <a:avLst/>
          </a:prstGeom>
          <a:ln>
            <a:solidFill>
              <a:srgbClr val="000099"/>
            </a:solidFill>
          </a:ln>
        </p:spPr>
      </p:pic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1600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7169" name="Группа 22"/>
          <p:cNvGrpSpPr>
            <a:grpSpLocks/>
          </p:cNvGrpSpPr>
          <p:nvPr/>
        </p:nvGrpSpPr>
        <p:grpSpPr bwMode="auto">
          <a:xfrm>
            <a:off x="14697744" y="7668914"/>
            <a:ext cx="1114425" cy="1189038"/>
            <a:chOff x="0" y="0"/>
            <a:chExt cx="1755" cy="1873"/>
          </a:xfrm>
        </p:grpSpPr>
        <p:sp>
          <p:nvSpPr>
            <p:cNvPr id="23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0" name="Picture 3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5" cstate="print"/>
          <a:srcRect l="47047" t="20600" r="28147" b="15351"/>
          <a:stretch>
            <a:fillRect/>
          </a:stretch>
        </p:blipFill>
        <p:spPr bwMode="auto">
          <a:xfrm>
            <a:off x="6992888" y="4140522"/>
            <a:ext cx="2664296" cy="386957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6" cstate="print"/>
          <a:srcRect l="47047" t="21650" r="25785" b="11151"/>
          <a:stretch>
            <a:fillRect/>
          </a:stretch>
        </p:blipFill>
        <p:spPr bwMode="auto">
          <a:xfrm>
            <a:off x="9081120" y="5220642"/>
            <a:ext cx="2520280" cy="350647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7" cstate="print"/>
          <a:srcRect l="21650" t="25850" r="21060" b="11151"/>
          <a:stretch>
            <a:fillRect/>
          </a:stretch>
        </p:blipFill>
        <p:spPr bwMode="auto">
          <a:xfrm>
            <a:off x="368153" y="4068514"/>
            <a:ext cx="5005756" cy="3096344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8" cstate="print"/>
          <a:srcRect l="47638" t="21650" r="28147" b="16401"/>
          <a:stretch>
            <a:fillRect/>
          </a:stretch>
        </p:blipFill>
        <p:spPr bwMode="auto">
          <a:xfrm>
            <a:off x="4832648" y="5076626"/>
            <a:ext cx="2736304" cy="3636467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-8691" y="1260203"/>
            <a:ext cx="16002000" cy="7778322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 sz="20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6002000" cy="10886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ea typeface="Times New Roman" panose="02020603050405020304" pitchFamily="18" charset="0"/>
              </a:rPr>
              <a:t>Многоуровневая модель наставничества как механизм создания эффективных социальных лифтов</a:t>
            </a:r>
            <a:endParaRPr lang="ru-RU" sz="2800" b="1" dirty="0">
              <a:solidFill>
                <a:srgbClr val="000099"/>
              </a:solidFill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6174" y="1092178"/>
            <a:ext cx="14869652" cy="60006"/>
          </a:xfrm>
          <a:prstGeom prst="rect">
            <a:avLst/>
          </a:prstGeom>
          <a:solidFill>
            <a:srgbClr val="00007E"/>
          </a:solidFill>
          <a:ln>
            <a:solidFill>
              <a:srgbClr val="000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1091" tIns="75545" rIns="151091" bIns="75545" rtlCol="0" anchor="ctr"/>
          <a:lstStyle/>
          <a:p>
            <a:pPr algn="ctr"/>
            <a:endParaRPr lang="ru-RU" dirty="0">
              <a:solidFill>
                <a:srgbClr val="0033CC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548787" y="1260202"/>
            <a:ext cx="14887045" cy="1"/>
          </a:xfrm>
          <a:prstGeom prst="line">
            <a:avLst/>
          </a:prstGeom>
          <a:ln w="28575">
            <a:solidFill>
              <a:srgbClr val="0000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2393488" y="6300762"/>
            <a:ext cx="3345419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Инструктажи и консультирование по реализации Проекта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0200" y="2124298"/>
            <a:ext cx="7416824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Проведение мероприятий в группах наставник - наставляемый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28192" y="1332210"/>
            <a:ext cx="14462919" cy="576064"/>
          </a:xfrm>
          <a:prstGeom prst="rect">
            <a:avLst/>
          </a:prstGeom>
          <a:noFill/>
          <a:ln>
            <a:noFill/>
          </a:ln>
        </p:spPr>
        <p:txBody>
          <a:bodyPr vert="horz" wrap="square" lIns="125258" tIns="62630" rIns="125258" bIns="62630" numCol="1" anchor="ctr" anchorCtr="0" compatLnSpc="1">
            <a:prstTxWarp prst="textNoShape">
              <a:avLst/>
            </a:prstTxWarp>
            <a:noAutofit/>
          </a:bodyPr>
          <a:lstStyle>
            <a:lvl1pPr algn="ctr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chemeClr val="accent6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  <a:lvl2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2pPr>
            <a:lvl3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3pPr>
            <a:lvl4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4pPr>
            <a:lvl5pPr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5pPr>
            <a:lvl6pPr marL="4572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6pPr>
            <a:lvl7pPr marL="9144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7pPr>
            <a:lvl8pPr marL="13716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8pPr>
            <a:lvl9pPr marL="1828800" algn="l" defTabSz="8826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3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3200" dirty="0">
                <a:solidFill>
                  <a:srgbClr val="C00000"/>
                </a:solidFill>
                <a:latin typeface="+mj-lt"/>
              </a:rPr>
              <a:t>Результаты работы РИП за период сентябрь – декабрь </a:t>
            </a:r>
            <a:r>
              <a:rPr lang="ru-RU" sz="3200" dirty="0" smtClean="0">
                <a:solidFill>
                  <a:srgbClr val="C00000"/>
                </a:solidFill>
                <a:latin typeface="+mj-lt"/>
              </a:rPr>
              <a:t>2022</a:t>
            </a:r>
            <a:endParaRPr lang="ru-RU" sz="32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9" name="Рисунок 8" descr="17.11.22 8"/>
          <p:cNvPicPr/>
          <p:nvPr/>
        </p:nvPicPr>
        <p:blipFill>
          <a:blip r:embed="rId3" cstate="print"/>
          <a:srcRect t="13716" r="5130" b="7035"/>
          <a:stretch>
            <a:fillRect/>
          </a:stretch>
        </p:blipFill>
        <p:spPr bwMode="auto">
          <a:xfrm>
            <a:off x="11529392" y="1980282"/>
            <a:ext cx="432048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17.11.22 2"/>
          <p:cNvPicPr/>
          <p:nvPr/>
        </p:nvPicPr>
        <p:blipFill>
          <a:blip r:embed="rId4" cstate="print"/>
          <a:srcRect l="4634" t="7454" r="16594"/>
          <a:stretch>
            <a:fillRect/>
          </a:stretch>
        </p:blipFill>
        <p:spPr bwMode="auto">
          <a:xfrm>
            <a:off x="8865096" y="3996506"/>
            <a:ext cx="3096344" cy="478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00600" y="3132410"/>
            <a:ext cx="3993515" cy="2664460"/>
          </a:xfrm>
          <a:prstGeom prst="rect">
            <a:avLst/>
          </a:prstGeom>
          <a:noFill/>
        </p:spPr>
      </p:pic>
      <p:pic>
        <p:nvPicPr>
          <p:cNvPr id="8" name="Рисунок 7" descr="https://sun7-14.userapi.com/impg/GHIRLeS1J1gPW7GYhPRDyeeSN3Pm3Fxcazv-Mg/4Pwo4YMerho.jpg?size=1200x1600&amp;quality=95&amp;sign=cda414a87207aa94dd24fd7fe47cdf11&amp;type=album"/>
          <p:cNvPicPr/>
          <p:nvPr/>
        </p:nvPicPr>
        <p:blipFill>
          <a:blip r:embed="rId6" cstate="print"/>
          <a:srcRect l="9500" t="8575"/>
          <a:stretch>
            <a:fillRect/>
          </a:stretch>
        </p:blipFill>
        <p:spPr bwMode="auto">
          <a:xfrm>
            <a:off x="3104456" y="5364658"/>
            <a:ext cx="2709788" cy="363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17.11"/>
          <p:cNvPicPr/>
          <p:nvPr/>
        </p:nvPicPr>
        <p:blipFill>
          <a:blip r:embed="rId7" cstate="print">
            <a:lum bright="-10000"/>
          </a:blip>
          <a:srcRect r="5263" b="3938"/>
          <a:stretch>
            <a:fillRect/>
          </a:stretch>
        </p:blipFill>
        <p:spPr bwMode="auto">
          <a:xfrm>
            <a:off x="296144" y="2772370"/>
            <a:ext cx="324036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1600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121" name="Группа 22"/>
          <p:cNvGrpSpPr>
            <a:grpSpLocks/>
          </p:cNvGrpSpPr>
          <p:nvPr/>
        </p:nvGrpSpPr>
        <p:grpSpPr bwMode="auto">
          <a:xfrm>
            <a:off x="14887575" y="7812087"/>
            <a:ext cx="1114425" cy="1189038"/>
            <a:chOff x="0" y="0"/>
            <a:chExt cx="1755" cy="1873"/>
          </a:xfrm>
        </p:grpSpPr>
        <p:sp>
          <p:nvSpPr>
            <p:cNvPr id="23" name="AutoShape 24"/>
            <p:cNvSpPr>
              <a:spLocks/>
            </p:cNvSpPr>
            <p:nvPr/>
          </p:nvSpPr>
          <p:spPr bwMode="auto">
            <a:xfrm>
              <a:off x="0" y="0"/>
              <a:ext cx="1384" cy="1838"/>
            </a:xfrm>
            <a:custGeom>
              <a:avLst/>
              <a:gdLst>
                <a:gd name="T0" fmla="*/ 863 w 1384"/>
                <a:gd name="T1" fmla="*/ 123 h 1838"/>
                <a:gd name="T2" fmla="*/ 859 w 1384"/>
                <a:gd name="T3" fmla="*/ 129 h 1838"/>
                <a:gd name="T4" fmla="*/ 724 w 1384"/>
                <a:gd name="T5" fmla="*/ 221 h 1838"/>
                <a:gd name="T6" fmla="*/ 629 w 1384"/>
                <a:gd name="T7" fmla="*/ 271 h 1838"/>
                <a:gd name="T8" fmla="*/ 491 w 1384"/>
                <a:gd name="T9" fmla="*/ 361 h 1838"/>
                <a:gd name="T10" fmla="*/ 364 w 1384"/>
                <a:gd name="T11" fmla="*/ 470 h 1838"/>
                <a:gd name="T12" fmla="*/ 254 w 1384"/>
                <a:gd name="T13" fmla="*/ 594 h 1838"/>
                <a:gd name="T14" fmla="*/ 162 w 1384"/>
                <a:gd name="T15" fmla="*/ 730 h 1838"/>
                <a:gd name="T16" fmla="*/ 87 w 1384"/>
                <a:gd name="T17" fmla="*/ 880 h 1838"/>
                <a:gd name="T18" fmla="*/ 36 w 1384"/>
                <a:gd name="T19" fmla="*/ 1028 h 1838"/>
                <a:gd name="T20" fmla="*/ 6 w 1384"/>
                <a:gd name="T21" fmla="*/ 1180 h 1838"/>
                <a:gd name="T22" fmla="*/ 1 w 1384"/>
                <a:gd name="T23" fmla="*/ 1336 h 1838"/>
                <a:gd name="T24" fmla="*/ 22 w 1384"/>
                <a:gd name="T25" fmla="*/ 1487 h 1838"/>
                <a:gd name="T26" fmla="*/ 70 w 1384"/>
                <a:gd name="T27" fmla="*/ 1621 h 1838"/>
                <a:gd name="T28" fmla="*/ 149 w 1384"/>
                <a:gd name="T29" fmla="*/ 1742 h 1838"/>
                <a:gd name="T30" fmla="*/ 200 w 1384"/>
                <a:gd name="T31" fmla="*/ 1794 h 1838"/>
                <a:gd name="T32" fmla="*/ 259 w 1384"/>
                <a:gd name="T33" fmla="*/ 1837 h 1838"/>
                <a:gd name="T34" fmla="*/ 253 w 1384"/>
                <a:gd name="T35" fmla="*/ 1830 h 1838"/>
                <a:gd name="T36" fmla="*/ 204 w 1384"/>
                <a:gd name="T37" fmla="*/ 1777 h 1838"/>
                <a:gd name="T38" fmla="*/ 129 w 1384"/>
                <a:gd name="T39" fmla="*/ 1665 h 1838"/>
                <a:gd name="T40" fmla="*/ 74 w 1384"/>
                <a:gd name="T41" fmla="*/ 1522 h 1838"/>
                <a:gd name="T42" fmla="*/ 53 w 1384"/>
                <a:gd name="T43" fmla="*/ 1359 h 1838"/>
                <a:gd name="T44" fmla="*/ 69 w 1384"/>
                <a:gd name="T45" fmla="*/ 1195 h 1838"/>
                <a:gd name="T46" fmla="*/ 112 w 1384"/>
                <a:gd name="T47" fmla="*/ 1038 h 1838"/>
                <a:gd name="T48" fmla="*/ 173 w 1384"/>
                <a:gd name="T49" fmla="*/ 896 h 1838"/>
                <a:gd name="T50" fmla="*/ 251 w 1384"/>
                <a:gd name="T51" fmla="*/ 764 h 1838"/>
                <a:gd name="T52" fmla="*/ 345 w 1384"/>
                <a:gd name="T53" fmla="*/ 642 h 1838"/>
                <a:gd name="T54" fmla="*/ 455 w 1384"/>
                <a:gd name="T55" fmla="*/ 530 h 1838"/>
                <a:gd name="T56" fmla="*/ 488 w 1384"/>
                <a:gd name="T57" fmla="*/ 501 h 1838"/>
                <a:gd name="T58" fmla="*/ 578 w 1384"/>
                <a:gd name="T59" fmla="*/ 472 h 1838"/>
                <a:gd name="T60" fmla="*/ 651 w 1384"/>
                <a:gd name="T61" fmla="*/ 382 h 1838"/>
                <a:gd name="T62" fmla="*/ 771 w 1384"/>
                <a:gd name="T63" fmla="*/ 270 h 1838"/>
                <a:gd name="T64" fmla="*/ 909 w 1384"/>
                <a:gd name="T65" fmla="*/ 176 h 1838"/>
                <a:gd name="T66" fmla="*/ 1016 w 1384"/>
                <a:gd name="T67" fmla="*/ 123 h 1838"/>
                <a:gd name="T68" fmla="*/ 1056 w 1384"/>
                <a:gd name="T69" fmla="*/ 2 h 1838"/>
                <a:gd name="T70" fmla="*/ 901 w 1384"/>
                <a:gd name="T71" fmla="*/ 21 h 1838"/>
                <a:gd name="T72" fmla="*/ 753 w 1384"/>
                <a:gd name="T73" fmla="*/ 61 h 1838"/>
                <a:gd name="T74" fmla="*/ 614 w 1384"/>
                <a:gd name="T75" fmla="*/ 119 h 1838"/>
                <a:gd name="T76" fmla="*/ 485 w 1384"/>
                <a:gd name="T77" fmla="*/ 193 h 1838"/>
                <a:gd name="T78" fmla="*/ 369 w 1384"/>
                <a:gd name="T79" fmla="*/ 280 h 1838"/>
                <a:gd name="T80" fmla="*/ 265 w 1384"/>
                <a:gd name="T81" fmla="*/ 377 h 1838"/>
                <a:gd name="T82" fmla="*/ 177 w 1384"/>
                <a:gd name="T83" fmla="*/ 483 h 1838"/>
                <a:gd name="T84" fmla="*/ 105 w 1384"/>
                <a:gd name="T85" fmla="*/ 595 h 1838"/>
                <a:gd name="T86" fmla="*/ 50 w 1384"/>
                <a:gd name="T87" fmla="*/ 711 h 1838"/>
                <a:gd name="T88" fmla="*/ 65 w 1384"/>
                <a:gd name="T89" fmla="*/ 698 h 1838"/>
                <a:gd name="T90" fmla="*/ 147 w 1384"/>
                <a:gd name="T91" fmla="*/ 564 h 1838"/>
                <a:gd name="T92" fmla="*/ 247 w 1384"/>
                <a:gd name="T93" fmla="*/ 444 h 1838"/>
                <a:gd name="T94" fmla="*/ 365 w 1384"/>
                <a:gd name="T95" fmla="*/ 338 h 1838"/>
                <a:gd name="T96" fmla="*/ 495 w 1384"/>
                <a:gd name="T97" fmla="*/ 250 h 1838"/>
                <a:gd name="T98" fmla="*/ 635 w 1384"/>
                <a:gd name="T99" fmla="*/ 182 h 1838"/>
                <a:gd name="T100" fmla="*/ 784 w 1384"/>
                <a:gd name="T101" fmla="*/ 136 h 1838"/>
                <a:gd name="T102" fmla="*/ 1016 w 1384"/>
                <a:gd name="T103" fmla="*/ 123 h 1838"/>
                <a:gd name="T104" fmla="*/ 1135 w 1384"/>
                <a:gd name="T105" fmla="*/ 78 h 1838"/>
                <a:gd name="T106" fmla="*/ 1298 w 1384"/>
                <a:gd name="T107" fmla="*/ 41 h 1838"/>
                <a:gd name="T108" fmla="*/ 1300 w 1384"/>
                <a:gd name="T109" fmla="*/ 15 h 1838"/>
                <a:gd name="T110" fmla="*/ 1136 w 1384"/>
                <a:gd name="T111" fmla="*/ 0 h 1838"/>
                <a:gd name="T112" fmla="*/ 525 w 1384"/>
                <a:gd name="T113" fmla="*/ 472 h 1838"/>
                <a:gd name="T114" fmla="*/ 468 w 1384"/>
                <a:gd name="T115" fmla="*/ 655 h 1838"/>
                <a:gd name="T116" fmla="*/ 550 w 1384"/>
                <a:gd name="T117" fmla="*/ 510 h 18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4" h="1838">
                  <a:moveTo>
                    <a:pt x="1016" y="123"/>
                  </a:moveTo>
                  <a:lnTo>
                    <a:pt x="863" y="123"/>
                  </a:lnTo>
                  <a:lnTo>
                    <a:pt x="862" y="127"/>
                  </a:lnTo>
                  <a:lnTo>
                    <a:pt x="859" y="129"/>
                  </a:lnTo>
                  <a:lnTo>
                    <a:pt x="734" y="215"/>
                  </a:lnTo>
                  <a:lnTo>
                    <a:pt x="724" y="221"/>
                  </a:lnTo>
                  <a:lnTo>
                    <a:pt x="713" y="228"/>
                  </a:lnTo>
                  <a:lnTo>
                    <a:pt x="629" y="271"/>
                  </a:lnTo>
                  <a:lnTo>
                    <a:pt x="558" y="314"/>
                  </a:lnTo>
                  <a:lnTo>
                    <a:pt x="491" y="361"/>
                  </a:lnTo>
                  <a:lnTo>
                    <a:pt x="426" y="413"/>
                  </a:lnTo>
                  <a:lnTo>
                    <a:pt x="364" y="470"/>
                  </a:lnTo>
                  <a:lnTo>
                    <a:pt x="307" y="530"/>
                  </a:lnTo>
                  <a:lnTo>
                    <a:pt x="254" y="594"/>
                  </a:lnTo>
                  <a:lnTo>
                    <a:pt x="205" y="660"/>
                  </a:lnTo>
                  <a:lnTo>
                    <a:pt x="162" y="730"/>
                  </a:lnTo>
                  <a:lnTo>
                    <a:pt x="122" y="803"/>
                  </a:lnTo>
                  <a:lnTo>
                    <a:pt x="87" y="880"/>
                  </a:lnTo>
                  <a:lnTo>
                    <a:pt x="59" y="954"/>
                  </a:lnTo>
                  <a:lnTo>
                    <a:pt x="36" y="1028"/>
                  </a:lnTo>
                  <a:lnTo>
                    <a:pt x="18" y="1104"/>
                  </a:lnTo>
                  <a:lnTo>
                    <a:pt x="6" y="1180"/>
                  </a:lnTo>
                  <a:lnTo>
                    <a:pt x="0" y="1257"/>
                  </a:lnTo>
                  <a:lnTo>
                    <a:pt x="1" y="1336"/>
                  </a:lnTo>
                  <a:lnTo>
                    <a:pt x="8" y="1415"/>
                  </a:lnTo>
                  <a:lnTo>
                    <a:pt x="22" y="1487"/>
                  </a:lnTo>
                  <a:lnTo>
                    <a:pt x="42" y="1555"/>
                  </a:lnTo>
                  <a:lnTo>
                    <a:pt x="70" y="1621"/>
                  </a:lnTo>
                  <a:lnTo>
                    <a:pt x="105" y="1683"/>
                  </a:lnTo>
                  <a:lnTo>
                    <a:pt x="149" y="1742"/>
                  </a:lnTo>
                  <a:lnTo>
                    <a:pt x="173" y="1769"/>
                  </a:lnTo>
                  <a:lnTo>
                    <a:pt x="200" y="1794"/>
                  </a:lnTo>
                  <a:lnTo>
                    <a:pt x="228" y="1817"/>
                  </a:lnTo>
                  <a:lnTo>
                    <a:pt x="259" y="1837"/>
                  </a:lnTo>
                  <a:lnTo>
                    <a:pt x="256" y="1834"/>
                  </a:lnTo>
                  <a:lnTo>
                    <a:pt x="253" y="1830"/>
                  </a:lnTo>
                  <a:lnTo>
                    <a:pt x="250" y="1827"/>
                  </a:lnTo>
                  <a:lnTo>
                    <a:pt x="204" y="1777"/>
                  </a:lnTo>
                  <a:lnTo>
                    <a:pt x="163" y="1723"/>
                  </a:lnTo>
                  <a:lnTo>
                    <a:pt x="129" y="1665"/>
                  </a:lnTo>
                  <a:lnTo>
                    <a:pt x="100" y="1603"/>
                  </a:lnTo>
                  <a:lnTo>
                    <a:pt x="74" y="1522"/>
                  </a:lnTo>
                  <a:lnTo>
                    <a:pt x="59" y="1441"/>
                  </a:lnTo>
                  <a:lnTo>
                    <a:pt x="53" y="1359"/>
                  </a:lnTo>
                  <a:lnTo>
                    <a:pt x="57" y="1277"/>
                  </a:lnTo>
                  <a:lnTo>
                    <a:pt x="69" y="1195"/>
                  </a:lnTo>
                  <a:lnTo>
                    <a:pt x="88" y="1114"/>
                  </a:lnTo>
                  <a:lnTo>
                    <a:pt x="112" y="1038"/>
                  </a:lnTo>
                  <a:lnTo>
                    <a:pt x="140" y="966"/>
                  </a:lnTo>
                  <a:lnTo>
                    <a:pt x="173" y="896"/>
                  </a:lnTo>
                  <a:lnTo>
                    <a:pt x="210" y="828"/>
                  </a:lnTo>
                  <a:lnTo>
                    <a:pt x="251" y="764"/>
                  </a:lnTo>
                  <a:lnTo>
                    <a:pt x="296" y="701"/>
                  </a:lnTo>
                  <a:lnTo>
                    <a:pt x="345" y="642"/>
                  </a:lnTo>
                  <a:lnTo>
                    <a:pt x="398" y="585"/>
                  </a:lnTo>
                  <a:lnTo>
                    <a:pt x="455" y="530"/>
                  </a:lnTo>
                  <a:lnTo>
                    <a:pt x="471" y="515"/>
                  </a:lnTo>
                  <a:lnTo>
                    <a:pt x="488" y="501"/>
                  </a:lnTo>
                  <a:lnTo>
                    <a:pt x="525" y="472"/>
                  </a:lnTo>
                  <a:lnTo>
                    <a:pt x="578" y="472"/>
                  </a:lnTo>
                  <a:lnTo>
                    <a:pt x="598" y="444"/>
                  </a:lnTo>
                  <a:lnTo>
                    <a:pt x="651" y="382"/>
                  </a:lnTo>
                  <a:lnTo>
                    <a:pt x="708" y="324"/>
                  </a:lnTo>
                  <a:lnTo>
                    <a:pt x="771" y="270"/>
                  </a:lnTo>
                  <a:lnTo>
                    <a:pt x="838" y="221"/>
                  </a:lnTo>
                  <a:lnTo>
                    <a:pt x="909" y="176"/>
                  </a:lnTo>
                  <a:lnTo>
                    <a:pt x="982" y="137"/>
                  </a:lnTo>
                  <a:lnTo>
                    <a:pt x="1016" y="123"/>
                  </a:lnTo>
                  <a:close/>
                  <a:moveTo>
                    <a:pt x="1136" y="0"/>
                  </a:moveTo>
                  <a:lnTo>
                    <a:pt x="1056" y="2"/>
                  </a:lnTo>
                  <a:lnTo>
                    <a:pt x="978" y="9"/>
                  </a:lnTo>
                  <a:lnTo>
                    <a:pt x="901" y="21"/>
                  </a:lnTo>
                  <a:lnTo>
                    <a:pt x="826" y="39"/>
                  </a:lnTo>
                  <a:lnTo>
                    <a:pt x="753" y="61"/>
                  </a:lnTo>
                  <a:lnTo>
                    <a:pt x="682" y="88"/>
                  </a:lnTo>
                  <a:lnTo>
                    <a:pt x="614" y="119"/>
                  </a:lnTo>
                  <a:lnTo>
                    <a:pt x="548" y="154"/>
                  </a:lnTo>
                  <a:lnTo>
                    <a:pt x="485" y="193"/>
                  </a:lnTo>
                  <a:lnTo>
                    <a:pt x="425" y="235"/>
                  </a:lnTo>
                  <a:lnTo>
                    <a:pt x="369" y="280"/>
                  </a:lnTo>
                  <a:lnTo>
                    <a:pt x="315" y="327"/>
                  </a:lnTo>
                  <a:lnTo>
                    <a:pt x="265" y="377"/>
                  </a:lnTo>
                  <a:lnTo>
                    <a:pt x="219" y="429"/>
                  </a:lnTo>
                  <a:lnTo>
                    <a:pt x="177" y="483"/>
                  </a:lnTo>
                  <a:lnTo>
                    <a:pt x="139" y="539"/>
                  </a:lnTo>
                  <a:lnTo>
                    <a:pt x="105" y="595"/>
                  </a:lnTo>
                  <a:lnTo>
                    <a:pt x="75" y="653"/>
                  </a:lnTo>
                  <a:lnTo>
                    <a:pt x="50" y="711"/>
                  </a:lnTo>
                  <a:lnTo>
                    <a:pt x="30" y="770"/>
                  </a:lnTo>
                  <a:lnTo>
                    <a:pt x="65" y="698"/>
                  </a:lnTo>
                  <a:lnTo>
                    <a:pt x="104" y="629"/>
                  </a:lnTo>
                  <a:lnTo>
                    <a:pt x="147" y="564"/>
                  </a:lnTo>
                  <a:lnTo>
                    <a:pt x="195" y="502"/>
                  </a:lnTo>
                  <a:lnTo>
                    <a:pt x="247" y="444"/>
                  </a:lnTo>
                  <a:lnTo>
                    <a:pt x="304" y="390"/>
                  </a:lnTo>
                  <a:lnTo>
                    <a:pt x="365" y="338"/>
                  </a:lnTo>
                  <a:lnTo>
                    <a:pt x="429" y="291"/>
                  </a:lnTo>
                  <a:lnTo>
                    <a:pt x="495" y="250"/>
                  </a:lnTo>
                  <a:lnTo>
                    <a:pt x="564" y="213"/>
                  </a:lnTo>
                  <a:lnTo>
                    <a:pt x="635" y="182"/>
                  </a:lnTo>
                  <a:lnTo>
                    <a:pt x="708" y="156"/>
                  </a:lnTo>
                  <a:lnTo>
                    <a:pt x="784" y="136"/>
                  </a:lnTo>
                  <a:lnTo>
                    <a:pt x="863" y="123"/>
                  </a:lnTo>
                  <a:lnTo>
                    <a:pt x="1016" y="123"/>
                  </a:lnTo>
                  <a:lnTo>
                    <a:pt x="1057" y="105"/>
                  </a:lnTo>
                  <a:lnTo>
                    <a:pt x="1135" y="78"/>
                  </a:lnTo>
                  <a:lnTo>
                    <a:pt x="1215" y="57"/>
                  </a:lnTo>
                  <a:lnTo>
                    <a:pt x="1298" y="41"/>
                  </a:lnTo>
                  <a:lnTo>
                    <a:pt x="1383" y="32"/>
                  </a:lnTo>
                  <a:lnTo>
                    <a:pt x="1300" y="15"/>
                  </a:lnTo>
                  <a:lnTo>
                    <a:pt x="1217" y="4"/>
                  </a:lnTo>
                  <a:lnTo>
                    <a:pt x="1136" y="0"/>
                  </a:lnTo>
                  <a:close/>
                  <a:moveTo>
                    <a:pt x="578" y="472"/>
                  </a:moveTo>
                  <a:lnTo>
                    <a:pt x="525" y="472"/>
                  </a:lnTo>
                  <a:lnTo>
                    <a:pt x="462" y="652"/>
                  </a:lnTo>
                  <a:lnTo>
                    <a:pt x="468" y="655"/>
                  </a:lnTo>
                  <a:lnTo>
                    <a:pt x="507" y="581"/>
                  </a:lnTo>
                  <a:lnTo>
                    <a:pt x="550" y="510"/>
                  </a:lnTo>
                  <a:lnTo>
                    <a:pt x="578" y="472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" name="AutoShape 25"/>
            <p:cNvSpPr>
              <a:spLocks/>
            </p:cNvSpPr>
            <p:nvPr/>
          </p:nvSpPr>
          <p:spPr bwMode="auto">
            <a:xfrm>
              <a:off x="494" y="65"/>
              <a:ext cx="1191" cy="975"/>
            </a:xfrm>
            <a:custGeom>
              <a:avLst/>
              <a:gdLst>
                <a:gd name="T0" fmla="*/ 863 w 1191"/>
                <a:gd name="T1" fmla="*/ 72 h 975"/>
                <a:gd name="T2" fmla="*/ 709 w 1191"/>
                <a:gd name="T3" fmla="*/ 100 h 975"/>
                <a:gd name="T4" fmla="*/ 560 w 1191"/>
                <a:gd name="T5" fmla="*/ 149 h 975"/>
                <a:gd name="T6" fmla="*/ 512 w 1191"/>
                <a:gd name="T7" fmla="*/ 171 h 975"/>
                <a:gd name="T8" fmla="*/ 576 w 1191"/>
                <a:gd name="T9" fmla="*/ 220 h 975"/>
                <a:gd name="T10" fmla="*/ 501 w 1191"/>
                <a:gd name="T11" fmla="*/ 257 h 975"/>
                <a:gd name="T12" fmla="*/ 376 w 1191"/>
                <a:gd name="T13" fmla="*/ 336 h 975"/>
                <a:gd name="T14" fmla="*/ 262 w 1191"/>
                <a:gd name="T15" fmla="*/ 432 h 975"/>
                <a:gd name="T16" fmla="*/ 156 w 1191"/>
                <a:gd name="T17" fmla="*/ 558 h 975"/>
                <a:gd name="T18" fmla="*/ 74 w 1191"/>
                <a:gd name="T19" fmla="*/ 698 h 975"/>
                <a:gd name="T20" fmla="*/ 11 w 1191"/>
                <a:gd name="T21" fmla="*/ 850 h 975"/>
                <a:gd name="T22" fmla="*/ 0 w 1191"/>
                <a:gd name="T23" fmla="*/ 922 h 975"/>
                <a:gd name="T24" fmla="*/ 29 w 1191"/>
                <a:gd name="T25" fmla="*/ 988 h 975"/>
                <a:gd name="T26" fmla="*/ 47 w 1191"/>
                <a:gd name="T27" fmla="*/ 1013 h 975"/>
                <a:gd name="T28" fmla="*/ 66 w 1191"/>
                <a:gd name="T29" fmla="*/ 1041 h 975"/>
                <a:gd name="T30" fmla="*/ 106 w 1191"/>
                <a:gd name="T31" fmla="*/ 887 h 975"/>
                <a:gd name="T32" fmla="*/ 165 w 1191"/>
                <a:gd name="T33" fmla="*/ 746 h 975"/>
                <a:gd name="T34" fmla="*/ 243 w 1191"/>
                <a:gd name="T35" fmla="*/ 619 h 975"/>
                <a:gd name="T36" fmla="*/ 342 w 1191"/>
                <a:gd name="T37" fmla="*/ 505 h 975"/>
                <a:gd name="T38" fmla="*/ 462 w 1191"/>
                <a:gd name="T39" fmla="*/ 405 h 975"/>
                <a:gd name="T40" fmla="*/ 596 w 1191"/>
                <a:gd name="T41" fmla="*/ 324 h 975"/>
                <a:gd name="T42" fmla="*/ 735 w 1191"/>
                <a:gd name="T43" fmla="*/ 266 h 975"/>
                <a:gd name="T44" fmla="*/ 881 w 1191"/>
                <a:gd name="T45" fmla="*/ 232 h 975"/>
                <a:gd name="T46" fmla="*/ 1033 w 1191"/>
                <a:gd name="T47" fmla="*/ 222 h 975"/>
                <a:gd name="T48" fmla="*/ 1184 w 1191"/>
                <a:gd name="T49" fmla="*/ 221 h 975"/>
                <a:gd name="T50" fmla="*/ 1157 w 1191"/>
                <a:gd name="T51" fmla="*/ 185 h 975"/>
                <a:gd name="T52" fmla="*/ 1100 w 1191"/>
                <a:gd name="T53" fmla="*/ 130 h 975"/>
                <a:gd name="T54" fmla="*/ 1039 w 1191"/>
                <a:gd name="T55" fmla="*/ 88 h 975"/>
                <a:gd name="T56" fmla="*/ 976 w 1191"/>
                <a:gd name="T57" fmla="*/ 68 h 975"/>
                <a:gd name="T58" fmla="*/ 1184 w 1191"/>
                <a:gd name="T59" fmla="*/ 222 h 975"/>
                <a:gd name="T60" fmla="*/ 1111 w 1191"/>
                <a:gd name="T61" fmla="*/ 225 h 975"/>
                <a:gd name="T62" fmla="*/ 1186 w 1191"/>
                <a:gd name="T63" fmla="*/ 226 h 97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191" h="975">
                  <a:moveTo>
                    <a:pt x="941" y="0"/>
                  </a:moveTo>
                  <a:lnTo>
                    <a:pt x="863" y="6"/>
                  </a:lnTo>
                  <a:lnTo>
                    <a:pt x="785" y="18"/>
                  </a:lnTo>
                  <a:lnTo>
                    <a:pt x="709" y="34"/>
                  </a:lnTo>
                  <a:lnTo>
                    <a:pt x="634" y="56"/>
                  </a:lnTo>
                  <a:lnTo>
                    <a:pt x="560" y="83"/>
                  </a:lnTo>
                  <a:lnTo>
                    <a:pt x="549" y="88"/>
                  </a:lnTo>
                  <a:lnTo>
                    <a:pt x="512" y="105"/>
                  </a:lnTo>
                  <a:lnTo>
                    <a:pt x="606" y="140"/>
                  </a:lnTo>
                  <a:lnTo>
                    <a:pt x="576" y="154"/>
                  </a:lnTo>
                  <a:lnTo>
                    <a:pt x="568" y="158"/>
                  </a:lnTo>
                  <a:lnTo>
                    <a:pt x="501" y="191"/>
                  </a:lnTo>
                  <a:lnTo>
                    <a:pt x="437" y="228"/>
                  </a:lnTo>
                  <a:lnTo>
                    <a:pt x="376" y="270"/>
                  </a:lnTo>
                  <a:lnTo>
                    <a:pt x="317" y="316"/>
                  </a:lnTo>
                  <a:lnTo>
                    <a:pt x="262" y="366"/>
                  </a:lnTo>
                  <a:lnTo>
                    <a:pt x="206" y="427"/>
                  </a:lnTo>
                  <a:lnTo>
                    <a:pt x="156" y="492"/>
                  </a:lnTo>
                  <a:lnTo>
                    <a:pt x="112" y="560"/>
                  </a:lnTo>
                  <a:lnTo>
                    <a:pt x="74" y="632"/>
                  </a:lnTo>
                  <a:lnTo>
                    <a:pt x="40" y="706"/>
                  </a:lnTo>
                  <a:lnTo>
                    <a:pt x="11" y="784"/>
                  </a:lnTo>
                  <a:lnTo>
                    <a:pt x="2" y="821"/>
                  </a:lnTo>
                  <a:lnTo>
                    <a:pt x="0" y="856"/>
                  </a:lnTo>
                  <a:lnTo>
                    <a:pt x="9" y="890"/>
                  </a:lnTo>
                  <a:lnTo>
                    <a:pt x="29" y="922"/>
                  </a:lnTo>
                  <a:lnTo>
                    <a:pt x="38" y="934"/>
                  </a:lnTo>
                  <a:lnTo>
                    <a:pt x="47" y="947"/>
                  </a:lnTo>
                  <a:lnTo>
                    <a:pt x="56" y="960"/>
                  </a:lnTo>
                  <a:lnTo>
                    <a:pt x="66" y="975"/>
                  </a:lnTo>
                  <a:lnTo>
                    <a:pt x="84" y="896"/>
                  </a:lnTo>
                  <a:lnTo>
                    <a:pt x="106" y="821"/>
                  </a:lnTo>
                  <a:lnTo>
                    <a:pt x="133" y="749"/>
                  </a:lnTo>
                  <a:lnTo>
                    <a:pt x="165" y="680"/>
                  </a:lnTo>
                  <a:lnTo>
                    <a:pt x="201" y="615"/>
                  </a:lnTo>
                  <a:lnTo>
                    <a:pt x="243" y="553"/>
                  </a:lnTo>
                  <a:lnTo>
                    <a:pt x="290" y="494"/>
                  </a:lnTo>
                  <a:lnTo>
                    <a:pt x="342" y="439"/>
                  </a:lnTo>
                  <a:lnTo>
                    <a:pt x="399" y="387"/>
                  </a:lnTo>
                  <a:lnTo>
                    <a:pt x="462" y="339"/>
                  </a:lnTo>
                  <a:lnTo>
                    <a:pt x="528" y="295"/>
                  </a:lnTo>
                  <a:lnTo>
                    <a:pt x="596" y="258"/>
                  </a:lnTo>
                  <a:lnTo>
                    <a:pt x="665" y="226"/>
                  </a:lnTo>
                  <a:lnTo>
                    <a:pt x="735" y="200"/>
                  </a:lnTo>
                  <a:lnTo>
                    <a:pt x="807" y="180"/>
                  </a:lnTo>
                  <a:lnTo>
                    <a:pt x="881" y="166"/>
                  </a:lnTo>
                  <a:lnTo>
                    <a:pt x="956" y="158"/>
                  </a:lnTo>
                  <a:lnTo>
                    <a:pt x="1033" y="156"/>
                  </a:lnTo>
                  <a:lnTo>
                    <a:pt x="1184" y="156"/>
                  </a:lnTo>
                  <a:lnTo>
                    <a:pt x="1184" y="155"/>
                  </a:lnTo>
                  <a:lnTo>
                    <a:pt x="1181" y="151"/>
                  </a:lnTo>
                  <a:lnTo>
                    <a:pt x="1157" y="119"/>
                  </a:lnTo>
                  <a:lnTo>
                    <a:pt x="1130" y="90"/>
                  </a:lnTo>
                  <a:lnTo>
                    <a:pt x="1100" y="64"/>
                  </a:lnTo>
                  <a:lnTo>
                    <a:pt x="1068" y="40"/>
                  </a:lnTo>
                  <a:lnTo>
                    <a:pt x="1039" y="22"/>
                  </a:lnTo>
                  <a:lnTo>
                    <a:pt x="1009" y="9"/>
                  </a:lnTo>
                  <a:lnTo>
                    <a:pt x="976" y="2"/>
                  </a:lnTo>
                  <a:lnTo>
                    <a:pt x="941" y="0"/>
                  </a:lnTo>
                  <a:close/>
                  <a:moveTo>
                    <a:pt x="1184" y="156"/>
                  </a:moveTo>
                  <a:lnTo>
                    <a:pt x="1033" y="156"/>
                  </a:lnTo>
                  <a:lnTo>
                    <a:pt x="1111" y="159"/>
                  </a:lnTo>
                  <a:lnTo>
                    <a:pt x="1190" y="168"/>
                  </a:lnTo>
                  <a:lnTo>
                    <a:pt x="1186" y="160"/>
                  </a:lnTo>
                  <a:lnTo>
                    <a:pt x="1184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AutoShape 26"/>
            <p:cNvSpPr>
              <a:spLocks/>
            </p:cNvSpPr>
            <p:nvPr/>
          </p:nvSpPr>
          <p:spPr bwMode="auto">
            <a:xfrm>
              <a:off x="650" y="259"/>
              <a:ext cx="1105" cy="905"/>
            </a:xfrm>
            <a:custGeom>
              <a:avLst/>
              <a:gdLst>
                <a:gd name="T0" fmla="*/ 888 w 1105"/>
                <a:gd name="T1" fmla="*/ 259 h 905"/>
                <a:gd name="T2" fmla="*/ 814 w 1105"/>
                <a:gd name="T3" fmla="*/ 262 h 905"/>
                <a:gd name="T4" fmla="*/ 741 w 1105"/>
                <a:gd name="T5" fmla="*/ 271 h 905"/>
                <a:gd name="T6" fmla="*/ 668 w 1105"/>
                <a:gd name="T7" fmla="*/ 284 h 905"/>
                <a:gd name="T8" fmla="*/ 651 w 1105"/>
                <a:gd name="T9" fmla="*/ 289 h 905"/>
                <a:gd name="T10" fmla="*/ 598 w 1105"/>
                <a:gd name="T11" fmla="*/ 303 h 905"/>
                <a:gd name="T12" fmla="*/ 653 w 1105"/>
                <a:gd name="T13" fmla="*/ 358 h 905"/>
                <a:gd name="T14" fmla="*/ 645 w 1105"/>
                <a:gd name="T15" fmla="*/ 361 h 905"/>
                <a:gd name="T16" fmla="*/ 640 w 1105"/>
                <a:gd name="T17" fmla="*/ 363 h 905"/>
                <a:gd name="T18" fmla="*/ 635 w 1105"/>
                <a:gd name="T19" fmla="*/ 365 h 905"/>
                <a:gd name="T20" fmla="*/ 554 w 1105"/>
                <a:gd name="T21" fmla="*/ 394 h 905"/>
                <a:gd name="T22" fmla="*/ 476 w 1105"/>
                <a:gd name="T23" fmla="*/ 430 h 905"/>
                <a:gd name="T24" fmla="*/ 403 w 1105"/>
                <a:gd name="T25" fmla="*/ 473 h 905"/>
                <a:gd name="T26" fmla="*/ 333 w 1105"/>
                <a:gd name="T27" fmla="*/ 524 h 905"/>
                <a:gd name="T28" fmla="*/ 274 w 1105"/>
                <a:gd name="T29" fmla="*/ 576 h 905"/>
                <a:gd name="T30" fmla="*/ 221 w 1105"/>
                <a:gd name="T31" fmla="*/ 631 h 905"/>
                <a:gd name="T32" fmla="*/ 174 w 1105"/>
                <a:gd name="T33" fmla="*/ 689 h 905"/>
                <a:gd name="T34" fmla="*/ 132 w 1105"/>
                <a:gd name="T35" fmla="*/ 751 h 905"/>
                <a:gd name="T36" fmla="*/ 95 w 1105"/>
                <a:gd name="T37" fmla="*/ 816 h 905"/>
                <a:gd name="T38" fmla="*/ 64 w 1105"/>
                <a:gd name="T39" fmla="*/ 884 h 905"/>
                <a:gd name="T40" fmla="*/ 38 w 1105"/>
                <a:gd name="T41" fmla="*/ 954 h 905"/>
                <a:gd name="T42" fmla="*/ 17 w 1105"/>
                <a:gd name="T43" fmla="*/ 1028 h 905"/>
                <a:gd name="T44" fmla="*/ 1 w 1105"/>
                <a:gd name="T45" fmla="*/ 1104 h 905"/>
                <a:gd name="T46" fmla="*/ 0 w 1105"/>
                <a:gd name="T47" fmla="*/ 1109 h 905"/>
                <a:gd name="T48" fmla="*/ 2 w 1105"/>
                <a:gd name="T49" fmla="*/ 1118 h 905"/>
                <a:gd name="T50" fmla="*/ 5 w 1105"/>
                <a:gd name="T51" fmla="*/ 1120 h 905"/>
                <a:gd name="T52" fmla="*/ 25 w 1105"/>
                <a:gd name="T53" fmla="*/ 1131 h 905"/>
                <a:gd name="T54" fmla="*/ 45 w 1105"/>
                <a:gd name="T55" fmla="*/ 1142 h 905"/>
                <a:gd name="T56" fmla="*/ 87 w 1105"/>
                <a:gd name="T57" fmla="*/ 1164 h 905"/>
                <a:gd name="T58" fmla="*/ 103 w 1105"/>
                <a:gd name="T59" fmla="*/ 1085 h 905"/>
                <a:gd name="T60" fmla="*/ 125 w 1105"/>
                <a:gd name="T61" fmla="*/ 1009 h 905"/>
                <a:gd name="T62" fmla="*/ 152 w 1105"/>
                <a:gd name="T63" fmla="*/ 936 h 905"/>
                <a:gd name="T64" fmla="*/ 185 w 1105"/>
                <a:gd name="T65" fmla="*/ 867 h 905"/>
                <a:gd name="T66" fmla="*/ 223 w 1105"/>
                <a:gd name="T67" fmla="*/ 802 h 905"/>
                <a:gd name="T68" fmla="*/ 268 w 1105"/>
                <a:gd name="T69" fmla="*/ 741 h 905"/>
                <a:gd name="T70" fmla="*/ 319 w 1105"/>
                <a:gd name="T71" fmla="*/ 684 h 905"/>
                <a:gd name="T72" fmla="*/ 375 w 1105"/>
                <a:gd name="T73" fmla="*/ 630 h 905"/>
                <a:gd name="T74" fmla="*/ 438 w 1105"/>
                <a:gd name="T75" fmla="*/ 580 h 905"/>
                <a:gd name="T76" fmla="*/ 505 w 1105"/>
                <a:gd name="T77" fmla="*/ 536 h 905"/>
                <a:gd name="T78" fmla="*/ 574 w 1105"/>
                <a:gd name="T79" fmla="*/ 499 h 905"/>
                <a:gd name="T80" fmla="*/ 644 w 1105"/>
                <a:gd name="T81" fmla="*/ 469 h 905"/>
                <a:gd name="T82" fmla="*/ 716 w 1105"/>
                <a:gd name="T83" fmla="*/ 445 h 905"/>
                <a:gd name="T84" fmla="*/ 790 w 1105"/>
                <a:gd name="T85" fmla="*/ 429 h 905"/>
                <a:gd name="T86" fmla="*/ 866 w 1105"/>
                <a:gd name="T87" fmla="*/ 418 h 905"/>
                <a:gd name="T88" fmla="*/ 944 w 1105"/>
                <a:gd name="T89" fmla="*/ 415 h 905"/>
                <a:gd name="T90" fmla="*/ 1101 w 1105"/>
                <a:gd name="T91" fmla="*/ 415 h 905"/>
                <a:gd name="T92" fmla="*/ 1085 w 1105"/>
                <a:gd name="T93" fmla="*/ 361 h 905"/>
                <a:gd name="T94" fmla="*/ 1076 w 1105"/>
                <a:gd name="T95" fmla="*/ 329 h 905"/>
                <a:gd name="T96" fmla="*/ 1068 w 1105"/>
                <a:gd name="T97" fmla="*/ 298 h 905"/>
                <a:gd name="T98" fmla="*/ 1063 w 1105"/>
                <a:gd name="T99" fmla="*/ 286 h 905"/>
                <a:gd name="T100" fmla="*/ 1056 w 1105"/>
                <a:gd name="T101" fmla="*/ 279 h 905"/>
                <a:gd name="T102" fmla="*/ 1047 w 1105"/>
                <a:gd name="T103" fmla="*/ 274 h 905"/>
                <a:gd name="T104" fmla="*/ 1035 w 1105"/>
                <a:gd name="T105" fmla="*/ 271 h 905"/>
                <a:gd name="T106" fmla="*/ 961 w 1105"/>
                <a:gd name="T107" fmla="*/ 262 h 905"/>
                <a:gd name="T108" fmla="*/ 888 w 1105"/>
                <a:gd name="T109" fmla="*/ 259 h 905"/>
                <a:gd name="T110" fmla="*/ 1101 w 1105"/>
                <a:gd name="T111" fmla="*/ 415 h 905"/>
                <a:gd name="T112" fmla="*/ 944 w 1105"/>
                <a:gd name="T113" fmla="*/ 415 h 905"/>
                <a:gd name="T114" fmla="*/ 1023 w 1105"/>
                <a:gd name="T115" fmla="*/ 418 h 905"/>
                <a:gd name="T116" fmla="*/ 1105 w 1105"/>
                <a:gd name="T117" fmla="*/ 427 h 905"/>
                <a:gd name="T118" fmla="*/ 1101 w 1105"/>
                <a:gd name="T119" fmla="*/ 415 h 9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05" h="905">
                  <a:moveTo>
                    <a:pt x="888" y="0"/>
                  </a:moveTo>
                  <a:lnTo>
                    <a:pt x="814" y="3"/>
                  </a:lnTo>
                  <a:lnTo>
                    <a:pt x="741" y="12"/>
                  </a:lnTo>
                  <a:lnTo>
                    <a:pt x="668" y="25"/>
                  </a:lnTo>
                  <a:lnTo>
                    <a:pt x="651" y="30"/>
                  </a:lnTo>
                  <a:lnTo>
                    <a:pt x="598" y="44"/>
                  </a:lnTo>
                  <a:lnTo>
                    <a:pt x="653" y="99"/>
                  </a:lnTo>
                  <a:lnTo>
                    <a:pt x="645" y="102"/>
                  </a:lnTo>
                  <a:lnTo>
                    <a:pt x="640" y="104"/>
                  </a:lnTo>
                  <a:lnTo>
                    <a:pt x="635" y="106"/>
                  </a:lnTo>
                  <a:lnTo>
                    <a:pt x="554" y="135"/>
                  </a:lnTo>
                  <a:lnTo>
                    <a:pt x="476" y="171"/>
                  </a:lnTo>
                  <a:lnTo>
                    <a:pt x="403" y="214"/>
                  </a:lnTo>
                  <a:lnTo>
                    <a:pt x="333" y="265"/>
                  </a:lnTo>
                  <a:lnTo>
                    <a:pt x="274" y="317"/>
                  </a:lnTo>
                  <a:lnTo>
                    <a:pt x="221" y="372"/>
                  </a:lnTo>
                  <a:lnTo>
                    <a:pt x="174" y="430"/>
                  </a:lnTo>
                  <a:lnTo>
                    <a:pt x="132" y="492"/>
                  </a:lnTo>
                  <a:lnTo>
                    <a:pt x="95" y="557"/>
                  </a:lnTo>
                  <a:lnTo>
                    <a:pt x="64" y="625"/>
                  </a:lnTo>
                  <a:lnTo>
                    <a:pt x="38" y="695"/>
                  </a:lnTo>
                  <a:lnTo>
                    <a:pt x="17" y="769"/>
                  </a:lnTo>
                  <a:lnTo>
                    <a:pt x="1" y="845"/>
                  </a:lnTo>
                  <a:lnTo>
                    <a:pt x="0" y="850"/>
                  </a:lnTo>
                  <a:lnTo>
                    <a:pt x="2" y="859"/>
                  </a:lnTo>
                  <a:lnTo>
                    <a:pt x="5" y="861"/>
                  </a:lnTo>
                  <a:lnTo>
                    <a:pt x="25" y="872"/>
                  </a:lnTo>
                  <a:lnTo>
                    <a:pt x="45" y="883"/>
                  </a:lnTo>
                  <a:lnTo>
                    <a:pt x="87" y="905"/>
                  </a:lnTo>
                  <a:lnTo>
                    <a:pt x="103" y="826"/>
                  </a:lnTo>
                  <a:lnTo>
                    <a:pt x="125" y="750"/>
                  </a:lnTo>
                  <a:lnTo>
                    <a:pt x="152" y="677"/>
                  </a:lnTo>
                  <a:lnTo>
                    <a:pt x="185" y="608"/>
                  </a:lnTo>
                  <a:lnTo>
                    <a:pt x="223" y="543"/>
                  </a:lnTo>
                  <a:lnTo>
                    <a:pt x="268" y="482"/>
                  </a:lnTo>
                  <a:lnTo>
                    <a:pt x="319" y="425"/>
                  </a:lnTo>
                  <a:lnTo>
                    <a:pt x="375" y="371"/>
                  </a:lnTo>
                  <a:lnTo>
                    <a:pt x="438" y="321"/>
                  </a:lnTo>
                  <a:lnTo>
                    <a:pt x="505" y="277"/>
                  </a:lnTo>
                  <a:lnTo>
                    <a:pt x="574" y="240"/>
                  </a:lnTo>
                  <a:lnTo>
                    <a:pt x="644" y="210"/>
                  </a:lnTo>
                  <a:lnTo>
                    <a:pt x="716" y="186"/>
                  </a:lnTo>
                  <a:lnTo>
                    <a:pt x="790" y="170"/>
                  </a:lnTo>
                  <a:lnTo>
                    <a:pt x="866" y="159"/>
                  </a:lnTo>
                  <a:lnTo>
                    <a:pt x="944" y="156"/>
                  </a:lnTo>
                  <a:lnTo>
                    <a:pt x="1101" y="156"/>
                  </a:lnTo>
                  <a:lnTo>
                    <a:pt x="1085" y="102"/>
                  </a:lnTo>
                  <a:lnTo>
                    <a:pt x="1076" y="70"/>
                  </a:lnTo>
                  <a:lnTo>
                    <a:pt x="1068" y="39"/>
                  </a:lnTo>
                  <a:lnTo>
                    <a:pt x="1063" y="27"/>
                  </a:lnTo>
                  <a:lnTo>
                    <a:pt x="1056" y="20"/>
                  </a:lnTo>
                  <a:lnTo>
                    <a:pt x="1047" y="15"/>
                  </a:lnTo>
                  <a:lnTo>
                    <a:pt x="1035" y="12"/>
                  </a:lnTo>
                  <a:lnTo>
                    <a:pt x="961" y="3"/>
                  </a:lnTo>
                  <a:lnTo>
                    <a:pt x="888" y="0"/>
                  </a:lnTo>
                  <a:close/>
                  <a:moveTo>
                    <a:pt x="1101" y="156"/>
                  </a:moveTo>
                  <a:lnTo>
                    <a:pt x="944" y="156"/>
                  </a:lnTo>
                  <a:lnTo>
                    <a:pt x="1023" y="159"/>
                  </a:lnTo>
                  <a:lnTo>
                    <a:pt x="1105" y="168"/>
                  </a:lnTo>
                  <a:lnTo>
                    <a:pt x="1101" y="156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AutoShape 27"/>
            <p:cNvSpPr>
              <a:spLocks/>
            </p:cNvSpPr>
            <p:nvPr/>
          </p:nvSpPr>
          <p:spPr bwMode="auto">
            <a:xfrm>
              <a:off x="835" y="452"/>
              <a:ext cx="918" cy="749"/>
            </a:xfrm>
            <a:custGeom>
              <a:avLst/>
              <a:gdLst>
                <a:gd name="T0" fmla="*/ 771 w 918"/>
                <a:gd name="T1" fmla="*/ 452 h 749"/>
                <a:gd name="T2" fmla="*/ 684 w 918"/>
                <a:gd name="T3" fmla="*/ 456 h 749"/>
                <a:gd name="T4" fmla="*/ 608 w 918"/>
                <a:gd name="T5" fmla="*/ 466 h 749"/>
                <a:gd name="T6" fmla="*/ 557 w 918"/>
                <a:gd name="T7" fmla="*/ 481 h 749"/>
                <a:gd name="T8" fmla="*/ 583 w 918"/>
                <a:gd name="T9" fmla="*/ 542 h 749"/>
                <a:gd name="T10" fmla="*/ 508 w 918"/>
                <a:gd name="T11" fmla="*/ 566 h 749"/>
                <a:gd name="T12" fmla="*/ 438 w 918"/>
                <a:gd name="T13" fmla="*/ 597 h 749"/>
                <a:gd name="T14" fmla="*/ 372 w 918"/>
                <a:gd name="T15" fmla="*/ 634 h 749"/>
                <a:gd name="T16" fmla="*/ 310 w 918"/>
                <a:gd name="T17" fmla="*/ 677 h 749"/>
                <a:gd name="T18" fmla="*/ 252 w 918"/>
                <a:gd name="T19" fmla="*/ 727 h 749"/>
                <a:gd name="T20" fmla="*/ 198 w 918"/>
                <a:gd name="T21" fmla="*/ 782 h 749"/>
                <a:gd name="T22" fmla="*/ 149 w 918"/>
                <a:gd name="T23" fmla="*/ 842 h 749"/>
                <a:gd name="T24" fmla="*/ 106 w 918"/>
                <a:gd name="T25" fmla="*/ 905 h 749"/>
                <a:gd name="T26" fmla="*/ 70 w 918"/>
                <a:gd name="T27" fmla="*/ 972 h 749"/>
                <a:gd name="T28" fmla="*/ 40 w 918"/>
                <a:gd name="T29" fmla="*/ 1042 h 749"/>
                <a:gd name="T30" fmla="*/ 17 w 918"/>
                <a:gd name="T31" fmla="*/ 1115 h 749"/>
                <a:gd name="T32" fmla="*/ 0 w 918"/>
                <a:gd name="T33" fmla="*/ 1191 h 749"/>
                <a:gd name="T34" fmla="*/ 95 w 918"/>
                <a:gd name="T35" fmla="*/ 1201 h 749"/>
                <a:gd name="T36" fmla="*/ 118 w 918"/>
                <a:gd name="T37" fmla="*/ 1124 h 749"/>
                <a:gd name="T38" fmla="*/ 146 w 918"/>
                <a:gd name="T39" fmla="*/ 1052 h 749"/>
                <a:gd name="T40" fmla="*/ 181 w 918"/>
                <a:gd name="T41" fmla="*/ 983 h 749"/>
                <a:gd name="T42" fmla="*/ 222 w 918"/>
                <a:gd name="T43" fmla="*/ 919 h 749"/>
                <a:gd name="T44" fmla="*/ 270 w 918"/>
                <a:gd name="T45" fmla="*/ 860 h 749"/>
                <a:gd name="T46" fmla="*/ 324 w 918"/>
                <a:gd name="T47" fmla="*/ 805 h 749"/>
                <a:gd name="T48" fmla="*/ 386 w 918"/>
                <a:gd name="T49" fmla="*/ 755 h 749"/>
                <a:gd name="T50" fmla="*/ 453 w 918"/>
                <a:gd name="T51" fmla="*/ 712 h 749"/>
                <a:gd name="T52" fmla="*/ 521 w 918"/>
                <a:gd name="T53" fmla="*/ 676 h 749"/>
                <a:gd name="T54" fmla="*/ 592 w 918"/>
                <a:gd name="T55" fmla="*/ 647 h 749"/>
                <a:gd name="T56" fmla="*/ 666 w 918"/>
                <a:gd name="T57" fmla="*/ 626 h 749"/>
                <a:gd name="T58" fmla="*/ 742 w 918"/>
                <a:gd name="T59" fmla="*/ 612 h 749"/>
                <a:gd name="T60" fmla="*/ 820 w 918"/>
                <a:gd name="T61" fmla="*/ 606 h 749"/>
                <a:gd name="T62" fmla="*/ 901 w 918"/>
                <a:gd name="T63" fmla="*/ 606 h 749"/>
                <a:gd name="T64" fmla="*/ 918 w 918"/>
                <a:gd name="T65" fmla="*/ 465 h 749"/>
                <a:gd name="T66" fmla="*/ 853 w 918"/>
                <a:gd name="T67" fmla="*/ 455 h 749"/>
                <a:gd name="T68" fmla="*/ 771 w 918"/>
                <a:gd name="T69" fmla="*/ 452 h 749"/>
                <a:gd name="T70" fmla="*/ 901 w 918"/>
                <a:gd name="T71" fmla="*/ 606 h 749"/>
                <a:gd name="T72" fmla="*/ 820 w 918"/>
                <a:gd name="T73" fmla="*/ 606 h 749"/>
                <a:gd name="T74" fmla="*/ 901 w 918"/>
                <a:gd name="T75" fmla="*/ 607 h 749"/>
                <a:gd name="T76" fmla="*/ 901 w 918"/>
                <a:gd name="T77" fmla="*/ 606 h 7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18" h="749">
                  <a:moveTo>
                    <a:pt x="771" y="0"/>
                  </a:moveTo>
                  <a:lnTo>
                    <a:pt x="684" y="4"/>
                  </a:lnTo>
                  <a:lnTo>
                    <a:pt x="608" y="14"/>
                  </a:lnTo>
                  <a:lnTo>
                    <a:pt x="557" y="29"/>
                  </a:lnTo>
                  <a:lnTo>
                    <a:pt x="583" y="90"/>
                  </a:lnTo>
                  <a:lnTo>
                    <a:pt x="508" y="114"/>
                  </a:lnTo>
                  <a:lnTo>
                    <a:pt x="438" y="145"/>
                  </a:lnTo>
                  <a:lnTo>
                    <a:pt x="372" y="182"/>
                  </a:lnTo>
                  <a:lnTo>
                    <a:pt x="310" y="225"/>
                  </a:lnTo>
                  <a:lnTo>
                    <a:pt x="252" y="275"/>
                  </a:lnTo>
                  <a:lnTo>
                    <a:pt x="198" y="330"/>
                  </a:lnTo>
                  <a:lnTo>
                    <a:pt x="149" y="390"/>
                  </a:lnTo>
                  <a:lnTo>
                    <a:pt x="106" y="453"/>
                  </a:lnTo>
                  <a:lnTo>
                    <a:pt x="70" y="520"/>
                  </a:lnTo>
                  <a:lnTo>
                    <a:pt x="40" y="590"/>
                  </a:lnTo>
                  <a:lnTo>
                    <a:pt x="17" y="663"/>
                  </a:lnTo>
                  <a:lnTo>
                    <a:pt x="0" y="739"/>
                  </a:lnTo>
                  <a:lnTo>
                    <a:pt x="95" y="749"/>
                  </a:lnTo>
                  <a:lnTo>
                    <a:pt x="118" y="672"/>
                  </a:lnTo>
                  <a:lnTo>
                    <a:pt x="146" y="600"/>
                  </a:lnTo>
                  <a:lnTo>
                    <a:pt x="181" y="531"/>
                  </a:lnTo>
                  <a:lnTo>
                    <a:pt x="222" y="467"/>
                  </a:lnTo>
                  <a:lnTo>
                    <a:pt x="270" y="408"/>
                  </a:lnTo>
                  <a:lnTo>
                    <a:pt x="324" y="353"/>
                  </a:lnTo>
                  <a:lnTo>
                    <a:pt x="386" y="303"/>
                  </a:lnTo>
                  <a:lnTo>
                    <a:pt x="453" y="260"/>
                  </a:lnTo>
                  <a:lnTo>
                    <a:pt x="521" y="224"/>
                  </a:lnTo>
                  <a:lnTo>
                    <a:pt x="592" y="195"/>
                  </a:lnTo>
                  <a:lnTo>
                    <a:pt x="666" y="174"/>
                  </a:lnTo>
                  <a:lnTo>
                    <a:pt x="742" y="160"/>
                  </a:lnTo>
                  <a:lnTo>
                    <a:pt x="820" y="154"/>
                  </a:lnTo>
                  <a:lnTo>
                    <a:pt x="901" y="154"/>
                  </a:lnTo>
                  <a:lnTo>
                    <a:pt x="918" y="13"/>
                  </a:lnTo>
                  <a:lnTo>
                    <a:pt x="853" y="3"/>
                  </a:lnTo>
                  <a:lnTo>
                    <a:pt x="771" y="0"/>
                  </a:lnTo>
                  <a:close/>
                  <a:moveTo>
                    <a:pt x="901" y="154"/>
                  </a:moveTo>
                  <a:lnTo>
                    <a:pt x="820" y="154"/>
                  </a:lnTo>
                  <a:lnTo>
                    <a:pt x="901" y="155"/>
                  </a:lnTo>
                  <a:lnTo>
                    <a:pt x="901" y="154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AutoShape 28"/>
            <p:cNvSpPr>
              <a:spLocks/>
            </p:cNvSpPr>
            <p:nvPr/>
          </p:nvSpPr>
          <p:spPr bwMode="auto">
            <a:xfrm>
              <a:off x="369" y="1599"/>
              <a:ext cx="717" cy="270"/>
            </a:xfrm>
            <a:custGeom>
              <a:avLst/>
              <a:gdLst>
                <a:gd name="T0" fmla="*/ 513 w 717"/>
                <a:gd name="T1" fmla="*/ 1664 h 270"/>
                <a:gd name="T2" fmla="*/ 517 w 717"/>
                <a:gd name="T3" fmla="*/ 1865 h 270"/>
                <a:gd name="T4" fmla="*/ 564 w 717"/>
                <a:gd name="T5" fmla="*/ 1821 h 270"/>
                <a:gd name="T6" fmla="*/ 689 w 717"/>
                <a:gd name="T7" fmla="*/ 1768 h 270"/>
                <a:gd name="T8" fmla="*/ 555 w 717"/>
                <a:gd name="T9" fmla="*/ 1760 h 270"/>
                <a:gd name="T10" fmla="*/ 331 w 717"/>
                <a:gd name="T11" fmla="*/ 1868 h 270"/>
                <a:gd name="T12" fmla="*/ 371 w 717"/>
                <a:gd name="T13" fmla="*/ 1869 h 270"/>
                <a:gd name="T14" fmla="*/ 623 w 717"/>
                <a:gd name="T15" fmla="*/ 1868 h 270"/>
                <a:gd name="T16" fmla="*/ 660 w 717"/>
                <a:gd name="T17" fmla="*/ 1869 h 270"/>
                <a:gd name="T18" fmla="*/ 25 w 717"/>
                <a:gd name="T19" fmla="*/ 1867 h 270"/>
                <a:gd name="T20" fmla="*/ 59 w 717"/>
                <a:gd name="T21" fmla="*/ 1868 h 270"/>
                <a:gd name="T22" fmla="*/ 136 w 717"/>
                <a:gd name="T23" fmla="*/ 1764 h 270"/>
                <a:gd name="T24" fmla="*/ 171 w 717"/>
                <a:gd name="T25" fmla="*/ 1854 h 270"/>
                <a:gd name="T26" fmla="*/ 183 w 717"/>
                <a:gd name="T27" fmla="*/ 1867 h 270"/>
                <a:gd name="T28" fmla="*/ 249 w 717"/>
                <a:gd name="T29" fmla="*/ 1868 h 270"/>
                <a:gd name="T30" fmla="*/ 212 w 717"/>
                <a:gd name="T31" fmla="*/ 1764 h 270"/>
                <a:gd name="T32" fmla="*/ 357 w 717"/>
                <a:gd name="T33" fmla="*/ 1664 h 270"/>
                <a:gd name="T34" fmla="*/ 372 w 717"/>
                <a:gd name="T35" fmla="*/ 1868 h 270"/>
                <a:gd name="T36" fmla="*/ 390 w 717"/>
                <a:gd name="T37" fmla="*/ 1807 h 270"/>
                <a:gd name="T38" fmla="*/ 427 w 717"/>
                <a:gd name="T39" fmla="*/ 1672 h 270"/>
                <a:gd name="T40" fmla="*/ 456 w 717"/>
                <a:gd name="T41" fmla="*/ 1664 h 270"/>
                <a:gd name="T42" fmla="*/ 689 w 717"/>
                <a:gd name="T43" fmla="*/ 1768 h 270"/>
                <a:gd name="T44" fmla="*/ 595 w 717"/>
                <a:gd name="T45" fmla="*/ 1868 h 270"/>
                <a:gd name="T46" fmla="*/ 664 w 717"/>
                <a:gd name="T47" fmla="*/ 1864 h 270"/>
                <a:gd name="T48" fmla="*/ 689 w 717"/>
                <a:gd name="T49" fmla="*/ 1768 h 270"/>
                <a:gd name="T50" fmla="*/ 67 w 717"/>
                <a:gd name="T51" fmla="*/ 1615 h 270"/>
                <a:gd name="T52" fmla="*/ 12 w 717"/>
                <a:gd name="T53" fmla="*/ 1820 h 270"/>
                <a:gd name="T54" fmla="*/ 15 w 717"/>
                <a:gd name="T55" fmla="*/ 1868 h 270"/>
                <a:gd name="T56" fmla="*/ 68 w 717"/>
                <a:gd name="T57" fmla="*/ 1864 h 270"/>
                <a:gd name="T58" fmla="*/ 84 w 717"/>
                <a:gd name="T59" fmla="*/ 1819 h 270"/>
                <a:gd name="T60" fmla="*/ 136 w 717"/>
                <a:gd name="T61" fmla="*/ 1764 h 270"/>
                <a:gd name="T62" fmla="*/ 200 w 717"/>
                <a:gd name="T63" fmla="*/ 1719 h 270"/>
                <a:gd name="T64" fmla="*/ 116 w 717"/>
                <a:gd name="T65" fmla="*/ 1703 h 270"/>
                <a:gd name="T66" fmla="*/ 99 w 717"/>
                <a:gd name="T67" fmla="*/ 1601 h 270"/>
                <a:gd name="T68" fmla="*/ 680 w 717"/>
                <a:gd name="T69" fmla="*/ 1662 h 270"/>
                <a:gd name="T70" fmla="*/ 617 w 717"/>
                <a:gd name="T71" fmla="*/ 1700 h 270"/>
                <a:gd name="T72" fmla="*/ 577 w 717"/>
                <a:gd name="T73" fmla="*/ 1744 h 270"/>
                <a:gd name="T74" fmla="*/ 690 w 717"/>
                <a:gd name="T75" fmla="*/ 1764 h 270"/>
                <a:gd name="T76" fmla="*/ 378 w 717"/>
                <a:gd name="T77" fmla="*/ 1600 h 270"/>
                <a:gd name="T78" fmla="*/ 216 w 717"/>
                <a:gd name="T79" fmla="*/ 1612 h 270"/>
                <a:gd name="T80" fmla="*/ 120 w 717"/>
                <a:gd name="T81" fmla="*/ 1705 h 270"/>
                <a:gd name="T82" fmla="*/ 231 w 717"/>
                <a:gd name="T83" fmla="*/ 1683 h 270"/>
                <a:gd name="T84" fmla="*/ 257 w 717"/>
                <a:gd name="T85" fmla="*/ 1665 h 270"/>
                <a:gd name="T86" fmla="*/ 580 w 717"/>
                <a:gd name="T87" fmla="*/ 1662 h 270"/>
                <a:gd name="T88" fmla="*/ 522 w 717"/>
                <a:gd name="T89" fmla="*/ 1601 h 270"/>
                <a:gd name="T90" fmla="*/ 142 w 717"/>
                <a:gd name="T91" fmla="*/ 1600 h 270"/>
                <a:gd name="T92" fmla="*/ 142 w 717"/>
                <a:gd name="T93" fmla="*/ 1600 h 27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17" h="270">
                  <a:moveTo>
                    <a:pt x="580" y="65"/>
                  </a:moveTo>
                  <a:lnTo>
                    <a:pt x="474" y="65"/>
                  </a:lnTo>
                  <a:lnTo>
                    <a:pt x="513" y="65"/>
                  </a:lnTo>
                  <a:lnTo>
                    <a:pt x="460" y="265"/>
                  </a:lnTo>
                  <a:lnTo>
                    <a:pt x="491" y="270"/>
                  </a:lnTo>
                  <a:lnTo>
                    <a:pt x="517" y="266"/>
                  </a:lnTo>
                  <a:lnTo>
                    <a:pt x="540" y="252"/>
                  </a:lnTo>
                  <a:lnTo>
                    <a:pt x="559" y="230"/>
                  </a:lnTo>
                  <a:lnTo>
                    <a:pt x="564" y="222"/>
                  </a:lnTo>
                  <a:lnTo>
                    <a:pt x="572" y="216"/>
                  </a:lnTo>
                  <a:lnTo>
                    <a:pt x="617" y="169"/>
                  </a:lnTo>
                  <a:lnTo>
                    <a:pt x="689" y="169"/>
                  </a:lnTo>
                  <a:lnTo>
                    <a:pt x="690" y="165"/>
                  </a:lnTo>
                  <a:lnTo>
                    <a:pt x="561" y="165"/>
                  </a:lnTo>
                  <a:lnTo>
                    <a:pt x="555" y="161"/>
                  </a:lnTo>
                  <a:lnTo>
                    <a:pt x="580" y="65"/>
                  </a:lnTo>
                  <a:close/>
                  <a:moveTo>
                    <a:pt x="372" y="269"/>
                  </a:moveTo>
                  <a:lnTo>
                    <a:pt x="331" y="269"/>
                  </a:lnTo>
                  <a:lnTo>
                    <a:pt x="344" y="269"/>
                  </a:lnTo>
                  <a:lnTo>
                    <a:pt x="357" y="269"/>
                  </a:lnTo>
                  <a:lnTo>
                    <a:pt x="371" y="270"/>
                  </a:lnTo>
                  <a:lnTo>
                    <a:pt x="372" y="269"/>
                  </a:lnTo>
                  <a:close/>
                  <a:moveTo>
                    <a:pt x="661" y="269"/>
                  </a:moveTo>
                  <a:lnTo>
                    <a:pt x="623" y="269"/>
                  </a:lnTo>
                  <a:lnTo>
                    <a:pt x="636" y="269"/>
                  </a:lnTo>
                  <a:lnTo>
                    <a:pt x="648" y="269"/>
                  </a:lnTo>
                  <a:lnTo>
                    <a:pt x="660" y="270"/>
                  </a:lnTo>
                  <a:lnTo>
                    <a:pt x="661" y="269"/>
                  </a:lnTo>
                  <a:close/>
                  <a:moveTo>
                    <a:pt x="61" y="268"/>
                  </a:moveTo>
                  <a:lnTo>
                    <a:pt x="25" y="268"/>
                  </a:lnTo>
                  <a:lnTo>
                    <a:pt x="36" y="268"/>
                  </a:lnTo>
                  <a:lnTo>
                    <a:pt x="46" y="269"/>
                  </a:lnTo>
                  <a:lnTo>
                    <a:pt x="59" y="269"/>
                  </a:lnTo>
                  <a:lnTo>
                    <a:pt x="61" y="268"/>
                  </a:lnTo>
                  <a:close/>
                  <a:moveTo>
                    <a:pt x="212" y="165"/>
                  </a:moveTo>
                  <a:lnTo>
                    <a:pt x="136" y="165"/>
                  </a:lnTo>
                  <a:lnTo>
                    <a:pt x="154" y="211"/>
                  </a:lnTo>
                  <a:lnTo>
                    <a:pt x="162" y="233"/>
                  </a:lnTo>
                  <a:lnTo>
                    <a:pt x="171" y="255"/>
                  </a:lnTo>
                  <a:lnTo>
                    <a:pt x="173" y="260"/>
                  </a:lnTo>
                  <a:lnTo>
                    <a:pt x="178" y="268"/>
                  </a:lnTo>
                  <a:lnTo>
                    <a:pt x="183" y="268"/>
                  </a:lnTo>
                  <a:lnTo>
                    <a:pt x="199" y="269"/>
                  </a:lnTo>
                  <a:lnTo>
                    <a:pt x="216" y="269"/>
                  </a:lnTo>
                  <a:lnTo>
                    <a:pt x="249" y="269"/>
                  </a:lnTo>
                  <a:lnTo>
                    <a:pt x="250" y="265"/>
                  </a:lnTo>
                  <a:lnTo>
                    <a:pt x="250" y="263"/>
                  </a:lnTo>
                  <a:lnTo>
                    <a:pt x="212" y="165"/>
                  </a:lnTo>
                  <a:close/>
                  <a:moveTo>
                    <a:pt x="580" y="64"/>
                  </a:moveTo>
                  <a:lnTo>
                    <a:pt x="305" y="64"/>
                  </a:lnTo>
                  <a:lnTo>
                    <a:pt x="357" y="65"/>
                  </a:lnTo>
                  <a:lnTo>
                    <a:pt x="303" y="269"/>
                  </a:lnTo>
                  <a:lnTo>
                    <a:pt x="331" y="269"/>
                  </a:lnTo>
                  <a:lnTo>
                    <a:pt x="372" y="269"/>
                  </a:lnTo>
                  <a:lnTo>
                    <a:pt x="376" y="265"/>
                  </a:lnTo>
                  <a:lnTo>
                    <a:pt x="384" y="233"/>
                  </a:lnTo>
                  <a:lnTo>
                    <a:pt x="390" y="208"/>
                  </a:lnTo>
                  <a:lnTo>
                    <a:pt x="402" y="165"/>
                  </a:lnTo>
                  <a:lnTo>
                    <a:pt x="414" y="122"/>
                  </a:lnTo>
                  <a:lnTo>
                    <a:pt x="427" y="73"/>
                  </a:lnTo>
                  <a:lnTo>
                    <a:pt x="433" y="66"/>
                  </a:lnTo>
                  <a:lnTo>
                    <a:pt x="437" y="65"/>
                  </a:lnTo>
                  <a:lnTo>
                    <a:pt x="456" y="65"/>
                  </a:lnTo>
                  <a:lnTo>
                    <a:pt x="580" y="65"/>
                  </a:lnTo>
                  <a:lnTo>
                    <a:pt x="580" y="64"/>
                  </a:lnTo>
                  <a:close/>
                  <a:moveTo>
                    <a:pt x="689" y="169"/>
                  </a:moveTo>
                  <a:lnTo>
                    <a:pt x="617" y="169"/>
                  </a:lnTo>
                  <a:lnTo>
                    <a:pt x="621" y="171"/>
                  </a:lnTo>
                  <a:lnTo>
                    <a:pt x="595" y="269"/>
                  </a:lnTo>
                  <a:lnTo>
                    <a:pt x="623" y="269"/>
                  </a:lnTo>
                  <a:lnTo>
                    <a:pt x="661" y="269"/>
                  </a:lnTo>
                  <a:lnTo>
                    <a:pt x="664" y="265"/>
                  </a:lnTo>
                  <a:lnTo>
                    <a:pt x="674" y="226"/>
                  </a:lnTo>
                  <a:lnTo>
                    <a:pt x="681" y="198"/>
                  </a:lnTo>
                  <a:lnTo>
                    <a:pt x="689" y="169"/>
                  </a:lnTo>
                  <a:close/>
                  <a:moveTo>
                    <a:pt x="74" y="0"/>
                  </a:moveTo>
                  <a:lnTo>
                    <a:pt x="70" y="5"/>
                  </a:lnTo>
                  <a:lnTo>
                    <a:pt x="67" y="16"/>
                  </a:lnTo>
                  <a:lnTo>
                    <a:pt x="54" y="68"/>
                  </a:lnTo>
                  <a:lnTo>
                    <a:pt x="40" y="119"/>
                  </a:lnTo>
                  <a:lnTo>
                    <a:pt x="12" y="221"/>
                  </a:lnTo>
                  <a:lnTo>
                    <a:pt x="9" y="233"/>
                  </a:lnTo>
                  <a:lnTo>
                    <a:pt x="0" y="269"/>
                  </a:lnTo>
                  <a:lnTo>
                    <a:pt x="15" y="269"/>
                  </a:lnTo>
                  <a:lnTo>
                    <a:pt x="25" y="268"/>
                  </a:lnTo>
                  <a:lnTo>
                    <a:pt x="61" y="268"/>
                  </a:lnTo>
                  <a:lnTo>
                    <a:pt x="68" y="265"/>
                  </a:lnTo>
                  <a:lnTo>
                    <a:pt x="75" y="258"/>
                  </a:lnTo>
                  <a:lnTo>
                    <a:pt x="78" y="244"/>
                  </a:lnTo>
                  <a:lnTo>
                    <a:pt x="84" y="220"/>
                  </a:lnTo>
                  <a:lnTo>
                    <a:pt x="97" y="199"/>
                  </a:lnTo>
                  <a:lnTo>
                    <a:pt x="116" y="182"/>
                  </a:lnTo>
                  <a:lnTo>
                    <a:pt x="136" y="165"/>
                  </a:lnTo>
                  <a:lnTo>
                    <a:pt x="212" y="165"/>
                  </a:lnTo>
                  <a:lnTo>
                    <a:pt x="202" y="138"/>
                  </a:lnTo>
                  <a:lnTo>
                    <a:pt x="200" y="120"/>
                  </a:lnTo>
                  <a:lnTo>
                    <a:pt x="209" y="106"/>
                  </a:lnTo>
                  <a:lnTo>
                    <a:pt x="120" y="106"/>
                  </a:lnTo>
                  <a:lnTo>
                    <a:pt x="116" y="104"/>
                  </a:lnTo>
                  <a:lnTo>
                    <a:pt x="142" y="2"/>
                  </a:lnTo>
                  <a:lnTo>
                    <a:pt x="113" y="2"/>
                  </a:lnTo>
                  <a:lnTo>
                    <a:pt x="99" y="2"/>
                  </a:lnTo>
                  <a:lnTo>
                    <a:pt x="86" y="1"/>
                  </a:lnTo>
                  <a:lnTo>
                    <a:pt x="74" y="0"/>
                  </a:lnTo>
                  <a:close/>
                  <a:moveTo>
                    <a:pt x="680" y="63"/>
                  </a:moveTo>
                  <a:lnTo>
                    <a:pt x="658" y="66"/>
                  </a:lnTo>
                  <a:lnTo>
                    <a:pt x="640" y="77"/>
                  </a:lnTo>
                  <a:lnTo>
                    <a:pt x="617" y="101"/>
                  </a:lnTo>
                  <a:lnTo>
                    <a:pt x="593" y="127"/>
                  </a:lnTo>
                  <a:lnTo>
                    <a:pt x="586" y="136"/>
                  </a:lnTo>
                  <a:lnTo>
                    <a:pt x="577" y="145"/>
                  </a:lnTo>
                  <a:lnTo>
                    <a:pt x="569" y="155"/>
                  </a:lnTo>
                  <a:lnTo>
                    <a:pt x="561" y="165"/>
                  </a:lnTo>
                  <a:lnTo>
                    <a:pt x="690" y="165"/>
                  </a:lnTo>
                  <a:lnTo>
                    <a:pt x="717" y="65"/>
                  </a:lnTo>
                  <a:lnTo>
                    <a:pt x="680" y="63"/>
                  </a:lnTo>
                  <a:close/>
                  <a:moveTo>
                    <a:pt x="378" y="1"/>
                  </a:moveTo>
                  <a:lnTo>
                    <a:pt x="232" y="2"/>
                  </a:lnTo>
                  <a:lnTo>
                    <a:pt x="223" y="7"/>
                  </a:lnTo>
                  <a:lnTo>
                    <a:pt x="216" y="13"/>
                  </a:lnTo>
                  <a:lnTo>
                    <a:pt x="192" y="36"/>
                  </a:lnTo>
                  <a:lnTo>
                    <a:pt x="161" y="66"/>
                  </a:lnTo>
                  <a:lnTo>
                    <a:pt x="120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31" y="84"/>
                  </a:lnTo>
                  <a:lnTo>
                    <a:pt x="239" y="77"/>
                  </a:lnTo>
                  <a:lnTo>
                    <a:pt x="248" y="66"/>
                  </a:lnTo>
                  <a:lnTo>
                    <a:pt x="257" y="66"/>
                  </a:lnTo>
                  <a:lnTo>
                    <a:pt x="281" y="65"/>
                  </a:lnTo>
                  <a:lnTo>
                    <a:pt x="580" y="64"/>
                  </a:lnTo>
                  <a:lnTo>
                    <a:pt x="580" y="63"/>
                  </a:lnTo>
                  <a:lnTo>
                    <a:pt x="511" y="63"/>
                  </a:lnTo>
                  <a:lnTo>
                    <a:pt x="525" y="3"/>
                  </a:lnTo>
                  <a:lnTo>
                    <a:pt x="522" y="2"/>
                  </a:lnTo>
                  <a:lnTo>
                    <a:pt x="519" y="1"/>
                  </a:lnTo>
                  <a:lnTo>
                    <a:pt x="378" y="1"/>
                  </a:lnTo>
                  <a:close/>
                  <a:moveTo>
                    <a:pt x="142" y="1"/>
                  </a:moveTo>
                  <a:lnTo>
                    <a:pt x="113" y="2"/>
                  </a:lnTo>
                  <a:lnTo>
                    <a:pt x="142" y="2"/>
                  </a:lnTo>
                  <a:lnTo>
                    <a:pt x="142" y="1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1036" y="642"/>
              <a:ext cx="688" cy="554"/>
            </a:xfrm>
            <a:custGeom>
              <a:avLst/>
              <a:gdLst>
                <a:gd name="T0" fmla="*/ 618 w 688"/>
                <a:gd name="T1" fmla="*/ 643 h 554"/>
                <a:gd name="T2" fmla="*/ 550 w 688"/>
                <a:gd name="T3" fmla="*/ 647 h 554"/>
                <a:gd name="T4" fmla="*/ 485 w 688"/>
                <a:gd name="T5" fmla="*/ 659 h 554"/>
                <a:gd name="T6" fmla="*/ 420 w 688"/>
                <a:gd name="T7" fmla="*/ 677 h 554"/>
                <a:gd name="T8" fmla="*/ 421 w 688"/>
                <a:gd name="T9" fmla="*/ 691 h 554"/>
                <a:gd name="T10" fmla="*/ 421 w 688"/>
                <a:gd name="T11" fmla="*/ 704 h 554"/>
                <a:gd name="T12" fmla="*/ 422 w 688"/>
                <a:gd name="T13" fmla="*/ 717 h 554"/>
                <a:gd name="T14" fmla="*/ 424 w 688"/>
                <a:gd name="T15" fmla="*/ 729 h 554"/>
                <a:gd name="T16" fmla="*/ 428 w 688"/>
                <a:gd name="T17" fmla="*/ 745 h 554"/>
                <a:gd name="T18" fmla="*/ 421 w 688"/>
                <a:gd name="T19" fmla="*/ 750 h 554"/>
                <a:gd name="T20" fmla="*/ 338 w 688"/>
                <a:gd name="T21" fmla="*/ 789 h 554"/>
                <a:gd name="T22" fmla="*/ 274 w 688"/>
                <a:gd name="T23" fmla="*/ 828 h 554"/>
                <a:gd name="T24" fmla="*/ 215 w 688"/>
                <a:gd name="T25" fmla="*/ 872 h 554"/>
                <a:gd name="T26" fmla="*/ 162 w 688"/>
                <a:gd name="T27" fmla="*/ 922 h 554"/>
                <a:gd name="T28" fmla="*/ 114 w 688"/>
                <a:gd name="T29" fmla="*/ 978 h 554"/>
                <a:gd name="T30" fmla="*/ 72 w 688"/>
                <a:gd name="T31" fmla="*/ 1040 h 554"/>
                <a:gd name="T32" fmla="*/ 35 w 688"/>
                <a:gd name="T33" fmla="*/ 1108 h 554"/>
                <a:gd name="T34" fmla="*/ 9 w 688"/>
                <a:gd name="T35" fmla="*/ 1172 h 554"/>
                <a:gd name="T36" fmla="*/ 0 w 688"/>
                <a:gd name="T37" fmla="*/ 1196 h 554"/>
                <a:gd name="T38" fmla="*/ 88 w 688"/>
                <a:gd name="T39" fmla="*/ 1179 h 554"/>
                <a:gd name="T40" fmla="*/ 100 w 688"/>
                <a:gd name="T41" fmla="*/ 1177 h 554"/>
                <a:gd name="T42" fmla="*/ 117 w 688"/>
                <a:gd name="T43" fmla="*/ 1170 h 554"/>
                <a:gd name="T44" fmla="*/ 123 w 688"/>
                <a:gd name="T45" fmla="*/ 1163 h 554"/>
                <a:gd name="T46" fmla="*/ 126 w 688"/>
                <a:gd name="T47" fmla="*/ 1157 h 554"/>
                <a:gd name="T48" fmla="*/ 165 w 688"/>
                <a:gd name="T49" fmla="*/ 1089 h 554"/>
                <a:gd name="T50" fmla="*/ 209 w 688"/>
                <a:gd name="T51" fmla="*/ 1028 h 554"/>
                <a:gd name="T52" fmla="*/ 259 w 688"/>
                <a:gd name="T53" fmla="*/ 974 h 554"/>
                <a:gd name="T54" fmla="*/ 314 w 688"/>
                <a:gd name="T55" fmla="*/ 928 h 554"/>
                <a:gd name="T56" fmla="*/ 374 w 688"/>
                <a:gd name="T57" fmla="*/ 888 h 554"/>
                <a:gd name="T58" fmla="*/ 440 w 688"/>
                <a:gd name="T59" fmla="*/ 856 h 554"/>
                <a:gd name="T60" fmla="*/ 510 w 688"/>
                <a:gd name="T61" fmla="*/ 830 h 554"/>
                <a:gd name="T62" fmla="*/ 586 w 688"/>
                <a:gd name="T63" fmla="*/ 810 h 554"/>
                <a:gd name="T64" fmla="*/ 612 w 688"/>
                <a:gd name="T65" fmla="*/ 803 h 554"/>
                <a:gd name="T66" fmla="*/ 633 w 688"/>
                <a:gd name="T67" fmla="*/ 792 h 554"/>
                <a:gd name="T68" fmla="*/ 648 w 688"/>
                <a:gd name="T69" fmla="*/ 774 h 554"/>
                <a:gd name="T70" fmla="*/ 657 w 688"/>
                <a:gd name="T71" fmla="*/ 749 h 554"/>
                <a:gd name="T72" fmla="*/ 663 w 688"/>
                <a:gd name="T73" fmla="*/ 723 h 554"/>
                <a:gd name="T74" fmla="*/ 671 w 688"/>
                <a:gd name="T75" fmla="*/ 697 h 554"/>
                <a:gd name="T76" fmla="*/ 679 w 688"/>
                <a:gd name="T77" fmla="*/ 670 h 554"/>
                <a:gd name="T78" fmla="*/ 687 w 688"/>
                <a:gd name="T79" fmla="*/ 644 h 554"/>
                <a:gd name="T80" fmla="*/ 618 w 688"/>
                <a:gd name="T81" fmla="*/ 643 h 55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88" h="554">
                  <a:moveTo>
                    <a:pt x="618" y="0"/>
                  </a:moveTo>
                  <a:lnTo>
                    <a:pt x="550" y="4"/>
                  </a:lnTo>
                  <a:lnTo>
                    <a:pt x="485" y="16"/>
                  </a:lnTo>
                  <a:lnTo>
                    <a:pt x="420" y="34"/>
                  </a:lnTo>
                  <a:lnTo>
                    <a:pt x="421" y="48"/>
                  </a:lnTo>
                  <a:lnTo>
                    <a:pt x="421" y="61"/>
                  </a:lnTo>
                  <a:lnTo>
                    <a:pt x="422" y="74"/>
                  </a:lnTo>
                  <a:lnTo>
                    <a:pt x="424" y="86"/>
                  </a:lnTo>
                  <a:lnTo>
                    <a:pt x="428" y="102"/>
                  </a:lnTo>
                  <a:lnTo>
                    <a:pt x="421" y="107"/>
                  </a:lnTo>
                  <a:lnTo>
                    <a:pt x="338" y="146"/>
                  </a:lnTo>
                  <a:lnTo>
                    <a:pt x="274" y="185"/>
                  </a:lnTo>
                  <a:lnTo>
                    <a:pt x="215" y="229"/>
                  </a:lnTo>
                  <a:lnTo>
                    <a:pt x="162" y="279"/>
                  </a:lnTo>
                  <a:lnTo>
                    <a:pt x="114" y="335"/>
                  </a:lnTo>
                  <a:lnTo>
                    <a:pt x="72" y="397"/>
                  </a:lnTo>
                  <a:lnTo>
                    <a:pt x="35" y="465"/>
                  </a:lnTo>
                  <a:lnTo>
                    <a:pt x="9" y="529"/>
                  </a:lnTo>
                  <a:lnTo>
                    <a:pt x="0" y="553"/>
                  </a:lnTo>
                  <a:lnTo>
                    <a:pt x="88" y="536"/>
                  </a:lnTo>
                  <a:lnTo>
                    <a:pt x="100" y="534"/>
                  </a:lnTo>
                  <a:lnTo>
                    <a:pt x="117" y="527"/>
                  </a:lnTo>
                  <a:lnTo>
                    <a:pt x="123" y="520"/>
                  </a:lnTo>
                  <a:lnTo>
                    <a:pt x="126" y="514"/>
                  </a:lnTo>
                  <a:lnTo>
                    <a:pt x="165" y="446"/>
                  </a:lnTo>
                  <a:lnTo>
                    <a:pt x="209" y="385"/>
                  </a:lnTo>
                  <a:lnTo>
                    <a:pt x="259" y="331"/>
                  </a:lnTo>
                  <a:lnTo>
                    <a:pt x="314" y="285"/>
                  </a:lnTo>
                  <a:lnTo>
                    <a:pt x="374" y="245"/>
                  </a:lnTo>
                  <a:lnTo>
                    <a:pt x="440" y="213"/>
                  </a:lnTo>
                  <a:lnTo>
                    <a:pt x="510" y="187"/>
                  </a:lnTo>
                  <a:lnTo>
                    <a:pt x="586" y="167"/>
                  </a:lnTo>
                  <a:lnTo>
                    <a:pt x="612" y="160"/>
                  </a:lnTo>
                  <a:lnTo>
                    <a:pt x="633" y="149"/>
                  </a:lnTo>
                  <a:lnTo>
                    <a:pt x="648" y="131"/>
                  </a:lnTo>
                  <a:lnTo>
                    <a:pt x="657" y="106"/>
                  </a:lnTo>
                  <a:lnTo>
                    <a:pt x="663" y="80"/>
                  </a:lnTo>
                  <a:lnTo>
                    <a:pt x="671" y="54"/>
                  </a:lnTo>
                  <a:lnTo>
                    <a:pt x="679" y="27"/>
                  </a:lnTo>
                  <a:lnTo>
                    <a:pt x="687" y="1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AutoShape 30"/>
            <p:cNvSpPr>
              <a:spLocks/>
            </p:cNvSpPr>
            <p:nvPr/>
          </p:nvSpPr>
          <p:spPr bwMode="auto">
            <a:xfrm>
              <a:off x="981" y="842"/>
              <a:ext cx="675" cy="669"/>
            </a:xfrm>
            <a:custGeom>
              <a:avLst/>
              <a:gdLst>
                <a:gd name="T0" fmla="*/ 532 w 675"/>
                <a:gd name="T1" fmla="*/ 1072 h 669"/>
                <a:gd name="T2" fmla="*/ 397 w 675"/>
                <a:gd name="T3" fmla="*/ 1072 h 669"/>
                <a:gd name="T4" fmla="*/ 357 w 675"/>
                <a:gd name="T5" fmla="*/ 1137 h 669"/>
                <a:gd name="T6" fmla="*/ 314 w 675"/>
                <a:gd name="T7" fmla="*/ 1199 h 669"/>
                <a:gd name="T8" fmla="*/ 269 w 675"/>
                <a:gd name="T9" fmla="*/ 1259 h 669"/>
                <a:gd name="T10" fmla="*/ 221 w 675"/>
                <a:gd name="T11" fmla="*/ 1315 h 669"/>
                <a:gd name="T12" fmla="*/ 170 w 675"/>
                <a:gd name="T13" fmla="*/ 1368 h 669"/>
                <a:gd name="T14" fmla="*/ 117 w 675"/>
                <a:gd name="T15" fmla="*/ 1419 h 669"/>
                <a:gd name="T16" fmla="*/ 60 w 675"/>
                <a:gd name="T17" fmla="*/ 1467 h 669"/>
                <a:gd name="T18" fmla="*/ 0 w 675"/>
                <a:gd name="T19" fmla="*/ 1511 h 669"/>
                <a:gd name="T20" fmla="*/ 72 w 675"/>
                <a:gd name="T21" fmla="*/ 1472 h 669"/>
                <a:gd name="T22" fmla="*/ 141 w 675"/>
                <a:gd name="T23" fmla="*/ 1430 h 669"/>
                <a:gd name="T24" fmla="*/ 208 w 675"/>
                <a:gd name="T25" fmla="*/ 1385 h 669"/>
                <a:gd name="T26" fmla="*/ 272 w 675"/>
                <a:gd name="T27" fmla="*/ 1338 h 669"/>
                <a:gd name="T28" fmla="*/ 333 w 675"/>
                <a:gd name="T29" fmla="*/ 1287 h 669"/>
                <a:gd name="T30" fmla="*/ 391 w 675"/>
                <a:gd name="T31" fmla="*/ 1233 h 669"/>
                <a:gd name="T32" fmla="*/ 446 w 675"/>
                <a:gd name="T33" fmla="*/ 1176 h 669"/>
                <a:gd name="T34" fmla="*/ 498 w 675"/>
                <a:gd name="T35" fmla="*/ 1116 h 669"/>
                <a:gd name="T36" fmla="*/ 532 w 675"/>
                <a:gd name="T37" fmla="*/ 1072 h 669"/>
                <a:gd name="T38" fmla="*/ 667 w 675"/>
                <a:gd name="T39" fmla="*/ 842 h 669"/>
                <a:gd name="T40" fmla="*/ 665 w 675"/>
                <a:gd name="T41" fmla="*/ 843 h 669"/>
                <a:gd name="T42" fmla="*/ 615 w 675"/>
                <a:gd name="T43" fmla="*/ 853 h 669"/>
                <a:gd name="T44" fmla="*/ 567 w 675"/>
                <a:gd name="T45" fmla="*/ 868 h 669"/>
                <a:gd name="T46" fmla="*/ 520 w 675"/>
                <a:gd name="T47" fmla="*/ 887 h 669"/>
                <a:gd name="T48" fmla="*/ 474 w 675"/>
                <a:gd name="T49" fmla="*/ 909 h 669"/>
                <a:gd name="T50" fmla="*/ 469 w 675"/>
                <a:gd name="T51" fmla="*/ 912 h 669"/>
                <a:gd name="T52" fmla="*/ 464 w 675"/>
                <a:gd name="T53" fmla="*/ 918 h 669"/>
                <a:gd name="T54" fmla="*/ 463 w 675"/>
                <a:gd name="T55" fmla="*/ 923 h 669"/>
                <a:gd name="T56" fmla="*/ 459 w 675"/>
                <a:gd name="T57" fmla="*/ 944 h 669"/>
                <a:gd name="T58" fmla="*/ 449 w 675"/>
                <a:gd name="T59" fmla="*/ 962 h 669"/>
                <a:gd name="T60" fmla="*/ 435 w 675"/>
                <a:gd name="T61" fmla="*/ 976 h 669"/>
                <a:gd name="T62" fmla="*/ 418 w 675"/>
                <a:gd name="T63" fmla="*/ 988 h 669"/>
                <a:gd name="T64" fmla="*/ 411 w 675"/>
                <a:gd name="T65" fmla="*/ 991 h 669"/>
                <a:gd name="T66" fmla="*/ 405 w 675"/>
                <a:gd name="T67" fmla="*/ 996 h 669"/>
                <a:gd name="T68" fmla="*/ 400 w 675"/>
                <a:gd name="T69" fmla="*/ 1001 h 669"/>
                <a:gd name="T70" fmla="*/ 368 w 675"/>
                <a:gd name="T71" fmla="*/ 1029 h 669"/>
                <a:gd name="T72" fmla="*/ 339 w 675"/>
                <a:gd name="T73" fmla="*/ 1060 h 669"/>
                <a:gd name="T74" fmla="*/ 312 w 675"/>
                <a:gd name="T75" fmla="*/ 1093 h 669"/>
                <a:gd name="T76" fmla="*/ 289 w 675"/>
                <a:gd name="T77" fmla="*/ 1130 h 669"/>
                <a:gd name="T78" fmla="*/ 397 w 675"/>
                <a:gd name="T79" fmla="*/ 1072 h 669"/>
                <a:gd name="T80" fmla="*/ 532 w 675"/>
                <a:gd name="T81" fmla="*/ 1072 h 669"/>
                <a:gd name="T82" fmla="*/ 547 w 675"/>
                <a:gd name="T83" fmla="*/ 1053 h 669"/>
                <a:gd name="T84" fmla="*/ 592 w 675"/>
                <a:gd name="T85" fmla="*/ 987 h 669"/>
                <a:gd name="T86" fmla="*/ 635 w 675"/>
                <a:gd name="T87" fmla="*/ 917 h 669"/>
                <a:gd name="T88" fmla="*/ 674 w 675"/>
                <a:gd name="T89" fmla="*/ 844 h 669"/>
                <a:gd name="T90" fmla="*/ 669 w 675"/>
                <a:gd name="T91" fmla="*/ 843 h 669"/>
                <a:gd name="T92" fmla="*/ 667 w 675"/>
                <a:gd name="T93" fmla="*/ 842 h 6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75" h="669">
                  <a:moveTo>
                    <a:pt x="532" y="230"/>
                  </a:moveTo>
                  <a:lnTo>
                    <a:pt x="397" y="230"/>
                  </a:lnTo>
                  <a:lnTo>
                    <a:pt x="357" y="295"/>
                  </a:lnTo>
                  <a:lnTo>
                    <a:pt x="314" y="357"/>
                  </a:lnTo>
                  <a:lnTo>
                    <a:pt x="269" y="417"/>
                  </a:lnTo>
                  <a:lnTo>
                    <a:pt x="221" y="473"/>
                  </a:lnTo>
                  <a:lnTo>
                    <a:pt x="170" y="526"/>
                  </a:lnTo>
                  <a:lnTo>
                    <a:pt x="117" y="577"/>
                  </a:lnTo>
                  <a:lnTo>
                    <a:pt x="60" y="625"/>
                  </a:lnTo>
                  <a:lnTo>
                    <a:pt x="0" y="669"/>
                  </a:lnTo>
                  <a:lnTo>
                    <a:pt x="72" y="630"/>
                  </a:lnTo>
                  <a:lnTo>
                    <a:pt x="141" y="588"/>
                  </a:lnTo>
                  <a:lnTo>
                    <a:pt x="208" y="543"/>
                  </a:lnTo>
                  <a:lnTo>
                    <a:pt x="272" y="496"/>
                  </a:lnTo>
                  <a:lnTo>
                    <a:pt x="333" y="445"/>
                  </a:lnTo>
                  <a:lnTo>
                    <a:pt x="391" y="391"/>
                  </a:lnTo>
                  <a:lnTo>
                    <a:pt x="446" y="334"/>
                  </a:lnTo>
                  <a:lnTo>
                    <a:pt x="498" y="274"/>
                  </a:lnTo>
                  <a:lnTo>
                    <a:pt x="532" y="230"/>
                  </a:lnTo>
                  <a:close/>
                  <a:moveTo>
                    <a:pt x="667" y="0"/>
                  </a:moveTo>
                  <a:lnTo>
                    <a:pt x="665" y="1"/>
                  </a:lnTo>
                  <a:lnTo>
                    <a:pt x="615" y="11"/>
                  </a:lnTo>
                  <a:lnTo>
                    <a:pt x="567" y="26"/>
                  </a:lnTo>
                  <a:lnTo>
                    <a:pt x="520" y="45"/>
                  </a:lnTo>
                  <a:lnTo>
                    <a:pt x="474" y="67"/>
                  </a:lnTo>
                  <a:lnTo>
                    <a:pt x="469" y="70"/>
                  </a:lnTo>
                  <a:lnTo>
                    <a:pt x="464" y="76"/>
                  </a:lnTo>
                  <a:lnTo>
                    <a:pt x="463" y="81"/>
                  </a:lnTo>
                  <a:lnTo>
                    <a:pt x="459" y="102"/>
                  </a:lnTo>
                  <a:lnTo>
                    <a:pt x="449" y="120"/>
                  </a:lnTo>
                  <a:lnTo>
                    <a:pt x="435" y="134"/>
                  </a:lnTo>
                  <a:lnTo>
                    <a:pt x="418" y="146"/>
                  </a:lnTo>
                  <a:lnTo>
                    <a:pt x="411" y="149"/>
                  </a:lnTo>
                  <a:lnTo>
                    <a:pt x="405" y="154"/>
                  </a:lnTo>
                  <a:lnTo>
                    <a:pt x="400" y="159"/>
                  </a:lnTo>
                  <a:lnTo>
                    <a:pt x="368" y="187"/>
                  </a:lnTo>
                  <a:lnTo>
                    <a:pt x="339" y="218"/>
                  </a:lnTo>
                  <a:lnTo>
                    <a:pt x="312" y="251"/>
                  </a:lnTo>
                  <a:lnTo>
                    <a:pt x="289" y="288"/>
                  </a:lnTo>
                  <a:lnTo>
                    <a:pt x="397" y="230"/>
                  </a:lnTo>
                  <a:lnTo>
                    <a:pt x="532" y="230"/>
                  </a:lnTo>
                  <a:lnTo>
                    <a:pt x="547" y="211"/>
                  </a:lnTo>
                  <a:lnTo>
                    <a:pt x="592" y="145"/>
                  </a:lnTo>
                  <a:lnTo>
                    <a:pt x="635" y="75"/>
                  </a:lnTo>
                  <a:lnTo>
                    <a:pt x="674" y="2"/>
                  </a:lnTo>
                  <a:lnTo>
                    <a:pt x="669" y="1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rgbClr val="1D458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0" name="Picture 3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53" y="1595"/>
              <a:ext cx="593" cy="27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718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908273"/>
            <a:ext cx="16002000" cy="7092851"/>
          </a:xfrm>
          <a:prstGeom prst="rect">
            <a:avLst/>
          </a:prstGeom>
          <a:solidFill>
            <a:srgbClr val="D5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2875" tIns="71438" rIns="142875" bIns="71438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48672" y="4428554"/>
            <a:ext cx="10393230" cy="1113767"/>
          </a:xfrm>
          <a:prstGeom prst="rect">
            <a:avLst/>
          </a:prstGeom>
        </p:spPr>
        <p:txBody>
          <a:bodyPr wrap="none" lIns="142875" tIns="71438" rIns="142875" bIns="71438">
            <a:spAutoFit/>
          </a:bodyPr>
          <a:lstStyle/>
          <a:p>
            <a:pPr algn="ctr">
              <a:defRPr/>
            </a:pPr>
            <a:r>
              <a:rPr lang="ru-RU" sz="63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Благодарю </a:t>
            </a:r>
            <a:r>
              <a:rPr lang="ru-RU" sz="63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63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внимание!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 l="8100" t="22661" r="9551" b="46521"/>
          <a:stretch/>
        </p:blipFill>
        <p:spPr bwMode="auto">
          <a:xfrm>
            <a:off x="512168" y="396106"/>
            <a:ext cx="9361040" cy="12241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609512" y="8172970"/>
            <a:ext cx="28442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0099"/>
                </a:solidFill>
              </a:rPr>
              <a:t>http://www.ktiho.ru</a:t>
            </a:r>
            <a:endParaRPr lang="ru-RU" sz="24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12572</TotalTime>
  <Words>1023</Words>
  <Application>Microsoft Office PowerPoint</Application>
  <PresentationFormat>Произвольный</PresentationFormat>
  <Paragraphs>125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</vt:lpstr>
      <vt:lpstr>Многоуровневая модель наставничества как механизм создания эффективных социальных лифтов</vt:lpstr>
      <vt:lpstr>Многоуровневая модель наставничества как механизм создания эффективных социальных лифтов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Enchik</cp:lastModifiedBy>
  <cp:revision>770</cp:revision>
  <cp:lastPrinted>2022-08-25T05:24:23Z</cp:lastPrinted>
  <dcterms:created xsi:type="dcterms:W3CDTF">2020-03-18T06:38:15Z</dcterms:created>
  <dcterms:modified xsi:type="dcterms:W3CDTF">2022-12-04T09:25:40Z</dcterms:modified>
</cp:coreProperties>
</file>