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6"/>
  </p:notesMasterIdLst>
  <p:sldIdLst>
    <p:sldId id="258" r:id="rId2"/>
    <p:sldId id="348" r:id="rId3"/>
    <p:sldId id="327" r:id="rId4"/>
    <p:sldId id="275" r:id="rId5"/>
    <p:sldId id="276" r:id="rId6"/>
    <p:sldId id="277" r:id="rId7"/>
    <p:sldId id="347" r:id="rId8"/>
    <p:sldId id="278" r:id="rId9"/>
    <p:sldId id="279" r:id="rId10"/>
    <p:sldId id="280" r:id="rId11"/>
    <p:sldId id="281" r:id="rId12"/>
    <p:sldId id="340" r:id="rId13"/>
    <p:sldId id="336" r:id="rId14"/>
    <p:sldId id="337" r:id="rId15"/>
    <p:sldId id="338" r:id="rId16"/>
    <p:sldId id="339" r:id="rId17"/>
    <p:sldId id="295" r:id="rId18"/>
    <p:sldId id="296" r:id="rId19"/>
    <p:sldId id="297" r:id="rId20"/>
    <p:sldId id="298" r:id="rId21"/>
    <p:sldId id="299" r:id="rId22"/>
    <p:sldId id="351" r:id="rId23"/>
    <p:sldId id="352" r:id="rId24"/>
    <p:sldId id="353" r:id="rId25"/>
    <p:sldId id="349" r:id="rId26"/>
    <p:sldId id="350" r:id="rId27"/>
    <p:sldId id="354" r:id="rId28"/>
    <p:sldId id="358" r:id="rId29"/>
    <p:sldId id="356" r:id="rId30"/>
    <p:sldId id="357" r:id="rId31"/>
    <p:sldId id="359" r:id="rId32"/>
    <p:sldId id="360" r:id="rId33"/>
    <p:sldId id="321" r:id="rId34"/>
    <p:sldId id="322" r:id="rId35"/>
    <p:sldId id="362" r:id="rId36"/>
    <p:sldId id="363" r:id="rId37"/>
    <p:sldId id="364" r:id="rId38"/>
    <p:sldId id="282" r:id="rId39"/>
    <p:sldId id="259" r:id="rId40"/>
    <p:sldId id="260" r:id="rId41"/>
    <p:sldId id="261" r:id="rId42"/>
    <p:sldId id="262" r:id="rId43"/>
    <p:sldId id="263" r:id="rId44"/>
    <p:sldId id="274" r:id="rId45"/>
    <p:sldId id="396" r:id="rId46"/>
    <p:sldId id="403" r:id="rId47"/>
    <p:sldId id="311" r:id="rId48"/>
    <p:sldId id="265" r:id="rId49"/>
    <p:sldId id="266" r:id="rId50"/>
    <p:sldId id="283" r:id="rId51"/>
    <p:sldId id="368" r:id="rId52"/>
    <p:sldId id="385" r:id="rId53"/>
    <p:sldId id="388" r:id="rId54"/>
    <p:sldId id="285" r:id="rId55"/>
    <p:sldId id="387" r:id="rId56"/>
    <p:sldId id="365" r:id="rId57"/>
    <p:sldId id="366" r:id="rId58"/>
    <p:sldId id="367" r:id="rId59"/>
    <p:sldId id="371" r:id="rId60"/>
    <p:sldId id="372" r:id="rId61"/>
    <p:sldId id="374" r:id="rId62"/>
    <p:sldId id="373" r:id="rId63"/>
    <p:sldId id="341" r:id="rId64"/>
    <p:sldId id="375" r:id="rId65"/>
    <p:sldId id="342" r:id="rId66"/>
    <p:sldId id="376" r:id="rId67"/>
    <p:sldId id="377" r:id="rId68"/>
    <p:sldId id="378" r:id="rId69"/>
    <p:sldId id="379" r:id="rId70"/>
    <p:sldId id="380" r:id="rId71"/>
    <p:sldId id="381" r:id="rId72"/>
    <p:sldId id="382" r:id="rId73"/>
    <p:sldId id="383" r:id="rId74"/>
    <p:sldId id="343" r:id="rId75"/>
    <p:sldId id="384" r:id="rId76"/>
    <p:sldId id="389" r:id="rId77"/>
    <p:sldId id="390" r:id="rId78"/>
    <p:sldId id="391" r:id="rId79"/>
    <p:sldId id="289" r:id="rId80"/>
    <p:sldId id="291" r:id="rId81"/>
    <p:sldId id="292" r:id="rId82"/>
    <p:sldId id="293" r:id="rId83"/>
    <p:sldId id="392" r:id="rId84"/>
    <p:sldId id="268" r:id="rId85"/>
    <p:sldId id="273" r:id="rId86"/>
    <p:sldId id="269" r:id="rId87"/>
    <p:sldId id="270" r:id="rId88"/>
    <p:sldId id="271" r:id="rId89"/>
    <p:sldId id="294" r:id="rId90"/>
    <p:sldId id="300" r:id="rId91"/>
    <p:sldId id="301" r:id="rId92"/>
    <p:sldId id="302" r:id="rId93"/>
    <p:sldId id="303" r:id="rId94"/>
    <p:sldId id="304" r:id="rId95"/>
    <p:sldId id="305" r:id="rId96"/>
    <p:sldId id="306" r:id="rId97"/>
    <p:sldId id="307" r:id="rId98"/>
    <p:sldId id="308" r:id="rId99"/>
    <p:sldId id="393" r:id="rId100"/>
    <p:sldId id="394" r:id="rId101"/>
    <p:sldId id="395" r:id="rId102"/>
    <p:sldId id="328" r:id="rId103"/>
    <p:sldId id="272" r:id="rId104"/>
    <p:sldId id="320" r:id="rId105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C00"/>
    <a:srgbClr val="FFF9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 snapToGrid="0">
      <p:cViewPr varScale="1">
        <p:scale>
          <a:sx n="81" d="100"/>
          <a:sy n="81" d="100"/>
        </p:scale>
        <p:origin x="662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24830-E2FC-4D65-9B97-56E5EE1985C4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BD614-195D-49B2-9410-85FAF1FDE1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807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BD614-195D-49B2-9410-85FAF1FDE16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198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C5E0C-AFC1-48F5-B31C-C9476E12ED0F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1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76A58A8-4B9E-4F7B-9605-FA4DAC4F23DA}" type="slidenum">
              <a:rPr lang="ru-RU" altLang="ru-RU"/>
              <a:pPr/>
              <a:t>84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0607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46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53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378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972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971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558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306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480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92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28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648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15B80-E57E-4089-80A5-AE9C0B36B398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129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hyperlink" Target="https://classinform.ru/" TargetMode="Externa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hyperlink" Target="mailto:vyushkova@cposo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1150071" y="1051088"/>
            <a:ext cx="10058400" cy="416984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«Совершенствование   профессионального мастерства педагогических работников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</a:rPr>
              <a:t>по организации </a:t>
            </a:r>
            <a:r>
              <a:rPr lang="ru-RU" sz="2400" b="1" dirty="0">
                <a:solidFill>
                  <a:srgbClr val="C00000"/>
                </a:solidFill>
              </a:rPr>
              <a:t>практической подготовки</a:t>
            </a:r>
            <a:r>
              <a:rPr lang="ru-RU" sz="2400" b="1" dirty="0">
                <a:solidFill>
                  <a:srgbClr val="C00000"/>
                </a:solidFill>
                <a:latin typeface="+mj-lt"/>
              </a:rPr>
              <a:t>»</a:t>
            </a:r>
          </a:p>
          <a:p>
            <a:pPr lvl="0" algn="ctr"/>
            <a:r>
              <a:rPr lang="ru-RU" b="1" dirty="0" smtClean="0">
                <a:solidFill>
                  <a:schemeClr val="tx1"/>
                </a:solidFill>
              </a:rPr>
              <a:t>Методика </a:t>
            </a:r>
            <a:r>
              <a:rPr lang="ru-RU" b="1" dirty="0">
                <a:solidFill>
                  <a:schemeClr val="tx1"/>
                </a:solidFill>
              </a:rPr>
              <a:t>разработки (обновления) содержания </a:t>
            </a:r>
            <a:r>
              <a:rPr lang="ru-RU" b="1" dirty="0">
                <a:solidFill>
                  <a:srgbClr val="C00000"/>
                </a:solidFill>
              </a:rPr>
              <a:t>образовательных программ </a:t>
            </a:r>
            <a:r>
              <a:rPr lang="ru-RU" b="1" dirty="0">
                <a:solidFill>
                  <a:schemeClr val="tx1"/>
                </a:solidFill>
              </a:rPr>
              <a:t>с учетом современных стандартов и передовых технологий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 smtClean="0">
              <a:solidFill>
                <a:schemeClr val="tx1"/>
              </a:solidFill>
            </a:endParaRPr>
          </a:p>
          <a:p>
            <a:pPr lvl="0" algn="ctr"/>
            <a:r>
              <a:rPr lang="ru-RU" b="1" dirty="0" smtClean="0">
                <a:solidFill>
                  <a:srgbClr val="000C00"/>
                </a:solidFill>
                <a:cs typeface="Arial" pitchFamily="34" charset="0"/>
              </a:rPr>
              <a:t>Тема : Уровни</a:t>
            </a:r>
            <a:r>
              <a:rPr lang="ru-RU" b="1" dirty="0">
                <a:solidFill>
                  <a:srgbClr val="000C00"/>
                </a:solidFill>
                <a:cs typeface="Arial" pitchFamily="34" charset="0"/>
              </a:rPr>
              <a:t>, типы, виды и форматы реализации образовательных программ в РФ. </a:t>
            </a:r>
            <a:endParaRPr lang="ru-RU" b="1" dirty="0" smtClean="0">
              <a:solidFill>
                <a:srgbClr val="000C00"/>
              </a:solidFill>
              <a:cs typeface="Arial" pitchFamily="34" charset="0"/>
            </a:endParaRPr>
          </a:p>
          <a:p>
            <a:pPr lvl="0" algn="ctr"/>
            <a:r>
              <a:rPr lang="ru-RU" b="1" dirty="0" smtClean="0">
                <a:solidFill>
                  <a:srgbClr val="000C00"/>
                </a:solidFill>
                <a:cs typeface="Arial" pitchFamily="34" charset="0"/>
              </a:rPr>
              <a:t>Понятие </a:t>
            </a:r>
            <a:r>
              <a:rPr lang="ru-RU" b="1" dirty="0">
                <a:solidFill>
                  <a:srgbClr val="000C00"/>
                </a:solidFill>
                <a:cs typeface="Arial" pitchFamily="34" charset="0"/>
              </a:rPr>
              <a:t>«модульная образовательная программа»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41523" y="5220929"/>
            <a:ext cx="8200103" cy="80624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Вьюшкова Любовь Александровна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методист отдела образовательных программ и технологий ЦПО Самарской области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937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511" y="282804"/>
            <a:ext cx="11557262" cy="620283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Статья 2. Основные понятия, используемые в настоящем Федеральном законе Для целей настоящего Федерального закона применяются следующие основные понятия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           6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>
                <a:solidFill>
                  <a:srgbClr val="C00000"/>
                </a:solidFill>
              </a:rPr>
              <a:t>федеральный государственный образовательный стандарт </a:t>
            </a:r>
            <a:r>
              <a:rPr lang="ru-RU" dirty="0">
                <a:solidFill>
                  <a:schemeClr val="tx1"/>
                </a:solidFill>
              </a:rPr>
              <a:t>- совокупность обязательных требований к образованию определенного уровня и (или) к профессии, специальности и направлению подготовки, утвержденных в зависимости от уровня образования федеральным органом исполнительной власти, осуществляющим функции по выработке и реализации государственной политики и нормативно-правовому регулированию в сфере общего образования, или федеральным органом исполнительной власти, осуществляющим функции по выработке и реализации государственной политики и нормативно-правовому регулированию в сфере высшего образования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     24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>
                <a:solidFill>
                  <a:srgbClr val="C00000"/>
                </a:solidFill>
              </a:rPr>
              <a:t>практическая подготовка </a:t>
            </a:r>
            <a:r>
              <a:rPr lang="ru-RU" dirty="0">
                <a:solidFill>
                  <a:schemeClr val="tx1"/>
                </a:solidFill>
              </a:rPr>
              <a:t>- форма организации образовательной деятельности при освоении образовательной программы в условиях выполнения обучающимися определенных видов работ, связанных с будущей профессиональной деятельностью и направленных на формирование, закрепление, развитие практических навыков и компетенции по профилю соответствующей образовательной программы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           25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>
                <a:solidFill>
                  <a:srgbClr val="C00000"/>
                </a:solidFill>
              </a:rPr>
              <a:t>направленность (профиль) образования </a:t>
            </a:r>
            <a:r>
              <a:rPr lang="ru-RU" dirty="0">
                <a:solidFill>
                  <a:schemeClr val="tx1"/>
                </a:solidFill>
              </a:rPr>
              <a:t>- ориентация образовательной программы на конкретные области знания и (или) виды деятельности, определяющая ее предметно-тематическое содержание, преобладающие виды учебной деятельности обучающегося и требования к результатам освоения образовательной программы;</a:t>
            </a:r>
          </a:p>
        </p:txBody>
      </p:sp>
    </p:spTree>
    <p:extLst>
      <p:ext uri="{BB962C8B-B14F-4D97-AF65-F5344CB8AC3E}">
        <p14:creationId xmlns:p14="http://schemas.microsoft.com/office/powerpoint/2010/main" val="1686535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2400" b="1" dirty="0"/>
              <a:t>Нормативно-правовые документы, регламентирующие деятельность образовательной организации по реализации образовательных программ СПО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1825625"/>
            <a:ext cx="10389124" cy="460345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</a:rPr>
              <a:t> 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</a:t>
            </a:r>
            <a:r>
              <a:rPr lang="ru-RU" sz="2000" dirty="0" smtClean="0">
                <a:solidFill>
                  <a:schemeClr val="tx1"/>
                </a:solidFill>
              </a:rPr>
              <a:t>Приказ министерства </a:t>
            </a:r>
            <a:r>
              <a:rPr lang="ru-RU" sz="2000" dirty="0">
                <a:solidFill>
                  <a:schemeClr val="tx1"/>
                </a:solidFill>
              </a:rPr>
              <a:t>просвещения российской федерации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от 1 сентября 2022 г. № 796, «О внесении изменений в федеральные государственные образовательные стандарты среднего профессионального образования»</a:t>
            </a:r>
          </a:p>
          <a:p>
            <a:r>
              <a:rPr lang="ru-RU" sz="2000" dirty="0">
                <a:solidFill>
                  <a:schemeClr val="tx1"/>
                </a:solidFill>
              </a:rPr>
              <a:t>-Приказ министерства просвещения российской федерации</a:t>
            </a:r>
          </a:p>
          <a:p>
            <a:r>
              <a:rPr lang="ru-RU" sz="2000" dirty="0">
                <a:solidFill>
                  <a:schemeClr val="tx1"/>
                </a:solidFill>
              </a:rPr>
              <a:t>от </a:t>
            </a:r>
            <a:r>
              <a:rPr lang="ru-RU" sz="2000" dirty="0" smtClean="0">
                <a:solidFill>
                  <a:schemeClr val="tx1"/>
                </a:solidFill>
              </a:rPr>
              <a:t>3 июля  2024 </a:t>
            </a:r>
            <a:r>
              <a:rPr lang="ru-RU" sz="2000" dirty="0">
                <a:solidFill>
                  <a:schemeClr val="tx1"/>
                </a:solidFill>
              </a:rPr>
              <a:t>г. </a:t>
            </a:r>
            <a:r>
              <a:rPr lang="ru-RU" sz="2000" dirty="0" smtClean="0">
                <a:solidFill>
                  <a:schemeClr val="tx1"/>
                </a:solidFill>
              </a:rPr>
              <a:t>№ 464, </a:t>
            </a:r>
            <a:r>
              <a:rPr lang="ru-RU" sz="2000" dirty="0">
                <a:solidFill>
                  <a:schemeClr val="tx1"/>
                </a:solidFill>
              </a:rPr>
              <a:t>«О внесении </a:t>
            </a:r>
            <a:r>
              <a:rPr lang="ru-RU" sz="2000" dirty="0" smtClean="0">
                <a:solidFill>
                  <a:schemeClr val="tx1"/>
                </a:solidFill>
              </a:rPr>
              <a:t>изменений в </a:t>
            </a:r>
            <a:r>
              <a:rPr lang="ru-RU" sz="2000" dirty="0">
                <a:solidFill>
                  <a:schemeClr val="tx1"/>
                </a:solidFill>
              </a:rPr>
              <a:t>федеральные государственные образовательные </a:t>
            </a:r>
            <a:r>
              <a:rPr lang="ru-RU" sz="2000" dirty="0" smtClean="0">
                <a:solidFill>
                  <a:schemeClr val="tx1"/>
                </a:solidFill>
              </a:rPr>
              <a:t>стандарты среднего </a:t>
            </a:r>
            <a:r>
              <a:rPr lang="ru-RU" sz="2000" dirty="0">
                <a:solidFill>
                  <a:schemeClr val="tx1"/>
                </a:solidFill>
              </a:rPr>
              <a:t>профессионального образования</a:t>
            </a:r>
            <a:r>
              <a:rPr lang="ru-RU" sz="2000" dirty="0" smtClean="0">
                <a:solidFill>
                  <a:schemeClr val="tx1"/>
                </a:solidFill>
              </a:rPr>
              <a:t>»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-Приказ </a:t>
            </a:r>
            <a:r>
              <a:rPr lang="ru-RU" sz="2000" dirty="0">
                <a:solidFill>
                  <a:schemeClr val="tx1"/>
                </a:solidFill>
              </a:rPr>
              <a:t>министерства просвещения российской федерации</a:t>
            </a:r>
          </a:p>
          <a:p>
            <a:r>
              <a:rPr lang="ru-RU" sz="2000" dirty="0">
                <a:solidFill>
                  <a:schemeClr val="tx1"/>
                </a:solidFill>
              </a:rPr>
              <a:t>от </a:t>
            </a:r>
            <a:r>
              <a:rPr lang="ru-RU" sz="2000" dirty="0" smtClean="0">
                <a:solidFill>
                  <a:schemeClr val="tx1"/>
                </a:solidFill>
              </a:rPr>
              <a:t>27 марта 2025 </a:t>
            </a:r>
            <a:r>
              <a:rPr lang="ru-RU" sz="2000" dirty="0">
                <a:solidFill>
                  <a:schemeClr val="tx1"/>
                </a:solidFill>
              </a:rPr>
              <a:t>г. № </a:t>
            </a:r>
            <a:r>
              <a:rPr lang="ru-RU" sz="2000" dirty="0" smtClean="0">
                <a:solidFill>
                  <a:schemeClr val="tx1"/>
                </a:solidFill>
              </a:rPr>
              <a:t>239, </a:t>
            </a:r>
            <a:r>
              <a:rPr lang="ru-RU" sz="2000" dirty="0">
                <a:solidFill>
                  <a:schemeClr val="tx1"/>
                </a:solidFill>
              </a:rPr>
              <a:t>«О внесении </a:t>
            </a:r>
            <a:r>
              <a:rPr lang="ru-RU" sz="2000" dirty="0" smtClean="0">
                <a:solidFill>
                  <a:schemeClr val="tx1"/>
                </a:solidFill>
              </a:rPr>
              <a:t>изменений в </a:t>
            </a:r>
            <a:r>
              <a:rPr lang="ru-RU" sz="2000" dirty="0">
                <a:solidFill>
                  <a:schemeClr val="tx1"/>
                </a:solidFill>
              </a:rPr>
              <a:t>федеральные государственные образовательные </a:t>
            </a:r>
            <a:r>
              <a:rPr lang="ru-RU" sz="2000" dirty="0" smtClean="0">
                <a:solidFill>
                  <a:schemeClr val="tx1"/>
                </a:solidFill>
              </a:rPr>
              <a:t>стандарты среднего </a:t>
            </a:r>
            <a:r>
              <a:rPr lang="ru-RU" sz="2000" dirty="0">
                <a:solidFill>
                  <a:schemeClr val="tx1"/>
                </a:solidFill>
              </a:rPr>
              <a:t>профессионального образования</a:t>
            </a:r>
            <a:r>
              <a:rPr lang="ru-RU" sz="2000" dirty="0" smtClean="0">
                <a:solidFill>
                  <a:schemeClr val="tx1"/>
                </a:solidFill>
              </a:rPr>
              <a:t>»</a:t>
            </a:r>
          </a:p>
          <a:p>
            <a:endParaRPr lang="ru-RU" sz="1600" dirty="0" smtClean="0">
              <a:solidFill>
                <a:srgbClr val="FF0000"/>
              </a:solidFill>
            </a:endParaRPr>
          </a:p>
          <a:p>
            <a:endParaRPr lang="ru-RU" sz="1600" dirty="0">
              <a:solidFill>
                <a:srgbClr val="FF0000"/>
              </a:solidFill>
            </a:endParaRPr>
          </a:p>
          <a:p>
            <a:endParaRPr lang="ru-RU" sz="1600" dirty="0">
              <a:solidFill>
                <a:srgbClr val="FF0000"/>
              </a:solidFill>
            </a:endParaRPr>
          </a:p>
          <a:p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220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167406" y="433633"/>
            <a:ext cx="5986021" cy="134803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Федеральный закон от 26 мая 2021 г. № 144-ФЗ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65229" y="2516957"/>
            <a:ext cx="2498103" cy="372358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«О внесении изменений в Федеральный закон «Об образовании в Российской Федерации»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85501" y="2516957"/>
            <a:ext cx="7692272" cy="363874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b="1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 </a:t>
            </a:r>
            <a:r>
              <a:rPr lang="ru-RU" b="1" dirty="0">
                <a:solidFill>
                  <a:schemeClr val="tx1"/>
                </a:solidFill>
              </a:rPr>
              <a:t>1 сентября 2022 года </a:t>
            </a:r>
            <a:endParaRPr lang="ru-RU" b="1" dirty="0" smtClean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ФГОС </a:t>
            </a:r>
            <a:r>
              <a:rPr lang="ru-RU" dirty="0">
                <a:solidFill>
                  <a:schemeClr val="tx1"/>
                </a:solidFill>
              </a:rPr>
              <a:t>профессионального образования могут разрабатываться не только по профессиям, специальностям и направлениям подготовки и уровням образования, а и по </a:t>
            </a:r>
            <a:r>
              <a:rPr lang="ru-RU" b="1" dirty="0">
                <a:solidFill>
                  <a:schemeClr val="tx1"/>
                </a:solidFill>
              </a:rPr>
              <a:t>укрупненным группам, </a:t>
            </a:r>
            <a:r>
              <a:rPr lang="ru-RU" dirty="0">
                <a:solidFill>
                  <a:schemeClr val="tx1"/>
                </a:solidFill>
              </a:rPr>
              <a:t>по областям и видам профессиональной деятельности (ч. 5 ст. </a:t>
            </a:r>
            <a:r>
              <a:rPr lang="ru-RU" dirty="0" smtClean="0">
                <a:solidFill>
                  <a:schemeClr val="tx1"/>
                </a:solidFill>
              </a:rPr>
              <a:t>11)</a:t>
            </a: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ПС </a:t>
            </a:r>
            <a:r>
              <a:rPr lang="ru-RU" b="1" dirty="0">
                <a:solidFill>
                  <a:schemeClr val="tx1"/>
                </a:solidFill>
              </a:rPr>
              <a:t>учитываются </a:t>
            </a:r>
            <a:r>
              <a:rPr lang="ru-RU" b="1" dirty="0">
                <a:solidFill>
                  <a:srgbClr val="C00000"/>
                </a:solidFill>
              </a:rPr>
              <a:t>в </a:t>
            </a:r>
            <a:r>
              <a:rPr lang="ru-RU" b="1" dirty="0" smtClean="0">
                <a:solidFill>
                  <a:srgbClr val="C00000"/>
                </a:solidFill>
              </a:rPr>
              <a:t>ПОП</a:t>
            </a:r>
            <a:r>
              <a:rPr lang="ru-RU" dirty="0">
                <a:solidFill>
                  <a:srgbClr val="C00000"/>
                </a:solidFill>
              </a:rPr>
              <a:t>, </a:t>
            </a:r>
            <a:r>
              <a:rPr lang="ru-RU" dirty="0">
                <a:solidFill>
                  <a:schemeClr val="tx1"/>
                </a:solidFill>
              </a:rPr>
              <a:t>а НЕ во ФГОС (ч. 7 ст.11 упразднена, ч. 9 ст.12) </a:t>
            </a: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с 1 сентября 2023 </a:t>
            </a:r>
            <a:r>
              <a:rPr lang="ru-RU" b="1" dirty="0" smtClean="0">
                <a:solidFill>
                  <a:schemeClr val="tx1"/>
                </a:solidFill>
              </a:rPr>
              <a:t>года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3. При реализации среднего общего образования в рамках программ СПО необходимо использовать федеральный перечень учебников (ч. 4 ст.18)</a:t>
            </a: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9793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94787" y="358219"/>
            <a:ext cx="8069344" cy="68815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Обновление макета ФГОС СПО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8792" y="1611984"/>
            <a:ext cx="10680569" cy="489251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Новый </a:t>
            </a:r>
            <a:r>
              <a:rPr lang="ru-RU" b="1" dirty="0">
                <a:solidFill>
                  <a:schemeClr val="tx1"/>
                </a:solidFill>
              </a:rPr>
              <a:t>макет ФГОС предусматривает</a:t>
            </a:r>
            <a:r>
              <a:rPr lang="ru-RU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• введение широкой квалификации (узкая квалификация (направленность) – устанавливается в образовательной программе</a:t>
            </a:r>
            <a:r>
              <a:rPr lang="ru-RU" dirty="0" smtClean="0">
                <a:solidFill>
                  <a:schemeClr val="tx1"/>
                </a:solidFill>
              </a:rPr>
              <a:t>);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• изменение структуры программы (социально-гуманитарный цикл вместо циклов ОГСЭ и </a:t>
            </a:r>
            <a:r>
              <a:rPr lang="ru-RU" dirty="0" smtClean="0">
                <a:solidFill>
                  <a:schemeClr val="tx1"/>
                </a:solidFill>
              </a:rPr>
              <a:t>ЕН, изменена структура ППКРС-СГ);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• перенос требований к содержанию (знания, умения, навыки) – в ПООП (144-ФЗ</a:t>
            </a:r>
            <a:r>
              <a:rPr lang="ru-RU" dirty="0" smtClean="0">
                <a:solidFill>
                  <a:schemeClr val="tx1"/>
                </a:solidFill>
              </a:rPr>
              <a:t>);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• сжатие сроков обучения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• введение цифрового модуля по всем профессиям и специальностям (</a:t>
            </a:r>
            <a:r>
              <a:rPr lang="ru-RU" dirty="0" err="1">
                <a:solidFill>
                  <a:schemeClr val="tx1"/>
                </a:solidFill>
              </a:rPr>
              <a:t>цифровизация</a:t>
            </a:r>
            <a:r>
              <a:rPr lang="ru-RU" dirty="0">
                <a:solidFill>
                  <a:schemeClr val="tx1"/>
                </a:solidFill>
              </a:rPr>
              <a:t> профессий, например, «цифровой» агроном, «цифровой» модельер</a:t>
            </a:r>
            <a:r>
              <a:rPr lang="ru-RU" dirty="0" smtClean="0">
                <a:solidFill>
                  <a:schemeClr val="tx1"/>
                </a:solidFill>
              </a:rPr>
              <a:t>);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• обязательное освоение основ бережливого производства, финансовой </a:t>
            </a:r>
            <a:r>
              <a:rPr lang="ru-RU" dirty="0" smtClean="0">
                <a:solidFill>
                  <a:schemeClr val="tx1"/>
                </a:solidFill>
              </a:rPr>
              <a:t>грамотности;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• уход от закрепления во ФГОС перечня рабочих профессий и служащих, по которым можно пройти профессиональное обучение в рамках СПО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• </a:t>
            </a:r>
            <a:r>
              <a:rPr lang="ru-RU" dirty="0">
                <a:solidFill>
                  <a:schemeClr val="tx1"/>
                </a:solidFill>
              </a:rPr>
              <a:t>ГИА в виде демонстрационного </a:t>
            </a:r>
            <a:r>
              <a:rPr lang="ru-RU" dirty="0" smtClean="0">
                <a:solidFill>
                  <a:schemeClr val="tx1"/>
                </a:solidFill>
              </a:rPr>
              <a:t>экзамена.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Результат: гибкость разработки программ, возможность из набора доступных квалификаций выбирать те, которые необходимы рынку труда в конкретном регионе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095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7366" y="788276"/>
            <a:ext cx="4393324" cy="52867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654566" y="746234"/>
            <a:ext cx="5738648" cy="59593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21331" y="296917"/>
            <a:ext cx="8040414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712" y="296917"/>
            <a:ext cx="8460827" cy="6858000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-2721331" y="2890684"/>
            <a:ext cx="2721331" cy="342162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4444181" y="1563329"/>
            <a:ext cx="3224980" cy="427703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-2517058" y="5633884"/>
            <a:ext cx="1052052" cy="76691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ФГОС 2022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73673" y="5191431"/>
            <a:ext cx="1549683" cy="108154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ФГОС 2013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756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52" y="-257537"/>
            <a:ext cx="12192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-335666" y="3171463"/>
            <a:ext cx="1446836" cy="3183038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ФГОС 2013 г.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3952568" y="2340077"/>
            <a:ext cx="4542503" cy="292018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7994373" y="1828801"/>
            <a:ext cx="2448232" cy="30185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1651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50969" y="329938"/>
            <a:ext cx="7315200" cy="7164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Макет ФГОС СПО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1193014" y="1159498"/>
          <a:ext cx="10166285" cy="5090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774"/>
                <a:gridCol w="4204354"/>
                <a:gridCol w="5260157"/>
              </a:tblGrid>
              <a:tr h="46092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Модель 2013-2020 гг.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Новая модель ФГОС СПО (2021 г.)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53673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Квалификация</a:t>
                      </a:r>
                      <a:endParaRPr lang="ru-RU" b="1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Пункт 1.5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</a:rPr>
                        <a:t>Разработчики ФГОС СПО в пункте 1.1 указывают квалификацию согласно проекту </a:t>
                      </a:r>
                      <a:r>
                        <a:rPr lang="ru-RU" sz="1400" b="1" dirty="0" smtClean="0">
                          <a:latin typeface="+mn-lt"/>
                        </a:rPr>
                        <a:t>Перечня профессий</a:t>
                      </a:r>
                      <a:r>
                        <a:rPr lang="ru-RU" sz="1400" dirty="0" smtClean="0">
                          <a:latin typeface="+mn-lt"/>
                        </a:rPr>
                        <a:t>, специальностей СПО или приказу Министерства образования и науки РФ от 29 октября 2013 №1199 «Об утверждении перечней профессий и специальностей среднего профессионального образования». Содержание образования по профессии/специальности определяется ПООП, которая предполагает освоение всех видов деятельности или освоение видов деятельности, самостоятельно выбранных образовательной организацией в соответствии с потребностями регионального рынка труда из перечня видов деятельности, установленных в п. 1.3 ФГОС СПО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0928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Несколько квалификаций ФГОС по профессии (08.01.17 Электромонтажник-наладчик, 08.01.19 Электромонтажник по силовым сетям и электрооборудованию, 08.01.18 Электромонтажник электрических сетей и электрооборудования)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Одна квалификация (широкая) ФГОС по профессии 08.01.31 Электромонтажник электрических сетей и электрооборудования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851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6584" y="140752"/>
            <a:ext cx="5505254" cy="7635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Макет ФГОС СПО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973933"/>
              </p:ext>
            </p:extLst>
          </p:nvPr>
        </p:nvGraphicFramePr>
        <p:xfrm>
          <a:off x="805991" y="1166648"/>
          <a:ext cx="10718277" cy="5773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340"/>
                <a:gridCol w="3897982"/>
                <a:gridCol w="5575955"/>
              </a:tblGrid>
              <a:tr h="35524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Пункт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Модель 2013-2020 гг.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Новая модель ФГОС СПО (2021 г.)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207895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Срок получения образования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Профессия – от 10 месяцев до 1 года 10 месяцев Специальность – от 1 года 10 месяцев до 3 лет 10 месяцев (углубленный уровень) 2. При получении профессии на базе основного общего образования – на 2 года больше, чем на базе СОО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Профессия: на базе среднего общего образования – 10 месяцев Специальность: на базе среднего общего образования – 1 год 10 месяцев, иные сроки указываются по согласованию с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Минпросвещения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России 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2. Единый срок освоения общеобразовательного цикла и по профессии и по специальности – 1476 часов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1404 часа + 72 часа ПА = 1476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14096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II. 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Структура ООП включает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Учебные циклы (ОГСЭ, ЕН, ПЦ (ОП и ПМ) государственная итоговая аттестация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дисциплины (модули), практики, государственная итоговая аттестация. Уход от закрепления объема часов обязательной части образовательной программы по циклам во ФГОС СПО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93322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Соотношение обязательной и вариативной частей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Установлено: Профессия – 80/20 Специальность – 70/30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 выбор ФУМО (при разработке) 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Профессия – 80/20 (от 80 до 50% по решению ФУМО) Специальность – 70/30 (от 70 до 50% по решению ФУМО)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057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29320" y="182035"/>
            <a:ext cx="5071620" cy="46191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Макет ФГОС СПО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386501" y="970960"/>
          <a:ext cx="11123628" cy="5739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7915"/>
                <a:gridCol w="3927837"/>
                <a:gridCol w="3707876"/>
              </a:tblGrid>
              <a:tr h="1060738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Структура образовательной программы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Объем образовательной программы в академических часах (ППКРС) (10 месяцев)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Объем образовательной программы в академических часах (ППССЗ) (1 год 10 месяцев)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6843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Дисциплины (модули)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Не менее 612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Не менее 1476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6843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Практика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Не менее 540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Не менее 432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6843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Дисциплины (модули) вариативной части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288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828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6843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Государственная итоговая аттестация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216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6843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Общий объем образовательной программы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6843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 базе СОО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1476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2952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6843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 базе ООО, включая получение СОО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2952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4428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68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25245" y="245097"/>
            <a:ext cx="4543720" cy="30165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Макет ФГОС СПО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53033"/>
              </p:ext>
            </p:extLst>
          </p:nvPr>
        </p:nvGraphicFramePr>
        <p:xfrm>
          <a:off x="414779" y="719666"/>
          <a:ext cx="11151909" cy="6469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460"/>
                <a:gridCol w="3591613"/>
                <a:gridCol w="6202836"/>
              </a:tblGrid>
              <a:tr h="341879"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было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стало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14376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Перечень обязательных дисциплин в ОГСЭ 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Обязательный набор: «Иностранный язык в профессиональной деятельности», «Физическая культура», «Основы философии», «История» На выбор разработчиков: «Психология общения» 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СОЦИАЛЬНО-ГУМАНИТАРНЫЙ ЦИКЛ Минимальный набор: «История России», «Иностранный язык в профессиональной деятельности», «Безопасность жизнедеятельности», «Физическая культура», «Основы бережливого производства», «Основы финансовой грамотности» (при необходимости) Перечень обязательных дисциплин дополняется разработчиками с учетом специфики специальности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14376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Общепрофессиональный цикл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«Безопасность жизнедеятельности»</a:t>
                      </a:r>
                      <a:endParaRPr lang="ru-RU" sz="1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Перечень обязательных дисциплин общепрофессионального цикла устанавливается разработчиком с учетом специфики профессии/специальности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14376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Профессиональный цикл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 профессиональный цикл образовательной программы входят следующие виды практик: учебная практика и производственная практика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 профессиональный цикл образовательной программы входят следующие виды практик: учебная практика и производственная практика, которые реализуются в 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  <a:latin typeface="+mn-lt"/>
                        </a:rPr>
                        <a:t>форме практической подготовки</a:t>
                      </a:r>
                      <a:endParaRPr lang="ru-RU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14376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ГИА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Специальность: разные вариации, иногда неоднозначно трактуемые. 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Профессия: Государственная итоговая аттестация проводится в форме защиты выпускной квалификационной работы в виде демонстрационного экзамена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Специальность: Государственная итоговая аттестация проводится в форме защиты выпускной квалификационной работы, которая выполняется в виде дипломной работы (дипломного проекта) и демонстрационного экзамена. (вместо «дипломной работы (дипломного проекта)» может быть указана иная форма ВКР с учетом специфики специальности, предусмотренная приказом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Минобрнауки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от 16 августа 2013 г. № 968) Профессия: формулировка без изменений, время – 36 часов 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393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23827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ФГОС СПО 15.01.05 2016год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44718" y="1159497"/>
            <a:ext cx="10520313" cy="49113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МИНИСТЕРСТВО ОБРАЗОВАНИЯ И НАУКИ РОССИЙСКОЙ ФЕДЕРАЦИИ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ПРИКАЗ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от 29 января 2016 г. № 50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ОБ УТВЕРЖДЕНИИ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ФЕДЕРАЛЬНОГО ГОСУДАРСТВЕННОГО ОБРАЗОВАТЕЛЬНОГО СТАНДАРТА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СРЕДНЕГО ПРОФЕССИОНАЛЬНОГО ОБРАЗОВАНИЯ ПО ПРОФЕССИИ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15.01.05 СВАРЩИК (РУЧНОЙ И ЧАСТИЧНО МЕХАНИЗИРОВАННОЙ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СВАРКИ (НАПЛАВКИ</a:t>
            </a:r>
            <a:r>
              <a:rPr lang="ru-RU" b="1" dirty="0" smtClean="0">
                <a:solidFill>
                  <a:schemeClr val="tx1"/>
                </a:solidFill>
              </a:rPr>
              <a:t>)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145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1809946" y="3817856"/>
            <a:ext cx="1159497" cy="235670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ФГОС 2016г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087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593130" y="6240544"/>
            <a:ext cx="5712643" cy="15082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6155703" y="2356701"/>
            <a:ext cx="1809946" cy="56560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818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1772239" y="3506771"/>
            <a:ext cx="1253765" cy="260179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ФГОС 2016 г.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916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561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78350" y="424206"/>
            <a:ext cx="4581427" cy="5957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013542" y="556181"/>
            <a:ext cx="4185501" cy="56089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16" y="0"/>
            <a:ext cx="12192000" cy="6858000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1659118" y="2432115"/>
            <a:ext cx="1725104" cy="373301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Квалификация-Сварщик!!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259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5778631" y="3930977"/>
            <a:ext cx="2017336" cy="141402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869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63" y="8484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206631" y="2658359"/>
            <a:ext cx="3091992" cy="23189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2667786" y="3817856"/>
            <a:ext cx="1630837" cy="200790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389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3393649" y="2667786"/>
            <a:ext cx="1385741" cy="38178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719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543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001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546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2978870" y="1451728"/>
            <a:ext cx="3836709" cy="148943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698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1734532" y="4119513"/>
            <a:ext cx="5750350" cy="180994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2273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4842"/>
            <a:ext cx="12192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2648932" y="5260157"/>
            <a:ext cx="3431357" cy="111236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068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-654424" y="2169459"/>
            <a:ext cx="2330824" cy="226807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7333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-395926" y="2733773"/>
            <a:ext cx="7428322" cy="24981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-556181" y="5693790"/>
            <a:ext cx="1857080" cy="73529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0341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559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5082988" y="1506071"/>
            <a:ext cx="3594847" cy="8606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V="1">
            <a:off x="2403835" y="1112363"/>
            <a:ext cx="9153427" cy="411951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3073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-1225485" y="3374796"/>
            <a:ext cx="4515440" cy="241326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716437" y="3365369"/>
            <a:ext cx="6598763" cy="228128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8563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6817" y="0"/>
            <a:ext cx="12192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7861955" y="3044858"/>
            <a:ext cx="3846136" cy="129147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8020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516618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1800" b="1" dirty="0" smtClean="0"/>
              <a:t>СТРУКТУРА  ОБРАЗОВАТЕЛЬНОЙ ПРОГРАММЫ</a:t>
            </a:r>
            <a:endParaRPr lang="ru-RU" sz="1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066800"/>
            <a:ext cx="5157787" cy="293915"/>
          </a:xfrm>
          <a:solidFill>
            <a:schemeClr val="bg2"/>
          </a:solidFill>
        </p:spPr>
        <p:txBody>
          <a:bodyPr anchor="t">
            <a:normAutofit/>
          </a:bodyPr>
          <a:lstStyle/>
          <a:p>
            <a:pPr algn="ctr"/>
            <a:r>
              <a:rPr lang="ru-RU" sz="1400" dirty="0" smtClean="0"/>
              <a:t>на базе среднего общего образования</a:t>
            </a:r>
            <a:endParaRPr lang="ru-RU" sz="1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3657" y="1545771"/>
            <a:ext cx="4234543" cy="5312229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smtClean="0"/>
              <a:t>1 </a:t>
            </a:r>
            <a:r>
              <a:rPr lang="ru-RU" sz="1200" b="1" dirty="0" smtClean="0"/>
              <a:t>Общие положения </a:t>
            </a:r>
            <a:r>
              <a:rPr lang="ru-RU" sz="1200" dirty="0" smtClean="0"/>
              <a:t>(Объем, срок получения образования)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Реализация требований ФГОС СПО, в </a:t>
            </a:r>
            <a:r>
              <a:rPr lang="ru-RU" sz="1200" dirty="0" err="1" smtClean="0"/>
              <a:t>т.ч</a:t>
            </a:r>
            <a:r>
              <a:rPr lang="ru-RU" sz="1200" dirty="0" smtClean="0"/>
              <a:t>. по обязательной и вариативной части</a:t>
            </a:r>
            <a:r>
              <a:rPr lang="ru-RU" sz="1200" dirty="0"/>
              <a:t>.</a:t>
            </a:r>
            <a:endParaRPr lang="ru-RU" sz="12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Описание структуры программы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 smtClean="0"/>
              <a:t>2 Характеристика профессиональной деятельности выпускников и требования к результатам освоения образовательной программы</a:t>
            </a:r>
            <a:r>
              <a:rPr lang="ru-RU" sz="1200" dirty="0" smtClean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Планируемые результаты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Формы аттестации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 smtClean="0"/>
              <a:t>3 Документы, определяющие содержание и организацию образовательного процесса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Учебный план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Календарный учебный график,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Календарный план воспитательной работы;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b="1" dirty="0" smtClean="0">
                <a:solidFill>
                  <a:srgbClr val="FF0000"/>
                </a:solidFill>
              </a:rPr>
              <a:t>Рабочие программы учебных предметов, курсов, дисциплин (модулей), практик, иные компоненты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Оценочные материалы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Методические материалы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 smtClean="0"/>
              <a:t>4</a:t>
            </a:r>
            <a:r>
              <a:rPr lang="ru-RU" sz="1200" b="1" dirty="0" smtClean="0"/>
              <a:t> Контроль и оценка результатов освоения образовательной программы.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 smtClean="0"/>
              <a:t>5 Рабочая  программа воспитания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 smtClean="0"/>
              <a:t>6 Организационно-педагогические условия</a:t>
            </a:r>
          </a:p>
          <a:p>
            <a:r>
              <a:rPr lang="ru-RU" sz="1000" b="1" dirty="0">
                <a:solidFill>
                  <a:srgbClr val="C00000"/>
                </a:solidFill>
              </a:rPr>
              <a:t>МЕТОДИЧЕСКИЕ РЕКОМЕНДАЦИИ по разработке (актуализации) примерных основных образовательных программ по новым и актуализированным федеральным государственным образовательным стандартам среднего профессионального </a:t>
            </a:r>
            <a:r>
              <a:rPr lang="ru-RU" sz="1000" b="1" dirty="0" err="1" smtClean="0">
                <a:solidFill>
                  <a:srgbClr val="C00000"/>
                </a:solidFill>
              </a:rPr>
              <a:t>образования.УТВЕРЖДЕНЫ</a:t>
            </a:r>
            <a:r>
              <a:rPr lang="ru-RU" sz="1000" b="1" dirty="0" smtClean="0">
                <a:solidFill>
                  <a:srgbClr val="C00000"/>
                </a:solidFill>
              </a:rPr>
              <a:t> </a:t>
            </a:r>
            <a:r>
              <a:rPr lang="ru-RU" sz="1000" b="1" dirty="0">
                <a:solidFill>
                  <a:srgbClr val="C00000"/>
                </a:solidFill>
              </a:rPr>
              <a:t>приказом ФГБОУ ДПО ИРПО от «27» июля 2021 г. № 161</a:t>
            </a:r>
          </a:p>
          <a:p>
            <a:pPr marL="0" indent="0">
              <a:buNone/>
            </a:pPr>
            <a:r>
              <a:rPr lang="ru-RU" sz="1200" b="1" dirty="0" smtClean="0"/>
              <a:t> </a:t>
            </a:r>
            <a:endParaRPr lang="ru-RU" sz="1200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199" y="979714"/>
            <a:ext cx="5183189" cy="566057"/>
          </a:xfrm>
          <a:solidFill>
            <a:schemeClr val="bg2"/>
          </a:solidFill>
        </p:spPr>
        <p:txBody>
          <a:bodyPr anchor="t">
            <a:noAutofit/>
          </a:bodyPr>
          <a:lstStyle/>
          <a:p>
            <a:pPr algn="ctr"/>
            <a:r>
              <a:rPr lang="ru-RU" sz="1400" dirty="0" smtClean="0"/>
              <a:t>на базе основного общего образования </a:t>
            </a:r>
          </a:p>
          <a:p>
            <a:pPr algn="ctr"/>
            <a:r>
              <a:rPr lang="ru-RU" sz="1400" dirty="0" smtClean="0">
                <a:solidFill>
                  <a:srgbClr val="FF0000"/>
                </a:solidFill>
              </a:rPr>
              <a:t>ФГОС СОО, раздел III, пункт 14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89714" y="1545771"/>
            <a:ext cx="6565674" cy="5138058"/>
          </a:xfrm>
          <a:solidFill>
            <a:schemeClr val="bg2">
              <a:lumMod val="90000"/>
            </a:schemeClr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>
                <a:solidFill>
                  <a:srgbClr val="FF0000"/>
                </a:solidFill>
              </a:rPr>
              <a:t>1 Целевой раздел</a:t>
            </a:r>
            <a:r>
              <a:rPr lang="ru-RU" sz="4800" b="1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dirty="0"/>
              <a:t>пояснительную записку;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dirty="0"/>
              <a:t>планируемые результаты освоения обучающимися основной образовательной программы;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dirty="0"/>
              <a:t>систему оценки результатов освоения основной образовательной программы.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 smtClean="0"/>
              <a:t>2  </a:t>
            </a:r>
            <a:r>
              <a:rPr lang="ru-RU" sz="4800" b="1" dirty="0">
                <a:solidFill>
                  <a:srgbClr val="FF0000"/>
                </a:solidFill>
              </a:rPr>
              <a:t>Организационный раздел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i="1" dirty="0">
                <a:solidFill>
                  <a:srgbClr val="FF0000"/>
                </a:solidFill>
              </a:rPr>
              <a:t>программу развития универсальных учебных действий при получении среднего общего образования, включающую формирование компетенций обучающихся в области учебно-исследовательской и проектной деятельности</a:t>
            </a:r>
            <a:r>
              <a:rPr lang="ru-RU" sz="4800" b="1" i="1" dirty="0"/>
              <a:t>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dirty="0"/>
              <a:t>программы отдельных учебных предметов, курсов и курсов внеурочной деятельности;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dirty="0"/>
              <a:t>рабочую программу воспитания;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i="1" dirty="0">
                <a:solidFill>
                  <a:srgbClr val="FF0000"/>
                </a:solidFill>
              </a:rPr>
              <a:t>программу коррекционной работы, включающую организацию работы с обучающимися с ограниченными возможностями здоровья и инвалидами.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 smtClean="0"/>
              <a:t>3 </a:t>
            </a:r>
            <a:r>
              <a:rPr lang="ru-RU" sz="4800" b="1" dirty="0">
                <a:solidFill>
                  <a:srgbClr val="FF0000"/>
                </a:solidFill>
              </a:rPr>
              <a:t>Содержательный раздел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dirty="0"/>
              <a:t>учебный план среднего общего образования как один из основных механизмов реализации основной образовательной программы;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dirty="0"/>
              <a:t>план внеурочной деятельности, календарный учебный график, календарный план воспитательной работы;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dirty="0"/>
              <a:t>систему условий реализации основной образовательной программы в соответствии с требованиями Стандарта.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4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 smtClean="0"/>
              <a:t>4 </a:t>
            </a:r>
            <a:r>
              <a:rPr lang="ru-RU" sz="4800" b="1" dirty="0">
                <a:solidFill>
                  <a:srgbClr val="FF0000"/>
                </a:solidFill>
              </a:rPr>
              <a:t>Оценочные материалы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/>
              <a:t>5 </a:t>
            </a:r>
            <a:r>
              <a:rPr lang="ru-RU" sz="4800" b="1" dirty="0">
                <a:solidFill>
                  <a:srgbClr val="FF0000"/>
                </a:solidFill>
              </a:rPr>
              <a:t>Методические материалы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/>
              <a:t>6 Организационно-педагогические условия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4800" b="1" dirty="0"/>
              <a:t>Система условий реализации основной образовательной программы</a:t>
            </a:r>
          </a:p>
          <a:p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2411506" y="2097741"/>
            <a:ext cx="2689412" cy="932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2008094" y="2250141"/>
            <a:ext cx="3092824" cy="941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1739153" y="3729318"/>
            <a:ext cx="3155576" cy="313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567953" y="4043082"/>
            <a:ext cx="1532965" cy="430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321859" y="4643718"/>
            <a:ext cx="2572870" cy="681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2832847" y="3352800"/>
            <a:ext cx="2061882" cy="2052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3424518" y="5531224"/>
            <a:ext cx="1365196" cy="1882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20792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988" y="175966"/>
            <a:ext cx="10515600" cy="1055915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Структура </a:t>
            </a:r>
            <a:r>
              <a:rPr lang="ru-RU" sz="2400" b="1" dirty="0"/>
              <a:t>и содержание </a:t>
            </a:r>
            <a:r>
              <a:rPr lang="ru-RU" sz="2400" b="1" u="sng" dirty="0">
                <a:solidFill>
                  <a:srgbClr val="FF0000"/>
                </a:solidFill>
              </a:rPr>
              <a:t>образовательной программы </a:t>
            </a:r>
            <a:r>
              <a:rPr lang="ru-RU" sz="2400" b="1" dirty="0"/>
              <a:t>СПО в рамках требований ФГОС СОО, ФГОС СПО, примерных основных образовательных программ </a:t>
            </a:r>
            <a:r>
              <a:rPr lang="ru-RU" sz="2400" b="1" dirty="0" smtClean="0"/>
              <a:t>СПО</a:t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27714" y="1425389"/>
            <a:ext cx="7707086" cy="3416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Статья 2, Пункт 9</a:t>
            </a:r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Образовательная программа </a:t>
            </a:r>
            <a:r>
              <a:rPr lang="ru-RU" dirty="0">
                <a:solidFill>
                  <a:srgbClr val="FF0000"/>
                </a:solidFill>
              </a:rPr>
              <a:t>- комплекс основных характеристик образования (</a:t>
            </a:r>
            <a:r>
              <a:rPr lang="ru-RU" u="sng" dirty="0">
                <a:solidFill>
                  <a:srgbClr val="FF0000"/>
                </a:solidFill>
              </a:rPr>
              <a:t>объем, содержание, планируемые результаты</a:t>
            </a:r>
            <a:r>
              <a:rPr lang="ru-RU" dirty="0">
                <a:solidFill>
                  <a:srgbClr val="FF0000"/>
                </a:solidFill>
              </a:rPr>
              <a:t>) и </a:t>
            </a:r>
            <a:r>
              <a:rPr lang="ru-RU" u="sng" dirty="0">
                <a:solidFill>
                  <a:srgbClr val="FF0000"/>
                </a:solidFill>
              </a:rPr>
              <a:t>организационно-педагогических условий</a:t>
            </a:r>
            <a:r>
              <a:rPr lang="ru-RU" dirty="0">
                <a:solidFill>
                  <a:srgbClr val="FF0000"/>
                </a:solidFill>
              </a:rPr>
              <a:t>, который представлен в виде: </a:t>
            </a:r>
          </a:p>
          <a:p>
            <a:pPr indent="671513"/>
            <a:r>
              <a:rPr lang="ru-RU" u="sng" dirty="0"/>
              <a:t>учебного плана, </a:t>
            </a:r>
          </a:p>
          <a:p>
            <a:pPr indent="671513"/>
            <a:r>
              <a:rPr lang="ru-RU" dirty="0"/>
              <a:t>календарного учебного графика, </a:t>
            </a:r>
          </a:p>
          <a:p>
            <a:pPr indent="671513"/>
            <a:r>
              <a:rPr lang="ru-RU" b="1" u="sng" dirty="0"/>
              <a:t>рабочих программ учебных предметов, курсов, дисциплин </a:t>
            </a:r>
            <a:r>
              <a:rPr lang="ru-RU" b="1" u="sng" dirty="0" smtClean="0"/>
              <a:t>   (</a:t>
            </a:r>
            <a:r>
              <a:rPr lang="ru-RU" b="1" u="sng" dirty="0"/>
              <a:t>модулей), </a:t>
            </a:r>
            <a:r>
              <a:rPr lang="ru-RU" u="sng" dirty="0"/>
              <a:t>иных компонентов,</a:t>
            </a:r>
          </a:p>
          <a:p>
            <a:pPr indent="671513"/>
            <a:r>
              <a:rPr lang="ru-RU" dirty="0"/>
              <a:t>оценочных и методических материалов, </a:t>
            </a:r>
          </a:p>
          <a:p>
            <a:pPr indent="671513"/>
            <a:r>
              <a:rPr lang="ru-RU" dirty="0"/>
              <a:t>рабочей программы воспитания, </a:t>
            </a:r>
          </a:p>
          <a:p>
            <a:pPr indent="671513"/>
            <a:r>
              <a:rPr lang="ru-RU" dirty="0"/>
              <a:t>календарного плана воспитательной работы,</a:t>
            </a:r>
          </a:p>
          <a:p>
            <a:pPr indent="671513"/>
            <a:r>
              <a:rPr lang="ru-RU" dirty="0"/>
              <a:t>форм аттестации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8088" y="1425389"/>
            <a:ext cx="3004456" cy="2438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РОССИЙСКАЯ ФЕДЕРАЦИЯ</a:t>
            </a:r>
          </a:p>
          <a:p>
            <a:pPr algn="ctr"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 ФЕДЕРАЛЬНЫЙ ЗАКОН</a:t>
            </a:r>
          </a:p>
          <a:p>
            <a:pPr algn="ctr"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ОБ ОБРАЗОВАНИИ В РОССИЙСКОЙ ФЕДЕРАЦИИ</a:t>
            </a:r>
          </a:p>
          <a:p>
            <a:pPr algn="ctr"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 29 декабря 2012 года № 273 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–ФЗ</a:t>
            </a:r>
          </a:p>
          <a:p>
            <a:pPr algn="ctr">
              <a:spcAft>
                <a:spcPts val="0"/>
              </a:spcAft>
            </a:pPr>
            <a:r>
              <a:rPr lang="ru-RU" b="1" u="sng" dirty="0" smtClean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(с изменениями и дополнениями)</a:t>
            </a:r>
            <a:endParaRPr lang="ru-RU" b="1" u="sng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7153" y="5113212"/>
            <a:ext cx="10757647" cy="127862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ea typeface="Times New Roman" panose="02020603050405020304" pitchFamily="18" charset="0"/>
              </a:rPr>
              <a:t>Статья 2. Пункт 22. Учебный план - документ, который определяет перечень, трудоемкость, последовательность и распределение по периодам обучения учебных предметов, курсов, дисциплин (модулей), практики, иных видов учебной деятельности и, если иное не установлено настоящим Федеральным законом, формы промежуточной аттестации обучающихся;</a:t>
            </a:r>
          </a:p>
        </p:txBody>
      </p:sp>
    </p:spTree>
    <p:extLst>
      <p:ext uri="{BB962C8B-B14F-4D97-AF65-F5344CB8AC3E}">
        <p14:creationId xmlns:p14="http://schemas.microsoft.com/office/powerpoint/2010/main" val="42075908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546847" y="2545976"/>
            <a:ext cx="2770094" cy="340658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Что значит ПОП? Для чего?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Что содержит?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8671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53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443318" y="5029200"/>
            <a:ext cx="4482353" cy="10040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V="1">
            <a:off x="1443318" y="3949831"/>
            <a:ext cx="2949573" cy="159313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3978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480008" y="2969443"/>
            <a:ext cx="3073138" cy="219644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654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967" y="365125"/>
            <a:ext cx="11477296" cy="1705413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200" dirty="0"/>
              <a:t> </a:t>
            </a:r>
            <a:br>
              <a:rPr lang="ru-RU" sz="1200" dirty="0"/>
            </a:br>
            <a:r>
              <a:rPr lang="ru-RU" sz="1200" b="1" dirty="0"/>
              <a:t>МИНИСТЕРСТВО ПРОСВЕЩЕНИЯ РОССИЙСКОЙ ФЕДЕРАЦИИ</a:t>
            </a:r>
            <a:br>
              <a:rPr lang="ru-RU" sz="1200" b="1" dirty="0"/>
            </a:br>
            <a:r>
              <a:rPr lang="ru-RU" sz="1200" b="1" dirty="0"/>
              <a:t> </a:t>
            </a:r>
            <a:br>
              <a:rPr lang="ru-RU" sz="1200" b="1" dirty="0"/>
            </a:br>
            <a:r>
              <a:rPr lang="ru-RU" sz="1200" b="1" dirty="0"/>
              <a:t>ПРИКАЗ</a:t>
            </a:r>
            <a:br>
              <a:rPr lang="ru-RU" sz="1200" b="1" dirty="0"/>
            </a:br>
            <a:r>
              <a:rPr lang="ru-RU" sz="1200" b="1" dirty="0"/>
              <a:t>от 24 августа 2022 г. N 762</a:t>
            </a:r>
            <a:br>
              <a:rPr lang="ru-RU" sz="1200" b="1" dirty="0"/>
            </a:br>
            <a:r>
              <a:rPr lang="ru-RU" sz="1200" b="1" dirty="0"/>
              <a:t> </a:t>
            </a:r>
            <a:br>
              <a:rPr lang="ru-RU" sz="1200" b="1" dirty="0"/>
            </a:br>
            <a:r>
              <a:rPr lang="ru-RU" sz="1200" b="1" dirty="0"/>
              <a:t>ОБ УТВЕРЖДЕНИИ ПОРЯДКА</a:t>
            </a:r>
            <a:br>
              <a:rPr lang="ru-RU" sz="1200" b="1" dirty="0"/>
            </a:br>
            <a:r>
              <a:rPr lang="ru-RU" sz="1200" b="1" dirty="0"/>
              <a:t>ОРГАНИЗАЦИИ И ОСУЩЕСТВЛЕНИЯ ОБРАЗОВАТЕЛЬНОЙ ДЕЯТЕЛЬНОСТИ</a:t>
            </a:r>
            <a:br>
              <a:rPr lang="ru-RU" sz="1200" b="1" dirty="0"/>
            </a:br>
            <a:r>
              <a:rPr lang="ru-RU" sz="1200" b="1" dirty="0"/>
              <a:t>ПО ОБРАЗОВАТЕЛЬНЫМ ПРОГРАММАМ СРЕДНЕГО</a:t>
            </a:r>
            <a:br>
              <a:rPr lang="ru-RU" sz="1200" b="1" dirty="0"/>
            </a:br>
            <a:r>
              <a:rPr lang="ru-RU" sz="1200" b="1" dirty="0"/>
              <a:t>ПРОФЕССИОНАЛЬНОГО ОБРАЗОВАНИЯ</a:t>
            </a:r>
            <a:br>
              <a:rPr lang="ru-RU" sz="1200" b="1" dirty="0"/>
            </a:br>
            <a:endParaRPr lang="ru-RU" sz="1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72967" y="2417379"/>
            <a:ext cx="11477296" cy="466659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5. Образовательные программы среднего профессионального образования </a:t>
            </a:r>
            <a:r>
              <a:rPr lang="ru-RU" sz="2000" b="1" dirty="0">
                <a:solidFill>
                  <a:srgbClr val="FF0000"/>
                </a:solidFill>
              </a:rPr>
              <a:t>самостоятельно </a:t>
            </a:r>
            <a:r>
              <a:rPr lang="ru-RU" sz="2000" dirty="0">
                <a:solidFill>
                  <a:schemeClr val="tx1"/>
                </a:solidFill>
              </a:rPr>
              <a:t>разрабатываются и утверждаются образовательными организациями.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Образовательные организации, осуществляющие образовательную деятельность по имеющим государственную аккредитацию образовательным программам среднего профессионального образования, разрабатывают указанные образовательные программы в соответствии с федеральными государственными образовательными стандартами по соответствующим профессиям, специальностям среднего профессионального образования и с учетом соответствующих примерных основных образовательных программ 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rgbClr val="FF0000"/>
                </a:solidFill>
              </a:rPr>
              <a:t>ФГОС СПО, п.4.4. л</a:t>
            </a:r>
            <a:r>
              <a:rPr lang="ru-RU" sz="2000" dirty="0">
                <a:solidFill>
                  <a:srgbClr val="FF0000"/>
                </a:solidFill>
              </a:rPr>
              <a:t>) образовательная программа </a:t>
            </a:r>
            <a:r>
              <a:rPr lang="ru-RU" sz="2000" u="sng" dirty="0">
                <a:solidFill>
                  <a:srgbClr val="FF0000"/>
                </a:solidFill>
              </a:rPr>
              <a:t>должна обеспечиваться учебно-методической документацией по всем учебным дисциплинам (модулям), видам практики, видам государственной итоговой аттестации;</a:t>
            </a:r>
          </a:p>
          <a:p>
            <a:endParaRPr lang="ru-RU" sz="2000" dirty="0">
              <a:solidFill>
                <a:schemeClr val="tx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-471340" y="989814"/>
            <a:ext cx="6570482" cy="35539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6318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32234" y="339364"/>
            <a:ext cx="10190375" cy="76357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273- ФЗ «Об образовании в РФ»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11085" y="1305610"/>
            <a:ext cx="11576115" cy="138574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Глава 1. ст. 2.,  п.9: </a:t>
            </a:r>
            <a:r>
              <a:rPr lang="ru-RU" b="1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Образовательная программа </a:t>
            </a:r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– комплекс основных характеристик образования (объем, содержание, планируемые результаты), </a:t>
            </a:r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организационно-педагогических условий </a:t>
            </a:r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и в случаях, предусмотренных настоящим ФЗ, форм аттестации, который представлен в виде учебного плана, календарного графика, рабочих программ учебных предметов, курсов, дисциплин (модулей), иных компонентов, а также оценочных и методических материалов</a:t>
            </a:r>
            <a:endParaRPr lang="ru-RU" dirty="0">
              <a:solidFill>
                <a:srgbClr val="000C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39365" y="2894026"/>
            <a:ext cx="11576115" cy="146115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Глава 1. ст. 2, п. 28: </a:t>
            </a:r>
            <a:r>
              <a:rPr lang="ru-RU" b="1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адаптированная образовательная программа </a:t>
            </a:r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- образовательная программа, адаптированная для обучения лиц с ограниченными возможностями здоровья с учетом особенностей их психофизического развития, индивидуальных возможностей и при необходимости обеспечивающая коррекцию нарушений развития и социальную адаптацию указанных лиц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1085" y="4557856"/>
            <a:ext cx="11547835" cy="179109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Глава 2. ст. 12. </a:t>
            </a:r>
          </a:p>
          <a:p>
            <a:pPr algn="just"/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Образовательные программы самостоятельно разрабатываются и утверждаются организацией</a:t>
            </a:r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осуществляющей образовательную деятельность, если настоящим ФЗ не установлено иное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-933254" y="857839"/>
            <a:ext cx="6117996" cy="382728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155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186260" y="433633"/>
            <a:ext cx="6221691" cy="111236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cap="all" dirty="0">
                <a:solidFill>
                  <a:srgbClr val="000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Понятие  «модульная образовательная программа»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58738" y="1687399"/>
            <a:ext cx="8436990" cy="156484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Модульная образовательная программа – документ (комплект документов), отражающий содержание профессионального образования и состоящий из совокупности модулей, направленных на овладение определенными компетенциями, необходимыми для присвоения  квалификации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81287" y="3393650"/>
            <a:ext cx="8314442" cy="67872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C00"/>
                </a:solidFill>
              </a:rPr>
              <a:t>Модульные образовательные программы</a:t>
            </a:r>
            <a:endParaRPr lang="ru-RU" sz="2400" dirty="0">
              <a:solidFill>
                <a:srgbClr val="000C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13262" y="4970283"/>
            <a:ext cx="3629319" cy="125847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ОСНОВНЫЕ </a:t>
            </a:r>
          </a:p>
          <a:p>
            <a:pPr algn="ctr"/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ОБРАЗОВАТЕЛЬНЫЕ ПРОГРАММЫ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192652" y="4939646"/>
            <a:ext cx="3403076" cy="125847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ДОПОЛНИТЕЛЬНЫЕ </a:t>
            </a:r>
          </a:p>
          <a:p>
            <a:pPr algn="ctr"/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ОБРАЗОВАТЕЛЬНЫЕ ПРОГРАММЫ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3940403" y="4232636"/>
            <a:ext cx="575035" cy="603316"/>
          </a:xfrm>
          <a:prstGeom prst="downArrow">
            <a:avLst>
              <a:gd name="adj1" fmla="val 50000"/>
              <a:gd name="adj2" fmla="val 54918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8474697" y="4232636"/>
            <a:ext cx="622169" cy="603316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90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65229" y="84841"/>
            <a:ext cx="10360058" cy="81070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образовательных программ </a:t>
            </a:r>
          </a:p>
          <a:p>
            <a:pPr algn="ctr"/>
            <a:r>
              <a:rPr lang="ru-RU" dirty="0">
                <a:solidFill>
                  <a:srgbClr val="000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273-ФЗ «Об образовании в Российской Федерации» </a:t>
            </a:r>
            <a:endParaRPr lang="en-US" dirty="0">
              <a:solidFill>
                <a:srgbClr val="000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>
                <a:solidFill>
                  <a:srgbClr val="000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(глава 2, ст. 12. Образовательные программы)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897139" y="1090563"/>
            <a:ext cx="2846898" cy="100866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образовательные программы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60297" y="1121789"/>
            <a:ext cx="2771480" cy="102752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образовательные программы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73430" y="2421213"/>
            <a:ext cx="1611982" cy="116185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программы СПО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21667" y="2458041"/>
            <a:ext cx="1673260" cy="116185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программы ВО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98942" y="2429757"/>
            <a:ext cx="1550709" cy="97390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профессионального обучения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041822" y="2458040"/>
            <a:ext cx="2036190" cy="116185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общеобразовательные программы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671900" y="2450969"/>
            <a:ext cx="1979630" cy="116892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профессиональные  программы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52104" y="3755404"/>
            <a:ext cx="2368485" cy="152832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подготовки квалифицированных рабочих (ППКРС)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94926" y="3755403"/>
            <a:ext cx="1979629" cy="18818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подготовки,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переподготовки,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повышения квалификации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4234" y="5456065"/>
            <a:ext cx="2462749" cy="133035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подготовки специалистов среднего звена (ППССЗ)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511645" y="3827283"/>
            <a:ext cx="1338607" cy="180994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Повышения квалификации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953946" y="3827282"/>
            <a:ext cx="1131217" cy="179580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Переподготовки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657679" y="3827281"/>
            <a:ext cx="1336249" cy="173099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Предпрофессиональные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220173" y="3827282"/>
            <a:ext cx="1065227" cy="173099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Общеразвивающие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796725" y="5765666"/>
            <a:ext cx="2007910" cy="98392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Общеразвивающие 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детей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9045018" y="5844620"/>
            <a:ext cx="2573518" cy="90497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Общеразвивающие 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взрослых</a:t>
            </a:r>
          </a:p>
        </p:txBody>
      </p:sp>
      <p:cxnSp>
        <p:nvCxnSpPr>
          <p:cNvPr id="39" name="Прямая со стрелкой 38"/>
          <p:cNvCxnSpPr/>
          <p:nvPr/>
        </p:nvCxnSpPr>
        <p:spPr>
          <a:xfrm flipH="1">
            <a:off x="1438766" y="2119557"/>
            <a:ext cx="744718" cy="31108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6" idx="0"/>
          </p:cNvCxnSpPr>
          <p:nvPr/>
        </p:nvCxnSpPr>
        <p:spPr>
          <a:xfrm>
            <a:off x="3358297" y="2201159"/>
            <a:ext cx="0" cy="256882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4329255" y="2119855"/>
            <a:ext cx="648097" cy="33111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H="1">
            <a:off x="7560297" y="2201159"/>
            <a:ext cx="301658" cy="22948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9898144" y="2201159"/>
            <a:ext cx="292231" cy="256881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7428322" y="3619891"/>
            <a:ext cx="9426" cy="20739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8672659" y="3647289"/>
            <a:ext cx="0" cy="179991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>
            <a:endCxn id="13" idx="0"/>
          </p:cNvCxnSpPr>
          <p:nvPr/>
        </p:nvCxnSpPr>
        <p:spPr>
          <a:xfrm flipH="1">
            <a:off x="10180949" y="3619891"/>
            <a:ext cx="9426" cy="207392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11392294" y="3647289"/>
            <a:ext cx="0" cy="222412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flipH="1">
            <a:off x="8125905" y="5558276"/>
            <a:ext cx="443060" cy="20739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9078012" y="5597753"/>
            <a:ext cx="593888" cy="16791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>
            <a:stCxn id="7" idx="2"/>
            <a:endCxn id="7" idx="2"/>
          </p:cNvCxnSpPr>
          <p:nvPr/>
        </p:nvCxnSpPr>
        <p:spPr>
          <a:xfrm>
            <a:off x="5274297" y="3403665"/>
            <a:ext cx="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>
            <a:off x="1746310" y="3619891"/>
            <a:ext cx="0" cy="135512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 flipH="1">
            <a:off x="848410" y="3533720"/>
            <a:ext cx="2" cy="192234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025245" y="2101438"/>
            <a:ext cx="650449" cy="1635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97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71860" y="197962"/>
            <a:ext cx="7927942" cy="64102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273- ФЗ «Об образовании в РФ»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484721" y="1197205"/>
            <a:ext cx="9502219" cy="54864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Глава 1. ст. 2</a:t>
            </a:r>
          </a:p>
          <a:p>
            <a:pPr algn="just"/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п.12: </a:t>
            </a:r>
            <a:r>
              <a:rPr lang="ru-RU" sz="16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профессиональное образование </a:t>
            </a:r>
            <a:r>
              <a:rPr lang="ru-RU" sz="1600" i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(программы ВО: </a:t>
            </a:r>
            <a:r>
              <a:rPr lang="ru-RU" sz="1600" i="1" dirty="0" err="1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бакалавриат</a:t>
            </a:r>
            <a:r>
              <a:rPr lang="ru-RU" sz="1600" i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, магистратура, СПО: ППССЗ, ППКРС) </a:t>
            </a:r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- вид образования, который направлен на приобретение обучающимися в процессе освоения </a:t>
            </a:r>
            <a:r>
              <a:rPr lang="ru-RU" sz="16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основных профессиональных образовательных програм</a:t>
            </a:r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м знаний, умений, навыков и формирование компетенции определенных уровня и объема, позволяющих вести профессиональную деятельность в определенной сфере и (или) </a:t>
            </a:r>
            <a:r>
              <a:rPr lang="ru-RU" sz="1600" b="1" u="sng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выполнять работу по конкретным профессии или специальности;</a:t>
            </a:r>
          </a:p>
          <a:p>
            <a:pPr algn="just"/>
            <a:endParaRPr lang="ru-RU" sz="1600" dirty="0">
              <a:solidFill>
                <a:srgbClr val="00194C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п.13: </a:t>
            </a:r>
            <a:r>
              <a:rPr lang="ru-RU" sz="16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профессиональное обучение </a:t>
            </a:r>
            <a:r>
              <a:rPr lang="ru-RU" sz="1600" i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(основные программы: программы подготовки, переподготовки, повышения квалификации</a:t>
            </a:r>
            <a:r>
              <a:rPr lang="ru-RU" sz="16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- вид образования, который направлен на приобретение обучающимися знаний, умений, навыков и формирование компетенции, необходимых для выполнения </a:t>
            </a:r>
            <a:r>
              <a:rPr lang="ru-RU" sz="1600" u="sng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определенных трудовых, служебных функций </a:t>
            </a:r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(определенных видов трудовой, служебной деятельности, профессий)</a:t>
            </a:r>
          </a:p>
          <a:p>
            <a:pPr algn="just"/>
            <a:endParaRPr lang="ru-RU" sz="1600" dirty="0">
              <a:solidFill>
                <a:srgbClr val="00194C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п. 14 </a:t>
            </a:r>
            <a:r>
              <a:rPr lang="ru-RU" sz="16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дополнительное образование </a:t>
            </a:r>
            <a:r>
              <a:rPr lang="ru-RU" sz="1600" i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(программы ДО: общеразвивающие, предпрофессиональные, </a:t>
            </a:r>
            <a:r>
              <a:rPr lang="ru-RU" sz="16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ДПО: </a:t>
            </a:r>
            <a:r>
              <a:rPr lang="ru-RU" sz="1600" i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программы повышения квалификации, переподготовки) </a:t>
            </a:r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- вид образования, который направлен на всестороннее удовлетворение образовательных потребностей человека в интеллектуальном, духовно-нравственном, физическом и (или) профессиональном совершенствовании и </a:t>
            </a:r>
            <a:r>
              <a:rPr lang="ru-RU" sz="16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не сопровождается повышением уровня образования</a:t>
            </a:r>
            <a:endParaRPr lang="ru-RU" sz="1600" dirty="0">
              <a:solidFill>
                <a:srgbClr val="00194C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24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65748" y="433633"/>
            <a:ext cx="6240544" cy="61274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понятия профессионального обучения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036948" y="1809946"/>
            <a:ext cx="10671143" cy="454372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00194C"/>
                </a:solidFill>
              </a:rPr>
              <a:t>Под </a:t>
            </a:r>
            <a:r>
              <a:rPr lang="ru-RU" b="1" dirty="0">
                <a:solidFill>
                  <a:srgbClr val="00194C"/>
                </a:solidFill>
              </a:rPr>
              <a:t>профессиональным обучением по программам профессиональной подготовки </a:t>
            </a:r>
            <a:r>
              <a:rPr lang="ru-RU" dirty="0">
                <a:solidFill>
                  <a:srgbClr val="00194C"/>
                </a:solidFill>
              </a:rPr>
              <a:t>по профессиям рабочих и должностям служащих понимается </a:t>
            </a:r>
            <a:r>
              <a:rPr lang="ru-RU" b="1" dirty="0">
                <a:solidFill>
                  <a:srgbClr val="00194C"/>
                </a:solidFill>
              </a:rPr>
              <a:t>профессиональное обучение  </a:t>
            </a:r>
            <a:r>
              <a:rPr lang="ru-RU" dirty="0">
                <a:solidFill>
                  <a:srgbClr val="FF0000"/>
                </a:solidFill>
              </a:rPr>
              <a:t>лиц, ранее не имевших </a:t>
            </a:r>
            <a:r>
              <a:rPr lang="ru-RU" dirty="0">
                <a:solidFill>
                  <a:srgbClr val="00194C"/>
                </a:solidFill>
              </a:rPr>
              <a:t>профессии рабочего или должности служащего (</a:t>
            </a:r>
            <a:r>
              <a:rPr lang="ru-RU" b="1" dirty="0">
                <a:solidFill>
                  <a:srgbClr val="00194C"/>
                </a:solidFill>
              </a:rPr>
              <a:t>получаемое впервые</a:t>
            </a:r>
            <a:r>
              <a:rPr lang="ru-RU" dirty="0">
                <a:solidFill>
                  <a:srgbClr val="00194C"/>
                </a:solidFill>
              </a:rPr>
              <a:t>)</a:t>
            </a:r>
          </a:p>
          <a:p>
            <a:pPr algn="just"/>
            <a:endParaRPr lang="ru-RU" dirty="0">
              <a:solidFill>
                <a:srgbClr val="00194C"/>
              </a:solidFill>
            </a:endParaRPr>
          </a:p>
          <a:p>
            <a:pPr algn="just"/>
            <a:r>
              <a:rPr lang="ru-RU" dirty="0">
                <a:solidFill>
                  <a:srgbClr val="00194C"/>
                </a:solidFill>
              </a:rPr>
              <a:t>Под </a:t>
            </a:r>
            <a:r>
              <a:rPr lang="ru-RU" b="1" dirty="0">
                <a:solidFill>
                  <a:srgbClr val="00194C"/>
                </a:solidFill>
              </a:rPr>
              <a:t>профессиональным обучением по программам переподготовки </a:t>
            </a:r>
            <a:r>
              <a:rPr lang="ru-RU" dirty="0">
                <a:solidFill>
                  <a:srgbClr val="00194C"/>
                </a:solidFill>
              </a:rPr>
              <a:t>рабочих и служащих понимается </a:t>
            </a:r>
            <a:r>
              <a:rPr lang="ru-RU" b="1" dirty="0">
                <a:solidFill>
                  <a:srgbClr val="00194C"/>
                </a:solidFill>
              </a:rPr>
              <a:t>профессиональное обучение </a:t>
            </a:r>
            <a:r>
              <a:rPr lang="ru-RU" dirty="0">
                <a:solidFill>
                  <a:srgbClr val="00194C"/>
                </a:solidFill>
              </a:rPr>
              <a:t>лиц, уже имеющих профессию рабочего, должности служащих, </a:t>
            </a:r>
            <a:r>
              <a:rPr lang="ru-RU" b="1" dirty="0">
                <a:solidFill>
                  <a:srgbClr val="00194C"/>
                </a:solidFill>
              </a:rPr>
              <a:t>в </a:t>
            </a:r>
            <a:r>
              <a:rPr lang="ru-RU" b="1" dirty="0">
                <a:solidFill>
                  <a:srgbClr val="FF0000"/>
                </a:solidFill>
              </a:rPr>
              <a:t>целях получения новой профессии рабочего или новой должности </a:t>
            </a:r>
            <a:r>
              <a:rPr lang="ru-RU" dirty="0">
                <a:solidFill>
                  <a:srgbClr val="00194C"/>
                </a:solidFill>
              </a:rPr>
              <a:t>служащего производства, вида профессиональной деятельности</a:t>
            </a:r>
          </a:p>
          <a:p>
            <a:pPr algn="just"/>
            <a:endParaRPr lang="ru-RU" dirty="0">
              <a:solidFill>
                <a:srgbClr val="00194C"/>
              </a:solidFill>
            </a:endParaRPr>
          </a:p>
          <a:p>
            <a:pPr algn="just"/>
            <a:r>
              <a:rPr lang="ru-RU" dirty="0">
                <a:solidFill>
                  <a:srgbClr val="00194C"/>
                </a:solidFill>
              </a:rPr>
              <a:t>Под </a:t>
            </a:r>
            <a:r>
              <a:rPr lang="ru-RU" b="1" dirty="0">
                <a:solidFill>
                  <a:srgbClr val="00194C"/>
                </a:solidFill>
              </a:rPr>
              <a:t>профессиональным обучением по программам повышения квалификации </a:t>
            </a:r>
            <a:r>
              <a:rPr lang="ru-RU" dirty="0">
                <a:solidFill>
                  <a:srgbClr val="00194C"/>
                </a:solidFill>
              </a:rPr>
              <a:t>рабочих и служащих понимается </a:t>
            </a:r>
            <a:r>
              <a:rPr lang="ru-RU" b="1" dirty="0">
                <a:solidFill>
                  <a:srgbClr val="00194C"/>
                </a:solidFill>
              </a:rPr>
              <a:t>профессиональное обучение </a:t>
            </a:r>
            <a:r>
              <a:rPr lang="ru-RU" dirty="0">
                <a:solidFill>
                  <a:srgbClr val="00194C"/>
                </a:solidFill>
              </a:rPr>
              <a:t>лиц, уже имеющих профессию рабочего, профессии рабочих или должность служащего, должности служащих, </a:t>
            </a:r>
            <a:r>
              <a:rPr lang="ru-RU" b="1" dirty="0">
                <a:solidFill>
                  <a:srgbClr val="00194C"/>
                </a:solidFill>
              </a:rPr>
              <a:t>в целях последовательного </a:t>
            </a:r>
            <a:r>
              <a:rPr lang="ru-RU" b="1" dirty="0">
                <a:solidFill>
                  <a:srgbClr val="FF0000"/>
                </a:solidFill>
              </a:rPr>
              <a:t>совершенствования профессиональных знаний</a:t>
            </a:r>
            <a:r>
              <a:rPr lang="ru-RU" b="1" dirty="0">
                <a:solidFill>
                  <a:srgbClr val="00194C"/>
                </a:solidFill>
              </a:rPr>
              <a:t>, умений и навыков </a:t>
            </a:r>
            <a:r>
              <a:rPr lang="ru-RU" dirty="0">
                <a:solidFill>
                  <a:srgbClr val="00194C"/>
                </a:solidFill>
              </a:rPr>
              <a:t>по имеющейся профессии рабочего или имеющейся должности служащего </a:t>
            </a:r>
            <a:r>
              <a:rPr lang="ru-RU" b="1" dirty="0">
                <a:solidFill>
                  <a:srgbClr val="00194C"/>
                </a:solidFill>
              </a:rPr>
              <a:t>без повышения образовательного уровня</a:t>
            </a:r>
          </a:p>
        </p:txBody>
      </p:sp>
    </p:spTree>
    <p:extLst>
      <p:ext uri="{BB962C8B-B14F-4D97-AF65-F5344CB8AC3E}">
        <p14:creationId xmlns:p14="http://schemas.microsoft.com/office/powerpoint/2010/main" val="381843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48412" y="754144"/>
            <a:ext cx="10190376" cy="595774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dirty="0">
                <a:solidFill>
                  <a:schemeClr val="tx1"/>
                </a:solidFill>
                <a:sym typeface="+mn-ea"/>
              </a:rPr>
              <a:t>В соответствии с Федеральным законом от 29.12.2012 N 273-ФЗ "Об образовании в Российской Федерации": </a:t>
            </a:r>
            <a:endParaRPr lang="ru-RU" altLang="en-US" dirty="0" smtClean="0">
              <a:solidFill>
                <a:schemeClr val="tx1"/>
              </a:solidFill>
              <a:sym typeface="+mn-ea"/>
            </a:endParaRPr>
          </a:p>
          <a:p>
            <a:r>
              <a:rPr lang="ru-RU" altLang="en-US" b="1" dirty="0">
                <a:solidFill>
                  <a:schemeClr val="tx1"/>
                </a:solidFill>
                <a:sym typeface="+mn-ea"/>
              </a:rPr>
              <a:t>-</a:t>
            </a:r>
            <a:r>
              <a:rPr lang="ru-RU" altLang="en-US" b="1" dirty="0" smtClean="0">
                <a:solidFill>
                  <a:schemeClr val="tx1"/>
                </a:solidFill>
                <a:sym typeface="+mn-ea"/>
              </a:rPr>
              <a:t>основные </a:t>
            </a:r>
            <a:r>
              <a:rPr lang="ru-RU" altLang="en-US" b="1" dirty="0">
                <a:solidFill>
                  <a:schemeClr val="tx1"/>
                </a:solidFill>
                <a:sym typeface="+mn-ea"/>
              </a:rPr>
              <a:t>профессиональные образовательные программы</a:t>
            </a:r>
            <a:r>
              <a:rPr lang="ru-RU" altLang="en-US" dirty="0">
                <a:solidFill>
                  <a:schemeClr val="tx1"/>
                </a:solidFill>
                <a:sym typeface="+mn-ea"/>
              </a:rPr>
              <a:t> разрабатываются в соответствии с </a:t>
            </a:r>
            <a:r>
              <a:rPr lang="ru-RU" altLang="en-US" dirty="0">
                <a:solidFill>
                  <a:srgbClr val="FF0000"/>
                </a:solidFill>
                <a:sym typeface="+mn-ea"/>
              </a:rPr>
              <a:t>федеральными государственными образовательными стандартами </a:t>
            </a:r>
            <a:r>
              <a:rPr lang="ru-RU" altLang="en-US" dirty="0">
                <a:solidFill>
                  <a:schemeClr val="tx1"/>
                </a:solidFill>
                <a:sym typeface="+mn-ea"/>
              </a:rPr>
              <a:t>или образовательными стандартами  и с учетом соответствующих примерных образовательных программ (ч.7 ст.12</a:t>
            </a:r>
            <a:r>
              <a:rPr lang="ru-RU" altLang="en-US" dirty="0" smtClean="0">
                <a:solidFill>
                  <a:schemeClr val="tx1"/>
                </a:solidFill>
                <a:sym typeface="+mn-ea"/>
              </a:rPr>
              <a:t>);</a:t>
            </a:r>
          </a:p>
          <a:p>
            <a:r>
              <a:rPr lang="ru-RU" altLang="en-US" sz="12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1200" dirty="0" smtClean="0">
                <a:solidFill>
                  <a:schemeClr val="tx1"/>
                </a:solidFill>
                <a:sym typeface="+mn-ea"/>
              </a:rPr>
              <a:t>-</a:t>
            </a:r>
            <a:r>
              <a:rPr lang="ru-RU" altLang="en-US" b="1" dirty="0" smtClean="0">
                <a:solidFill>
                  <a:schemeClr val="tx1"/>
                </a:solidFill>
                <a:sym typeface="+mn-ea"/>
              </a:rPr>
              <a:t>программы </a:t>
            </a:r>
            <a:r>
              <a:rPr lang="ru-RU" altLang="en-US" b="1" dirty="0">
                <a:solidFill>
                  <a:schemeClr val="tx1"/>
                </a:solidFill>
                <a:sym typeface="+mn-ea"/>
              </a:rPr>
              <a:t>профессионального обучения</a:t>
            </a:r>
            <a:r>
              <a:rPr lang="ru-RU" altLang="en-US" dirty="0">
                <a:solidFill>
                  <a:schemeClr val="tx1"/>
                </a:solidFill>
                <a:sym typeface="+mn-ea"/>
              </a:rPr>
              <a:t> разрабатываются на основе установленных квалификационных требований (профессиональных стандартов) (ч.8 ст.73);</a:t>
            </a:r>
            <a:endParaRPr lang="ru-RU" altLang="en-US" dirty="0">
              <a:solidFill>
                <a:schemeClr val="tx1"/>
              </a:solidFill>
            </a:endParaRPr>
          </a:p>
          <a:p>
            <a:r>
              <a:rPr lang="ru-RU" altLang="en-US" dirty="0" smtClean="0">
                <a:solidFill>
                  <a:schemeClr val="tx1"/>
                </a:solidFill>
                <a:sym typeface="+mn-ea"/>
              </a:rPr>
              <a:t>-содержание </a:t>
            </a:r>
            <a:r>
              <a:rPr lang="ru-RU" altLang="en-US" b="1" dirty="0">
                <a:solidFill>
                  <a:schemeClr val="tx1"/>
                </a:solidFill>
                <a:sym typeface="+mn-ea"/>
              </a:rPr>
              <a:t>дополнительных профессиональных программ</a:t>
            </a:r>
            <a:r>
              <a:rPr lang="ru-RU" altLang="en-US" dirty="0">
                <a:solidFill>
                  <a:schemeClr val="tx1"/>
                </a:solidFill>
                <a:sym typeface="+mn-ea"/>
              </a:rPr>
              <a:t> должно учитывать профессиональные стандарты, квалификационные требования, указанные в квалификационных справочниках по соответствующим должностям, профессиям и специальностям (ч.9 ст.76), при этом программы профессиональной переподготовки разрабатываются на основании установленных квалификационных требований, профессиональных стандартов и требований соответствующих ФГОС среднего профессионального и (или) высшего образования к результатам освоения образовательных программ (ч.10 ст.76).</a:t>
            </a:r>
            <a:endParaRPr lang="ru-RU" altLang="en-US" dirty="0">
              <a:solidFill>
                <a:schemeClr val="tx1"/>
              </a:solidFill>
            </a:endParaRPr>
          </a:p>
          <a:p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27951268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263192" y="4949073"/>
            <a:ext cx="5854045" cy="147058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01252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130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478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791852" y="1517715"/>
            <a:ext cx="4128940" cy="20267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1084082" y="5194169"/>
            <a:ext cx="4892512" cy="114064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678730" y="3761295"/>
            <a:ext cx="4383464" cy="129147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3966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480766" y="480767"/>
            <a:ext cx="10143241" cy="5429839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</a:pPr>
            <a:r>
              <a:rPr lang="ru-RU" b="1" i="1" dirty="0">
                <a:solidFill>
                  <a:schemeClr val="tx1"/>
                </a:solidFill>
              </a:rPr>
              <a:t>Актуализация</a:t>
            </a:r>
            <a:r>
              <a:rPr lang="ru-RU" b="1" dirty="0">
                <a:solidFill>
                  <a:schemeClr val="tx1"/>
                </a:solidFill>
              </a:rPr>
              <a:t> содержания рабочей программы учебной дисциплины / профессионального модуля </a:t>
            </a:r>
            <a:r>
              <a:rPr lang="ru-RU" b="1" i="1" dirty="0">
                <a:solidFill>
                  <a:schemeClr val="tx1"/>
                </a:solidFill>
              </a:rPr>
              <a:t>на основе сопоставления </a:t>
            </a:r>
            <a:r>
              <a:rPr lang="ru-RU" b="1" dirty="0">
                <a:solidFill>
                  <a:schemeClr val="tx1"/>
                </a:solidFill>
              </a:rPr>
              <a:t>положений профессиональных стандартов, квалификационных требований работодателей, ФГОС СПО (в части требований к образовательным результатам) и примерных профессиональных образовательных программ (при наличии</a:t>
            </a:r>
            <a:endParaRPr lang="ru-RU" b="1" dirty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47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564974" y="372363"/>
            <a:ext cx="7013543" cy="61274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Проектированию 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основе требований рынка труда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01279" y="1376314"/>
            <a:ext cx="2733774" cy="312027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Разработка программ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ПМ на основе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сопоставления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образовательных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результатов  ФГОС СПО  </a:t>
            </a:r>
          </a:p>
          <a:p>
            <a:pPr algn="ctr" eaLnBrk="0" hangingPunct="0"/>
            <a:r>
              <a:rPr lang="ru-RU" dirty="0">
                <a:solidFill>
                  <a:srgbClr val="FF0000"/>
                </a:solidFill>
              </a:rPr>
              <a:t>с требованиями </a:t>
            </a:r>
          </a:p>
          <a:p>
            <a:pPr algn="ctr" eaLnBrk="0" hangingPunct="0"/>
            <a:r>
              <a:rPr lang="ru-RU" dirty="0">
                <a:solidFill>
                  <a:srgbClr val="FF0000"/>
                </a:solidFill>
              </a:rPr>
              <a:t>профессиональных </a:t>
            </a:r>
          </a:p>
          <a:p>
            <a:pPr algn="ctr" eaLnBrk="0" hangingPunct="0"/>
            <a:r>
              <a:rPr lang="ru-RU" dirty="0">
                <a:solidFill>
                  <a:srgbClr val="FF0000"/>
                </a:solidFill>
              </a:rPr>
              <a:t>стандартов, </a:t>
            </a:r>
            <a:r>
              <a:rPr lang="ru-RU" dirty="0" smtClean="0">
                <a:solidFill>
                  <a:srgbClr val="FF0000"/>
                </a:solidFill>
              </a:rPr>
              <a:t>ДЭ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7463" y="1376314"/>
            <a:ext cx="2788566" cy="312027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Разработка программы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модуля «Выполнение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работ по одной или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нескольким профессиям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и должностям служащих» </a:t>
            </a:r>
          </a:p>
          <a:p>
            <a:pPr algn="ctr" eaLnBrk="0" hangingPunct="0"/>
            <a:r>
              <a:rPr lang="ru-RU" dirty="0">
                <a:solidFill>
                  <a:srgbClr val="FF0000"/>
                </a:solidFill>
              </a:rPr>
              <a:t>на основе требований </a:t>
            </a:r>
          </a:p>
          <a:p>
            <a:pPr algn="ctr" eaLnBrk="0" hangingPunct="0"/>
            <a:r>
              <a:rPr lang="ru-RU" dirty="0">
                <a:solidFill>
                  <a:srgbClr val="FF0000"/>
                </a:solidFill>
              </a:rPr>
              <a:t>профессиональных </a:t>
            </a:r>
          </a:p>
          <a:p>
            <a:pPr algn="ctr" eaLnBrk="0" hangingPunct="0"/>
            <a:r>
              <a:rPr lang="ru-RU" dirty="0">
                <a:solidFill>
                  <a:srgbClr val="FF0000"/>
                </a:solidFill>
              </a:rPr>
              <a:t>стандартов, </a:t>
            </a:r>
            <a:r>
              <a:rPr lang="ru-RU" dirty="0" smtClean="0">
                <a:solidFill>
                  <a:srgbClr val="FF0000"/>
                </a:solidFill>
              </a:rPr>
              <a:t>ДЭ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617276" y="1376314"/>
            <a:ext cx="3031893" cy="312027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Разработка программ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дисциплин </a:t>
            </a:r>
          </a:p>
          <a:p>
            <a:pPr algn="ctr" eaLnBrk="0" hangingPunct="0"/>
            <a:r>
              <a:rPr lang="ru-RU" dirty="0" smtClean="0">
                <a:solidFill>
                  <a:srgbClr val="002060"/>
                </a:solidFill>
              </a:rPr>
              <a:t>Профессионального/</a:t>
            </a:r>
          </a:p>
          <a:p>
            <a:pPr algn="ctr" eaLnBrk="0" hangingPunct="0"/>
            <a:r>
              <a:rPr lang="ru-RU" dirty="0" smtClean="0">
                <a:solidFill>
                  <a:srgbClr val="002060"/>
                </a:solidFill>
              </a:rPr>
              <a:t>общепрофессионального </a:t>
            </a:r>
            <a:endParaRPr lang="ru-RU" dirty="0">
              <a:solidFill>
                <a:srgbClr val="002060"/>
              </a:solidFill>
            </a:endParaRP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цикла на основе </a:t>
            </a:r>
          </a:p>
          <a:p>
            <a:pPr algn="ctr" eaLnBrk="0" hangingPunct="0"/>
            <a:r>
              <a:rPr lang="ru-RU" dirty="0">
                <a:solidFill>
                  <a:srgbClr val="FF0000"/>
                </a:solidFill>
              </a:rPr>
              <a:t>изучения требований </a:t>
            </a:r>
          </a:p>
          <a:p>
            <a:pPr algn="ctr" eaLnBrk="0" hangingPunct="0"/>
            <a:r>
              <a:rPr lang="ru-RU" dirty="0">
                <a:solidFill>
                  <a:srgbClr val="FF0000"/>
                </a:solidFill>
              </a:rPr>
              <a:t>профессиональных </a:t>
            </a:r>
          </a:p>
          <a:p>
            <a:pPr algn="ctr" eaLnBrk="0" hangingPunct="0"/>
            <a:r>
              <a:rPr lang="ru-RU" dirty="0">
                <a:solidFill>
                  <a:srgbClr val="FF0000"/>
                </a:solidFill>
              </a:rPr>
              <a:t>стандартов, </a:t>
            </a:r>
            <a:r>
              <a:rPr lang="ru-RU" dirty="0" smtClean="0">
                <a:solidFill>
                  <a:srgbClr val="FF0000"/>
                </a:solidFill>
              </a:rPr>
              <a:t>ДЭ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3291135" y="2516955"/>
            <a:ext cx="1621410" cy="928542"/>
          </a:xfrm>
          <a:prstGeom prst="leftRightArrow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7271011" y="2516955"/>
            <a:ext cx="1561904" cy="914402"/>
          </a:xfrm>
          <a:prstGeom prst="leftRightArrow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957997" y="4449448"/>
            <a:ext cx="10534454" cy="1611987"/>
          </a:xfrm>
          <a:prstGeom prst="left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Квалификационные требования партнеров (предприятий/организаций)</a:t>
            </a:r>
          </a:p>
        </p:txBody>
      </p:sp>
    </p:spTree>
    <p:extLst>
      <p:ext uri="{BB962C8B-B14F-4D97-AF65-F5344CB8AC3E}">
        <p14:creationId xmlns:p14="http://schemas.microsoft.com/office/powerpoint/2010/main" val="8594814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883228" y="282575"/>
            <a:ext cx="9470572" cy="893763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ru-RU" sz="2400" b="1" i="1" dirty="0"/>
              <a:t>Актуализация</a:t>
            </a:r>
            <a:r>
              <a:rPr lang="ru-RU" sz="2400" b="1" dirty="0"/>
              <a:t> содержания рабочей программы учебной дисциплины / профессионального модуля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19755" y="1982771"/>
            <a:ext cx="2906485" cy="404948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Методические рекомендации по разработке рабочих программ профессиональных модулей по профессиям и специальностям среднего профессионального образования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97285" y="1981200"/>
            <a:ext cx="4604657" cy="404948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Рабочая программа профессионального модуля </a:t>
            </a:r>
            <a:r>
              <a:rPr lang="ru-RU" dirty="0" smtClean="0">
                <a:solidFill>
                  <a:schemeClr val="tx1"/>
                </a:solidFill>
              </a:rPr>
              <a:t>должна/</a:t>
            </a:r>
            <a:r>
              <a:rPr lang="ru-RU" dirty="0" smtClean="0">
                <a:solidFill>
                  <a:srgbClr val="FF0000"/>
                </a:solidFill>
              </a:rPr>
              <a:t>может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содержать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титульный лист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паспорт рабочей </a:t>
            </a:r>
            <a:r>
              <a:rPr lang="ru-RU" dirty="0" smtClean="0">
                <a:solidFill>
                  <a:schemeClr val="tx1"/>
                </a:solidFill>
              </a:rPr>
              <a:t>программы/общая характеристика;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результаты освоения профессионального модуля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структуру и содержание профессионального модуля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условия реализации программы профессионального модуля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контроль и оценку результатов освоения профессионального модуля.</a:t>
            </a:r>
          </a:p>
        </p:txBody>
      </p:sp>
    </p:spTree>
    <p:extLst>
      <p:ext uri="{BB962C8B-B14F-4D97-AF65-F5344CB8AC3E}">
        <p14:creationId xmlns:p14="http://schemas.microsoft.com/office/powerpoint/2010/main" val="26191290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93371" y="338138"/>
            <a:ext cx="9960429" cy="919162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ru-RU" sz="2400" b="1" i="1" dirty="0"/>
              <a:t>Актуализация</a:t>
            </a:r>
            <a:r>
              <a:rPr lang="ru-RU" sz="2400" b="1" dirty="0"/>
              <a:t> содержания рабочей программы учебной дисциплины / профессионального модуля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17715" y="2056388"/>
            <a:ext cx="9587059" cy="42889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  </a:t>
            </a:r>
            <a:r>
              <a:rPr lang="ru-RU" dirty="0">
                <a:solidFill>
                  <a:schemeClr val="tx1"/>
                </a:solidFill>
              </a:rPr>
              <a:t>Титульный лист </a:t>
            </a:r>
            <a:r>
              <a:rPr lang="ru-RU" dirty="0" smtClean="0">
                <a:solidFill>
                  <a:schemeClr val="tx1"/>
                </a:solidFill>
              </a:rPr>
              <a:t>должен/</a:t>
            </a:r>
            <a:r>
              <a:rPr lang="ru-RU" dirty="0" smtClean="0">
                <a:solidFill>
                  <a:srgbClr val="FF0000"/>
                </a:solidFill>
              </a:rPr>
              <a:t>может </a:t>
            </a:r>
            <a:r>
              <a:rPr lang="ru-RU" dirty="0">
                <a:solidFill>
                  <a:schemeClr val="tx1"/>
                </a:solidFill>
              </a:rPr>
              <a:t>содержать: - наименование ПОО; - наименование профессионального модуля; - указания по принадлежности рабочей программы профессионального модуля профессии/специальности; - год разработки. На оборотной стороне титульного листа указывается, на основе каких документов разработана рабочая программа, содержатся сведения об </a:t>
            </a:r>
            <a:r>
              <a:rPr lang="ru-RU" dirty="0" smtClean="0">
                <a:solidFill>
                  <a:schemeClr val="tx1"/>
                </a:solidFill>
              </a:rPr>
              <a:t>авторе(ах) </a:t>
            </a:r>
            <a:r>
              <a:rPr lang="ru-RU" dirty="0">
                <a:solidFill>
                  <a:schemeClr val="tx1"/>
                </a:solidFill>
              </a:rPr>
              <a:t>и рецензенте.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0042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5543" y="326571"/>
            <a:ext cx="10798628" cy="762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tx1"/>
                </a:solidFill>
              </a:rPr>
              <a:t>Актуализация</a:t>
            </a:r>
            <a:r>
              <a:rPr lang="ru-RU" sz="2400" b="1" dirty="0">
                <a:solidFill>
                  <a:schemeClr val="tx1"/>
                </a:solidFill>
              </a:rPr>
              <a:t> содержания рабочей программы учебной дисциплины / профессионального модуля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5543" y="1219200"/>
            <a:ext cx="10798628" cy="5148943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solidFill>
                  <a:schemeClr val="tx1"/>
                </a:solidFill>
              </a:rPr>
              <a:t>В 1 разделе должно/может быть прописано:</a:t>
            </a:r>
          </a:p>
          <a:p>
            <a:r>
              <a:rPr lang="ru-RU" b="1" i="1" dirty="0">
                <a:solidFill>
                  <a:schemeClr val="tx1"/>
                </a:solidFill>
              </a:rPr>
              <a:t>-</a:t>
            </a:r>
            <a:r>
              <a:rPr lang="ru-RU" dirty="0" smtClean="0">
                <a:solidFill>
                  <a:schemeClr val="tx1"/>
                </a:solidFill>
              </a:rPr>
              <a:t>Область </a:t>
            </a:r>
            <a:r>
              <a:rPr lang="ru-RU" dirty="0">
                <a:solidFill>
                  <a:schemeClr val="tx1"/>
                </a:solidFill>
              </a:rPr>
              <a:t>применения программы определяет профессиональные </a:t>
            </a:r>
            <a:r>
              <a:rPr lang="ru-RU" dirty="0" smtClean="0">
                <a:solidFill>
                  <a:schemeClr val="tx1"/>
                </a:solidFill>
              </a:rPr>
              <a:t>компетенции </a:t>
            </a:r>
            <a:r>
              <a:rPr lang="ru-RU" dirty="0">
                <a:solidFill>
                  <a:schemeClr val="tx1"/>
                </a:solidFill>
              </a:rPr>
              <a:t>(ПК) в рамках освоения основного вида профессиональной </a:t>
            </a:r>
            <a:r>
              <a:rPr lang="ru-RU" dirty="0" smtClean="0">
                <a:solidFill>
                  <a:schemeClr val="tx1"/>
                </a:solidFill>
              </a:rPr>
              <a:t>деятельности </a:t>
            </a:r>
            <a:r>
              <a:rPr lang="ru-RU" dirty="0">
                <a:solidFill>
                  <a:schemeClr val="tx1"/>
                </a:solidFill>
              </a:rPr>
              <a:t>(ВПД</a:t>
            </a:r>
            <a:r>
              <a:rPr lang="ru-RU" dirty="0" smtClean="0">
                <a:solidFill>
                  <a:schemeClr val="tx1"/>
                </a:solidFill>
              </a:rPr>
              <a:t>), вида деятельности (ВД).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-Раскрывается </a:t>
            </a:r>
            <a:r>
              <a:rPr lang="ru-RU" dirty="0">
                <a:solidFill>
                  <a:schemeClr val="tx1"/>
                </a:solidFill>
              </a:rPr>
              <a:t>возможность использования программы в </a:t>
            </a:r>
            <a:r>
              <a:rPr lang="ru-RU" dirty="0" smtClean="0">
                <a:solidFill>
                  <a:schemeClr val="tx1"/>
                </a:solidFill>
              </a:rPr>
              <a:t>дополнительном </a:t>
            </a:r>
            <a:r>
              <a:rPr lang="ru-RU" dirty="0">
                <a:solidFill>
                  <a:schemeClr val="tx1"/>
                </a:solidFill>
              </a:rPr>
              <a:t>профессиональном образовании с указанием направленности программ повышения квалификации, переподготовки и профессиональной подготовки.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-Должны </a:t>
            </a:r>
            <a:r>
              <a:rPr lang="ru-RU" dirty="0">
                <a:solidFill>
                  <a:schemeClr val="tx1"/>
                </a:solidFill>
              </a:rPr>
              <a:t>быть раскрыты возможности использования вариативной части ОП, определены темы и количество часов на их изучение, обоснована необходимость включения их в рабочую </a:t>
            </a:r>
            <a:r>
              <a:rPr lang="ru-RU" dirty="0" smtClean="0">
                <a:solidFill>
                  <a:schemeClr val="tx1"/>
                </a:solidFill>
              </a:rPr>
              <a:t>программу.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-Рекомендуемое </a:t>
            </a:r>
            <a:r>
              <a:rPr lang="ru-RU" dirty="0">
                <a:solidFill>
                  <a:schemeClr val="tx1"/>
                </a:solidFill>
              </a:rPr>
              <a:t>количество часов на освоение программы </a:t>
            </a:r>
            <a:r>
              <a:rPr lang="ru-RU" dirty="0" smtClean="0">
                <a:solidFill>
                  <a:schemeClr val="tx1"/>
                </a:solidFill>
              </a:rPr>
              <a:t>профессионального </a:t>
            </a:r>
            <a:r>
              <a:rPr lang="ru-RU" dirty="0">
                <a:solidFill>
                  <a:schemeClr val="tx1"/>
                </a:solidFill>
              </a:rPr>
              <a:t>модуля включает часы обязательной и вариативной частей ОП: - максимальной учебной нагрузки обучающегося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обязательной аудиторной учебной </a:t>
            </a:r>
            <a:r>
              <a:rPr lang="ru-RU" dirty="0" smtClean="0">
                <a:solidFill>
                  <a:schemeClr val="tx1"/>
                </a:solidFill>
              </a:rPr>
              <a:t>нагрузки  обучающегося; часы реализуемые в форме практической подготовки; </a:t>
            </a:r>
            <a:r>
              <a:rPr lang="ru-RU" dirty="0">
                <a:solidFill>
                  <a:schemeClr val="tx1"/>
                </a:solidFill>
              </a:rPr>
              <a:t>- самостоятельной работы обучающегося; - учебной и производственной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22871602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3887" y="478971"/>
            <a:ext cx="10450284" cy="100148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tx1"/>
                </a:solidFill>
              </a:rPr>
              <a:t>Актуализация</a:t>
            </a:r>
            <a:r>
              <a:rPr lang="ru-RU" sz="2400" b="1" dirty="0">
                <a:solidFill>
                  <a:schemeClr val="tx1"/>
                </a:solidFill>
              </a:rPr>
              <a:t> содержания рабочей программы учебной дисциплины / профессионального модуля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9553" y="1739259"/>
            <a:ext cx="11073970" cy="444137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-  Результаты </a:t>
            </a:r>
            <a:r>
              <a:rPr lang="ru-RU" dirty="0">
                <a:solidFill>
                  <a:schemeClr val="tx1"/>
                </a:solidFill>
              </a:rPr>
              <a:t>освоения профессионального </a:t>
            </a:r>
            <a:r>
              <a:rPr lang="ru-RU" dirty="0" smtClean="0">
                <a:solidFill>
                  <a:schemeClr val="tx1"/>
                </a:solidFill>
              </a:rPr>
              <a:t>модуля   оформленные  </a:t>
            </a:r>
            <a:r>
              <a:rPr lang="ru-RU" dirty="0">
                <a:solidFill>
                  <a:schemeClr val="tx1"/>
                </a:solidFill>
              </a:rPr>
              <a:t>в виде таблицы, в которую вносятся наименования результатов </a:t>
            </a:r>
            <a:r>
              <a:rPr lang="ru-RU" dirty="0" smtClean="0">
                <a:solidFill>
                  <a:schemeClr val="tx1"/>
                </a:solidFill>
              </a:rPr>
              <a:t>обучения</a:t>
            </a:r>
            <a:r>
              <a:rPr lang="ru-RU" dirty="0">
                <a:solidFill>
                  <a:schemeClr val="tx1"/>
                </a:solidFill>
              </a:rPr>
              <a:t>, представленные профессиональными и общими </a:t>
            </a:r>
            <a:r>
              <a:rPr lang="ru-RU" dirty="0" smtClean="0">
                <a:solidFill>
                  <a:schemeClr val="tx1"/>
                </a:solidFill>
              </a:rPr>
              <a:t>компетенциями, знаниями, умениями, навыками определенными </a:t>
            </a:r>
            <a:r>
              <a:rPr lang="ru-RU" dirty="0">
                <a:solidFill>
                  <a:schemeClr val="tx1"/>
                </a:solidFill>
              </a:rPr>
              <a:t>ФГОС по профессии или специальности СПО с </a:t>
            </a:r>
            <a:r>
              <a:rPr lang="ru-RU" dirty="0" smtClean="0">
                <a:solidFill>
                  <a:schemeClr val="tx1"/>
                </a:solidFill>
              </a:rPr>
              <a:t>соответствующими </a:t>
            </a:r>
            <a:r>
              <a:rPr lang="ru-RU" dirty="0">
                <a:solidFill>
                  <a:schemeClr val="tx1"/>
                </a:solidFill>
              </a:rPr>
              <a:t>кодами. Если в рамках модуля за счет часов вариативной части </a:t>
            </a:r>
            <a:r>
              <a:rPr lang="ru-RU" dirty="0" smtClean="0">
                <a:solidFill>
                  <a:schemeClr val="tx1"/>
                </a:solidFill>
              </a:rPr>
              <a:t>предполагается </a:t>
            </a:r>
            <a:r>
              <a:rPr lang="ru-RU" dirty="0">
                <a:solidFill>
                  <a:schemeClr val="tx1"/>
                </a:solidFill>
              </a:rPr>
              <a:t>освоение дополнительных профессиональных компетенций, то они также вносятся в таблицу.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-</a:t>
            </a:r>
            <a:r>
              <a:rPr lang="ru-RU" dirty="0" smtClean="0">
                <a:solidFill>
                  <a:schemeClr val="tx1"/>
                </a:solidFill>
              </a:rPr>
              <a:t> Раздел </a:t>
            </a:r>
            <a:r>
              <a:rPr lang="ru-RU" dirty="0">
                <a:solidFill>
                  <a:schemeClr val="tx1"/>
                </a:solidFill>
              </a:rPr>
              <a:t>«Структура и содержание профессионального модуля» </a:t>
            </a:r>
            <a:r>
              <a:rPr lang="ru-RU" dirty="0" smtClean="0">
                <a:solidFill>
                  <a:schemeClr val="tx1"/>
                </a:solidFill>
              </a:rPr>
              <a:t>должен </a:t>
            </a:r>
            <a:r>
              <a:rPr lang="ru-RU" dirty="0">
                <a:solidFill>
                  <a:schemeClr val="tx1"/>
                </a:solidFill>
              </a:rPr>
              <a:t>содержать таблицы: - </a:t>
            </a:r>
            <a:r>
              <a:rPr lang="ru-RU" dirty="0" smtClean="0">
                <a:solidFill>
                  <a:schemeClr val="tx1"/>
                </a:solidFill>
              </a:rPr>
              <a:t>трудоемкость освоения профессионального модуля, тематический </a:t>
            </a:r>
            <a:r>
              <a:rPr lang="ru-RU" dirty="0">
                <a:solidFill>
                  <a:schemeClr val="tx1"/>
                </a:solidFill>
              </a:rPr>
              <a:t>план профессионального модуля; </a:t>
            </a:r>
            <a:r>
              <a:rPr lang="ru-RU" dirty="0">
                <a:solidFill>
                  <a:srgbClr val="FF0000"/>
                </a:solidFill>
              </a:rPr>
              <a:t>- содержание обучения по профессиональному </a:t>
            </a:r>
            <a:r>
              <a:rPr lang="ru-RU" dirty="0" smtClean="0">
                <a:solidFill>
                  <a:srgbClr val="FF0000"/>
                </a:solidFill>
              </a:rPr>
              <a:t>модулю, образовательные результаты. </a:t>
            </a:r>
            <a:r>
              <a:rPr lang="ru-RU" dirty="0">
                <a:solidFill>
                  <a:schemeClr val="tx1"/>
                </a:solidFill>
              </a:rPr>
              <a:t>При разработке тематического плана профессионального модуля </a:t>
            </a:r>
            <a:r>
              <a:rPr lang="ru-RU" dirty="0" smtClean="0">
                <a:solidFill>
                  <a:schemeClr val="tx1"/>
                </a:solidFill>
              </a:rPr>
              <a:t>необходимо </a:t>
            </a:r>
            <a:r>
              <a:rPr lang="ru-RU" dirty="0">
                <a:solidFill>
                  <a:schemeClr val="tx1"/>
                </a:solidFill>
              </a:rPr>
              <a:t>учитывать, что наименование раздела должно отражать </a:t>
            </a:r>
            <a:r>
              <a:rPr lang="ru-RU" dirty="0" smtClean="0">
                <a:solidFill>
                  <a:schemeClr val="tx1"/>
                </a:solidFill>
              </a:rPr>
              <a:t>совокупность </a:t>
            </a:r>
            <a:r>
              <a:rPr lang="ru-RU" dirty="0">
                <a:solidFill>
                  <a:schemeClr val="tx1"/>
                </a:solidFill>
              </a:rPr>
              <a:t>осваиваемых компетенций, умений; показывать распределение </a:t>
            </a:r>
            <a:r>
              <a:rPr lang="ru-RU" dirty="0" smtClean="0">
                <a:solidFill>
                  <a:schemeClr val="tx1"/>
                </a:solidFill>
              </a:rPr>
              <a:t>учебных </a:t>
            </a:r>
            <a:r>
              <a:rPr lang="ru-RU" dirty="0">
                <a:solidFill>
                  <a:schemeClr val="tx1"/>
                </a:solidFill>
              </a:rPr>
              <a:t>часов обязательной и вариативной частей ОП по разделам и темам как из расчета максимальной учебной нагрузки обучающегося </a:t>
            </a:r>
            <a:r>
              <a:rPr lang="ru-RU" b="1" dirty="0">
                <a:solidFill>
                  <a:schemeClr val="tx1"/>
                </a:solidFill>
              </a:rPr>
              <a:t>(включая часы </a:t>
            </a:r>
            <a:r>
              <a:rPr lang="ru-RU" b="1" dirty="0" smtClean="0">
                <a:solidFill>
                  <a:schemeClr val="tx1"/>
                </a:solidFill>
              </a:rPr>
              <a:t>практики</a:t>
            </a:r>
            <a:r>
              <a:rPr lang="ru-RU" b="1" dirty="0">
                <a:solidFill>
                  <a:schemeClr val="tx1"/>
                </a:solidFill>
              </a:rPr>
              <a:t>)</a:t>
            </a:r>
            <a:r>
              <a:rPr lang="ru-RU" dirty="0">
                <a:solidFill>
                  <a:schemeClr val="tx1"/>
                </a:solidFill>
              </a:rPr>
              <a:t>, так и аудиторных занятий.</a:t>
            </a:r>
          </a:p>
        </p:txBody>
      </p:sp>
    </p:spTree>
    <p:extLst>
      <p:ext uri="{BB962C8B-B14F-4D97-AF65-F5344CB8AC3E}">
        <p14:creationId xmlns:p14="http://schemas.microsoft.com/office/powerpoint/2010/main" val="16539982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-933254" y="5467546"/>
            <a:ext cx="3101419" cy="11029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7920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22548" y="3780148"/>
            <a:ext cx="2912883" cy="17156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5161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846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815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 flipV="1">
            <a:off x="1348033" y="4392891"/>
            <a:ext cx="3601039" cy="14140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18090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8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631576" y="2268071"/>
            <a:ext cx="2859742" cy="104887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1631576" y="3191435"/>
            <a:ext cx="3496236" cy="202602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17805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394447" y="3451411"/>
            <a:ext cx="1694330" cy="221428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Варианты оформления разделов РП ПМ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4425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542" y="0"/>
            <a:ext cx="12192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-116542" y="3119717"/>
            <a:ext cx="2205318" cy="245632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Варианты оформления </a:t>
            </a:r>
            <a:r>
              <a:rPr lang="ru-RU" dirty="0" smtClean="0">
                <a:solidFill>
                  <a:schemeClr val="tx1"/>
                </a:solidFill>
              </a:rPr>
              <a:t>разделов РП  </a:t>
            </a:r>
            <a:r>
              <a:rPr lang="ru-RU" dirty="0">
                <a:solidFill>
                  <a:schemeClr val="tx1"/>
                </a:solidFill>
              </a:rPr>
              <a:t>ПМ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753035" y="2017059"/>
            <a:ext cx="1335741" cy="8964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2233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699247" y="3146612"/>
            <a:ext cx="1138518" cy="104887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14278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0074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H="1">
            <a:off x="8444753" y="1550894"/>
            <a:ext cx="2644588" cy="7888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0727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290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18" y="-255494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H="1" flipV="1">
            <a:off x="9852212" y="2034988"/>
            <a:ext cx="878541" cy="186465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10273553" y="3729317"/>
            <a:ext cx="1712259" cy="181983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Образовательные результаты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412376" y="2034988"/>
            <a:ext cx="2330824" cy="194534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412376" y="3263153"/>
            <a:ext cx="2205318" cy="21336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6003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188259" y="3415552"/>
            <a:ext cx="1927412" cy="1461247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Варианты РП практики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6881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698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7" name="Овал 6"/>
          <p:cNvSpPr/>
          <p:nvPr/>
        </p:nvSpPr>
        <p:spPr>
          <a:xfrm>
            <a:off x="1577788" y="2689412"/>
            <a:ext cx="2303930" cy="8606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1748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314" y="555171"/>
            <a:ext cx="9884229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Педагогическая деятельность по проектированию и реализации образовательного процесса в СПО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2514" y="1676401"/>
            <a:ext cx="11342915" cy="4800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i="1" dirty="0" smtClean="0">
                <a:solidFill>
                  <a:schemeClr val="tx1"/>
                </a:solidFill>
              </a:rPr>
              <a:t>  </a:t>
            </a:r>
            <a:r>
              <a:rPr lang="ru-RU" sz="1600" i="1" dirty="0">
                <a:solidFill>
                  <a:schemeClr val="tx1"/>
                </a:solidFill>
              </a:rPr>
              <a:t>Раздел </a:t>
            </a:r>
            <a:r>
              <a:rPr lang="ru-RU" sz="1600" i="1" dirty="0" smtClean="0">
                <a:solidFill>
                  <a:schemeClr val="tx1"/>
                </a:solidFill>
              </a:rPr>
              <a:t>3 «Условия </a:t>
            </a:r>
            <a:r>
              <a:rPr lang="ru-RU" sz="1600" i="1" dirty="0">
                <a:solidFill>
                  <a:schemeClr val="tx1"/>
                </a:solidFill>
              </a:rPr>
              <a:t>реализации программы профессионального </a:t>
            </a:r>
            <a:r>
              <a:rPr lang="ru-RU" sz="1600" i="1" dirty="0" smtClean="0">
                <a:solidFill>
                  <a:schemeClr val="tx1"/>
                </a:solidFill>
              </a:rPr>
              <a:t>модуля</a:t>
            </a:r>
            <a:r>
              <a:rPr lang="ru-RU" sz="1600" i="1" dirty="0">
                <a:solidFill>
                  <a:schemeClr val="tx1"/>
                </a:solidFill>
              </a:rPr>
              <a:t>» </a:t>
            </a:r>
            <a:r>
              <a:rPr lang="ru-RU" sz="1600" i="1" dirty="0" smtClean="0">
                <a:solidFill>
                  <a:schemeClr val="tx1"/>
                </a:solidFill>
              </a:rPr>
              <a:t>должен/может </a:t>
            </a:r>
            <a:r>
              <a:rPr lang="ru-RU" sz="1600" i="1" dirty="0">
                <a:solidFill>
                  <a:schemeClr val="tx1"/>
                </a:solidFill>
              </a:rPr>
              <a:t>включать в себя: </a:t>
            </a:r>
            <a:endParaRPr lang="ru-RU" sz="1600" i="1" dirty="0" smtClean="0">
              <a:solidFill>
                <a:schemeClr val="tx1"/>
              </a:solidFill>
            </a:endParaRPr>
          </a:p>
          <a:p>
            <a:pPr marL="174625" indent="-174625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</a:rPr>
              <a:t>требования </a:t>
            </a:r>
            <a:r>
              <a:rPr lang="ru-RU" sz="1600" dirty="0">
                <a:solidFill>
                  <a:schemeClr val="tx1"/>
                </a:solidFill>
              </a:rPr>
              <a:t>к минимальному материально-техническому </a:t>
            </a:r>
            <a:r>
              <a:rPr lang="ru-RU" sz="1600" dirty="0" smtClean="0">
                <a:solidFill>
                  <a:schemeClr val="tx1"/>
                </a:solidFill>
              </a:rPr>
              <a:t>обеспечению;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- информационное обеспечение обучения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- общие требования к организации образовательного процесса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- кадровое обеспечение образовательного процесса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При определении требований к минимальному </a:t>
            </a:r>
            <a:r>
              <a:rPr lang="ru-RU" sz="1600" dirty="0" smtClean="0">
                <a:solidFill>
                  <a:schemeClr val="tx1"/>
                </a:solidFill>
              </a:rPr>
              <a:t>материально-техническому </a:t>
            </a:r>
            <a:r>
              <a:rPr lang="ru-RU" sz="1600" dirty="0">
                <a:solidFill>
                  <a:schemeClr val="tx1"/>
                </a:solidFill>
              </a:rPr>
              <a:t>обеспечению учебные кабинеты, мастерские, лаборатории, </a:t>
            </a:r>
            <a:r>
              <a:rPr lang="ru-RU" sz="1600" dirty="0" smtClean="0">
                <a:solidFill>
                  <a:schemeClr val="tx1"/>
                </a:solidFill>
              </a:rPr>
              <a:t>необходимые </a:t>
            </a:r>
            <a:r>
              <a:rPr lang="ru-RU" sz="1600" dirty="0">
                <a:solidFill>
                  <a:schemeClr val="tx1"/>
                </a:solidFill>
              </a:rPr>
              <a:t>для реализации программы профессионального модуля, </a:t>
            </a:r>
            <a:r>
              <a:rPr lang="ru-RU" sz="1600" dirty="0" smtClean="0">
                <a:solidFill>
                  <a:schemeClr val="tx1"/>
                </a:solidFill>
              </a:rPr>
              <a:t>определяются </a:t>
            </a:r>
            <a:r>
              <a:rPr lang="ru-RU" sz="1600" dirty="0">
                <a:solidFill>
                  <a:schemeClr val="tx1"/>
                </a:solidFill>
              </a:rPr>
              <a:t>в соответствии с </a:t>
            </a:r>
            <a:r>
              <a:rPr lang="ru-RU" sz="1600" dirty="0" smtClean="0">
                <a:solidFill>
                  <a:schemeClr val="tx1"/>
                </a:solidFill>
              </a:rPr>
              <a:t>ФГОС и ПОП, ОП  </a:t>
            </a:r>
            <a:r>
              <a:rPr lang="ru-RU" sz="1600" dirty="0">
                <a:solidFill>
                  <a:schemeClr val="tx1"/>
                </a:solidFill>
              </a:rPr>
              <a:t>по профессии или специальности СПО. </a:t>
            </a:r>
            <a:endParaRPr lang="ru-RU" sz="1600" dirty="0" smtClean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Профессиональная </a:t>
            </a:r>
            <a:r>
              <a:rPr lang="ru-RU" sz="1600" dirty="0">
                <a:solidFill>
                  <a:schemeClr val="tx1"/>
                </a:solidFill>
              </a:rPr>
              <a:t>образовательная организация </a:t>
            </a:r>
            <a:r>
              <a:rPr lang="ru-RU" sz="1600" u="sng" dirty="0">
                <a:solidFill>
                  <a:schemeClr val="tx1"/>
                </a:solidFill>
              </a:rPr>
              <a:t>имеет право этот перечень </a:t>
            </a:r>
            <a:r>
              <a:rPr lang="ru-RU" sz="1600" u="sng" dirty="0" smtClean="0">
                <a:solidFill>
                  <a:schemeClr val="tx1"/>
                </a:solidFill>
              </a:rPr>
              <a:t>расширять </a:t>
            </a:r>
            <a:r>
              <a:rPr lang="ru-RU" sz="1600" u="sng" dirty="0">
                <a:solidFill>
                  <a:schemeClr val="tx1"/>
                </a:solidFill>
              </a:rPr>
              <a:t>и дополнять</a:t>
            </a:r>
            <a:r>
              <a:rPr lang="ru-RU" sz="1600" u="sng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Перечень оборудования и технических средств обучения кабинетов, лабораторий, мастерских и т.д. даются </a:t>
            </a:r>
            <a:r>
              <a:rPr lang="ru-RU" sz="1600" b="1" dirty="0">
                <a:solidFill>
                  <a:schemeClr val="tx1"/>
                </a:solidFill>
              </a:rPr>
              <a:t>по каждому в отдельности. </a:t>
            </a:r>
            <a:r>
              <a:rPr lang="ru-RU" sz="1600" dirty="0">
                <a:solidFill>
                  <a:schemeClr val="tx1"/>
                </a:solidFill>
              </a:rPr>
              <a:t>Информационное обеспечение обучения содержит перечень </a:t>
            </a:r>
            <a:r>
              <a:rPr lang="ru-RU" sz="1600" dirty="0" smtClean="0">
                <a:solidFill>
                  <a:schemeClr val="tx1"/>
                </a:solidFill>
              </a:rPr>
              <a:t>рекомендуемых </a:t>
            </a:r>
            <a:r>
              <a:rPr lang="ru-RU" sz="1600" dirty="0">
                <a:solidFill>
                  <a:schemeClr val="tx1"/>
                </a:solidFill>
              </a:rPr>
              <a:t>учебных изданий, Интернет-ресурсов, дополнительной литературы. Общие требования к организации образовательного процесса определяют</a:t>
            </a:r>
            <a:r>
              <a:rPr lang="ru-RU" sz="1600" dirty="0" smtClean="0">
                <a:solidFill>
                  <a:schemeClr val="tx1"/>
                </a:solidFill>
              </a:rPr>
              <a:t>: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-роль и место профессионального модуля в профессиональной </a:t>
            </a:r>
            <a:r>
              <a:rPr lang="ru-RU" sz="1600" dirty="0" smtClean="0">
                <a:solidFill>
                  <a:schemeClr val="tx1"/>
                </a:solidFill>
              </a:rPr>
              <a:t>подготовке </a:t>
            </a:r>
            <a:r>
              <a:rPr lang="ru-RU" sz="1600" dirty="0">
                <a:solidFill>
                  <a:schemeClr val="tx1"/>
                </a:solidFill>
              </a:rPr>
              <a:t>рабочего/ специалиста, междисциплинарные связи. </a:t>
            </a:r>
            <a:endParaRPr lang="ru-RU" sz="1600" dirty="0" smtClean="0">
              <a:solidFill>
                <a:schemeClr val="tx1"/>
              </a:solidFill>
            </a:endParaRPr>
          </a:p>
          <a:p>
            <a:r>
              <a:rPr lang="ru-RU" sz="1600" u="sng" dirty="0" smtClean="0">
                <a:solidFill>
                  <a:schemeClr val="tx1"/>
                </a:solidFill>
              </a:rPr>
              <a:t>Указывают дисциплины </a:t>
            </a:r>
            <a:r>
              <a:rPr lang="ru-RU" sz="1600" u="sng" dirty="0">
                <a:solidFill>
                  <a:schemeClr val="tx1"/>
                </a:solidFill>
              </a:rPr>
              <a:t>и модули, изучение которых должно предшествовать освоению </a:t>
            </a:r>
            <a:r>
              <a:rPr lang="ru-RU" sz="1600" u="sng" dirty="0" smtClean="0">
                <a:solidFill>
                  <a:schemeClr val="tx1"/>
                </a:solidFill>
              </a:rPr>
              <a:t>данного </a:t>
            </a:r>
            <a:r>
              <a:rPr lang="ru-RU" sz="1600" u="sng" dirty="0">
                <a:solidFill>
                  <a:schemeClr val="tx1"/>
                </a:solidFill>
              </a:rPr>
              <a:t>модуля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</a:rPr>
              <a:t>условия </a:t>
            </a:r>
            <a:r>
              <a:rPr lang="ru-RU" sz="1600" dirty="0">
                <a:solidFill>
                  <a:schemeClr val="tx1"/>
                </a:solidFill>
              </a:rPr>
              <a:t>проведения учебных занятий, внеаудиторной </a:t>
            </a:r>
            <a:r>
              <a:rPr lang="ru-RU" sz="1600" dirty="0" smtClean="0">
                <a:solidFill>
                  <a:schemeClr val="tx1"/>
                </a:solidFill>
              </a:rPr>
              <a:t>самостоятельной </a:t>
            </a:r>
            <a:r>
              <a:rPr lang="ru-RU" sz="1600" dirty="0">
                <a:solidFill>
                  <a:schemeClr val="tx1"/>
                </a:solidFill>
              </a:rPr>
              <a:t>работы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</a:rPr>
              <a:t>    требования </a:t>
            </a:r>
            <a:r>
              <a:rPr lang="ru-RU" sz="1600" dirty="0">
                <a:solidFill>
                  <a:schemeClr val="tx1"/>
                </a:solidFill>
              </a:rPr>
              <a:t>к организации курсового проектирования (если </a:t>
            </a:r>
            <a:r>
              <a:rPr lang="ru-RU" sz="1600" dirty="0" smtClean="0">
                <a:solidFill>
                  <a:schemeClr val="tx1"/>
                </a:solidFill>
              </a:rPr>
              <a:t>предусмотрено</a:t>
            </a:r>
            <a:r>
              <a:rPr lang="ru-RU" sz="1600" dirty="0">
                <a:solidFill>
                  <a:schemeClr val="tx1"/>
                </a:solidFill>
              </a:rPr>
              <a:t>), учебной и производственной практики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</a:p>
          <a:p>
            <a:pPr marL="271463" indent="-271463">
              <a:buFontTx/>
              <a:buChar char="-"/>
              <a:tabLst>
                <a:tab pos="804863" algn="l"/>
              </a:tabLst>
            </a:pPr>
            <a:r>
              <a:rPr lang="ru-RU" sz="1600" dirty="0" smtClean="0">
                <a:solidFill>
                  <a:schemeClr val="tx1"/>
                </a:solidFill>
              </a:rPr>
              <a:t>организацию </a:t>
            </a:r>
            <a:r>
              <a:rPr lang="ru-RU" sz="1600" dirty="0">
                <a:solidFill>
                  <a:schemeClr val="tx1"/>
                </a:solidFill>
              </a:rPr>
              <a:t>текущего и промежуточного контроля (виды и формы). </a:t>
            </a:r>
            <a:endParaRPr lang="ru-RU" sz="1600" dirty="0" smtClean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Кадровое </a:t>
            </a:r>
            <a:r>
              <a:rPr lang="ru-RU" sz="1600" dirty="0">
                <a:solidFill>
                  <a:schemeClr val="tx1"/>
                </a:solidFill>
              </a:rPr>
              <a:t>обеспечение образовательного процесса характеризует </a:t>
            </a:r>
            <a:r>
              <a:rPr lang="ru-RU" sz="1600" dirty="0" smtClean="0">
                <a:solidFill>
                  <a:schemeClr val="tx1"/>
                </a:solidFill>
              </a:rPr>
              <a:t>требования </a:t>
            </a:r>
            <a:r>
              <a:rPr lang="ru-RU" sz="1600" dirty="0">
                <a:solidFill>
                  <a:schemeClr val="tx1"/>
                </a:solidFill>
              </a:rPr>
              <a:t>к квалификации педагогических кадров, обеспечивающих обучение по междисциплинарному курсу (курсам), осуществляющих руководство практикой.</a:t>
            </a:r>
          </a:p>
        </p:txBody>
      </p:sp>
    </p:spTree>
    <p:extLst>
      <p:ext uri="{BB962C8B-B14F-4D97-AF65-F5344CB8AC3E}">
        <p14:creationId xmlns:p14="http://schemas.microsoft.com/office/powerpoint/2010/main" val="169840632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5153" y="864658"/>
            <a:ext cx="11976847" cy="541686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IV. </a:t>
            </a:r>
            <a:r>
              <a:rPr lang="ru-RU" sz="1400" b="1" dirty="0"/>
              <a:t>ТРЕБОВАНИЯ К УСЛОВИЯМ РЕАЛИЗАЦИИ</a:t>
            </a:r>
          </a:p>
          <a:p>
            <a:pPr algn="ctr"/>
            <a:r>
              <a:rPr lang="ru-RU" sz="1400" b="1" dirty="0"/>
              <a:t>ОБРАЗОВАТЕЛЬНОЙ </a:t>
            </a:r>
            <a:r>
              <a:rPr lang="ru-RU" sz="1400" b="1" dirty="0" smtClean="0"/>
              <a:t>ПРОГРАММЫ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  ФГОС СПО</a:t>
            </a:r>
          </a:p>
          <a:p>
            <a:r>
              <a:rPr lang="ru-RU" sz="1600" dirty="0"/>
              <a:t>4.2. Требования к условиям реализации образовательной программы включают в </a:t>
            </a:r>
            <a:r>
              <a:rPr lang="ru-RU" sz="1600" dirty="0" smtClean="0"/>
              <a:t>себя общесистемные </a:t>
            </a:r>
            <a:r>
              <a:rPr lang="ru-RU" sz="1600" dirty="0"/>
              <a:t>требования, требования к материально-техническому, </a:t>
            </a:r>
            <a:r>
              <a:rPr lang="ru-RU" sz="1600" dirty="0" smtClean="0"/>
              <a:t>учебно-методическому обеспечению</a:t>
            </a:r>
            <a:r>
              <a:rPr lang="ru-RU" sz="1600" dirty="0"/>
              <a:t>, к организации воспитания обучающихся, кадровым и финансовым </a:t>
            </a:r>
            <a:r>
              <a:rPr lang="ru-RU" sz="1600" dirty="0" smtClean="0"/>
              <a:t>условиям реализации </a:t>
            </a:r>
            <a:r>
              <a:rPr lang="ru-RU" sz="1600" dirty="0"/>
              <a:t>образовательной программы</a:t>
            </a:r>
            <a:r>
              <a:rPr lang="ru-RU" sz="1600" dirty="0" smtClean="0"/>
              <a:t>:</a:t>
            </a:r>
          </a:p>
          <a:p>
            <a:r>
              <a:rPr lang="ru-RU" sz="1600" b="1" dirty="0"/>
              <a:t>4.4. Требования к материально-техническому и </a:t>
            </a:r>
            <a:r>
              <a:rPr lang="ru-RU" sz="1600" b="1" dirty="0" smtClean="0"/>
              <a:t>учебно-методическому обеспечению </a:t>
            </a:r>
            <a:r>
              <a:rPr lang="ru-RU" sz="1600" b="1" dirty="0"/>
              <a:t>реализации образовательной программы:</a:t>
            </a:r>
          </a:p>
          <a:p>
            <a:r>
              <a:rPr lang="ru-RU" sz="1600" dirty="0"/>
              <a:t>а</a:t>
            </a:r>
            <a:r>
              <a:rPr lang="ru-RU" sz="1600" dirty="0">
                <a:solidFill>
                  <a:srgbClr val="FF0000"/>
                </a:solidFill>
              </a:rPr>
              <a:t>) специальные помещения должны представлять собой учебные аудитории, </a:t>
            </a:r>
            <a:r>
              <a:rPr lang="ru-RU" sz="1600" dirty="0" smtClean="0">
                <a:solidFill>
                  <a:srgbClr val="FF0000"/>
                </a:solidFill>
              </a:rPr>
              <a:t>лаборатории, мастерские</a:t>
            </a:r>
            <a:r>
              <a:rPr lang="ru-RU" sz="1600" dirty="0">
                <a:solidFill>
                  <a:srgbClr val="FF0000"/>
                </a:solidFill>
              </a:rPr>
              <a:t>, оснащенные оборудованием, техническими средствами обучения для </a:t>
            </a:r>
            <a:r>
              <a:rPr lang="ru-RU" sz="1600" dirty="0" smtClean="0">
                <a:solidFill>
                  <a:srgbClr val="FF0000"/>
                </a:solidFill>
              </a:rPr>
              <a:t>проведения занятий </a:t>
            </a:r>
            <a:r>
              <a:rPr lang="ru-RU" sz="1600" dirty="0">
                <a:solidFill>
                  <a:srgbClr val="FF0000"/>
                </a:solidFill>
              </a:rPr>
              <a:t>всех видов, предусмотренных образовательной программой, в том числе групповых </a:t>
            </a:r>
            <a:r>
              <a:rPr lang="ru-RU" sz="1600" dirty="0" smtClean="0">
                <a:solidFill>
                  <a:srgbClr val="FF0000"/>
                </a:solidFill>
              </a:rPr>
              <a:t>и индивидуальных </a:t>
            </a:r>
            <a:r>
              <a:rPr lang="ru-RU" sz="1600" dirty="0">
                <a:solidFill>
                  <a:srgbClr val="FF0000"/>
                </a:solidFill>
              </a:rPr>
              <a:t>консультаций, а также для проведения текущего контроля, промежуточной </a:t>
            </a:r>
            <a:r>
              <a:rPr lang="ru-RU" sz="1600" dirty="0" smtClean="0">
                <a:solidFill>
                  <a:srgbClr val="FF0000"/>
                </a:solidFill>
              </a:rPr>
              <a:t>и государственной </a:t>
            </a:r>
            <a:r>
              <a:rPr lang="ru-RU" sz="1600" dirty="0">
                <a:solidFill>
                  <a:srgbClr val="FF0000"/>
                </a:solidFill>
              </a:rPr>
              <a:t>итоговой аттестации, помещения для организации самостоятельной </a:t>
            </a:r>
            <a:r>
              <a:rPr lang="ru-RU" sz="1600" dirty="0" smtClean="0">
                <a:solidFill>
                  <a:srgbClr val="FF0000"/>
                </a:solidFill>
              </a:rPr>
              <a:t>и воспитательной </a:t>
            </a:r>
            <a:r>
              <a:rPr lang="ru-RU" sz="1600" dirty="0">
                <a:solidFill>
                  <a:srgbClr val="FF0000"/>
                </a:solidFill>
              </a:rPr>
              <a:t>работы.</a:t>
            </a:r>
          </a:p>
          <a:p>
            <a:r>
              <a:rPr lang="ru-RU" sz="1600" dirty="0"/>
              <a:t>б) все виды учебной деятельности обучающихся, предусмотренные учебным планом</a:t>
            </a:r>
            <a:r>
              <a:rPr lang="ru-RU" sz="1600" dirty="0" smtClean="0"/>
              <a:t>, включая </a:t>
            </a:r>
            <a:r>
              <a:rPr lang="ru-RU" sz="1600" dirty="0"/>
              <a:t>промежуточную и государственную итоговую аттестацию, должны быть </a:t>
            </a:r>
            <a:r>
              <a:rPr lang="ru-RU" sz="1600" dirty="0" smtClean="0"/>
              <a:t>обеспечены расходными </a:t>
            </a:r>
            <a:r>
              <a:rPr lang="ru-RU" sz="1600" dirty="0"/>
              <a:t>материалами</a:t>
            </a:r>
            <a:r>
              <a:rPr lang="ru-RU" sz="1600" dirty="0" smtClean="0"/>
              <a:t>; </a:t>
            </a:r>
          </a:p>
          <a:p>
            <a:r>
              <a:rPr lang="ru-RU" sz="1600" dirty="0" smtClean="0"/>
              <a:t>д</a:t>
            </a:r>
            <a:r>
              <a:rPr lang="ru-RU" sz="1600" dirty="0"/>
              <a:t>) образовательная организация должна быть обеспечена необходимым </a:t>
            </a:r>
            <a:r>
              <a:rPr lang="ru-RU" sz="1600" dirty="0" smtClean="0"/>
              <a:t>комплектом лицензионного </a:t>
            </a:r>
            <a:r>
              <a:rPr lang="ru-RU" sz="1600" dirty="0"/>
              <a:t>и свободно распространяемого программного обеспечения, в том </a:t>
            </a:r>
            <a:r>
              <a:rPr lang="ru-RU" sz="1600" dirty="0" smtClean="0"/>
              <a:t>числе отечественного </a:t>
            </a:r>
            <a:r>
              <a:rPr lang="ru-RU" sz="1600" dirty="0"/>
              <a:t>производства;</a:t>
            </a:r>
          </a:p>
          <a:p>
            <a:r>
              <a:rPr lang="ru-RU" sz="1600" dirty="0"/>
              <a:t>е) при использовании в образовательном процессе печатных изданий библиотечный </a:t>
            </a:r>
            <a:r>
              <a:rPr lang="ru-RU" sz="1600" dirty="0" smtClean="0"/>
              <a:t>фонд  должен </a:t>
            </a:r>
            <a:r>
              <a:rPr lang="ru-RU" sz="1600" dirty="0"/>
              <a:t>быть укомплектован печатными изданиями из расчета не менее 0,25 экземпляра </a:t>
            </a:r>
            <a:r>
              <a:rPr lang="ru-RU" sz="1600" dirty="0" smtClean="0"/>
              <a:t>каждого из </a:t>
            </a:r>
            <a:r>
              <a:rPr lang="ru-RU" sz="1600" dirty="0"/>
              <a:t>изданий, указанных в рабочих программах дисциплин (модулей), практик, на </a:t>
            </a:r>
            <a:r>
              <a:rPr lang="ru-RU" sz="1600" dirty="0" smtClean="0"/>
              <a:t>одного обучающегося </a:t>
            </a:r>
            <a:r>
              <a:rPr lang="ru-RU" sz="1600" dirty="0"/>
              <a:t>из числа лиц, одновременно осваивающих соответствующую </a:t>
            </a:r>
            <a:r>
              <a:rPr lang="ru-RU" sz="1600" dirty="0" smtClean="0"/>
              <a:t>дисциплину (</a:t>
            </a:r>
            <a:r>
              <a:rPr lang="ru-RU" sz="1600" dirty="0"/>
              <a:t>модуль), проходящих соответствующую практику;</a:t>
            </a:r>
          </a:p>
          <a:p>
            <a:r>
              <a:rPr lang="ru-RU" sz="1600" dirty="0"/>
              <a:t>ж) в качестве основной литературы образовательная организация использует учебники</a:t>
            </a:r>
            <a:r>
              <a:rPr lang="ru-RU" sz="1600" dirty="0" smtClean="0"/>
              <a:t>, учебные </a:t>
            </a:r>
            <a:r>
              <a:rPr lang="ru-RU" sz="1600" dirty="0"/>
              <a:t>пособия, предусмотренные ПОП;</a:t>
            </a:r>
          </a:p>
          <a:p>
            <a:r>
              <a:rPr lang="ru-RU" sz="1600" dirty="0" smtClean="0"/>
              <a:t>л</a:t>
            </a:r>
            <a:r>
              <a:rPr lang="ru-RU" sz="1600" dirty="0"/>
              <a:t>) образовательная программа должна </a:t>
            </a:r>
            <a:r>
              <a:rPr lang="ru-RU" sz="1600" dirty="0">
                <a:solidFill>
                  <a:srgbClr val="FF0000"/>
                </a:solidFill>
              </a:rPr>
              <a:t>обеспечиваться учебно-методической </a:t>
            </a:r>
            <a:r>
              <a:rPr lang="ru-RU" sz="1600" dirty="0" smtClean="0">
                <a:solidFill>
                  <a:srgbClr val="FF0000"/>
                </a:solidFill>
              </a:rPr>
              <a:t>документацией по </a:t>
            </a:r>
            <a:r>
              <a:rPr lang="ru-RU" sz="1600" dirty="0">
                <a:solidFill>
                  <a:srgbClr val="FF0000"/>
                </a:solidFill>
              </a:rPr>
              <a:t>всем учебным дисциплинам (модулям), видам практики, видам государственной </a:t>
            </a:r>
            <a:r>
              <a:rPr lang="ru-RU" sz="1600" dirty="0" smtClean="0">
                <a:solidFill>
                  <a:srgbClr val="FF0000"/>
                </a:solidFill>
              </a:rPr>
              <a:t>итоговой аттестации</a:t>
            </a:r>
            <a:r>
              <a:rPr lang="ru-RU" sz="1600" dirty="0">
                <a:solidFill>
                  <a:srgbClr val="FF0000"/>
                </a:solidFill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8655963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3909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7057" y="413657"/>
            <a:ext cx="10428514" cy="685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Технология разработки рабочих программ профессиональных модулей образовательной программы СПО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7057" y="1262743"/>
            <a:ext cx="10428514" cy="53231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i="1" dirty="0" smtClean="0">
                <a:solidFill>
                  <a:schemeClr val="tx1"/>
                </a:solidFill>
              </a:rPr>
              <a:t>Раздел 4 </a:t>
            </a:r>
            <a:r>
              <a:rPr lang="ru-RU" i="1" dirty="0">
                <a:solidFill>
                  <a:schemeClr val="tx1"/>
                </a:solidFill>
              </a:rPr>
              <a:t>«Контроль и оценка результатов освоения </a:t>
            </a:r>
            <a:r>
              <a:rPr lang="ru-RU" i="1" dirty="0" smtClean="0">
                <a:solidFill>
                  <a:schemeClr val="tx1"/>
                </a:solidFill>
              </a:rPr>
              <a:t>профессионального </a:t>
            </a:r>
            <a:r>
              <a:rPr lang="ru-RU" i="1" dirty="0">
                <a:solidFill>
                  <a:schemeClr val="tx1"/>
                </a:solidFill>
              </a:rPr>
              <a:t>модуля</a:t>
            </a:r>
            <a:r>
              <a:rPr lang="ru-RU" i="1" dirty="0" smtClean="0">
                <a:solidFill>
                  <a:schemeClr val="tx1"/>
                </a:solidFill>
              </a:rPr>
              <a:t>»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отражает освоение профессиональных и общих компетенций. В программе профессионального модуля по каждой компетенции </a:t>
            </a:r>
            <a:r>
              <a:rPr lang="ru-RU" dirty="0" smtClean="0">
                <a:solidFill>
                  <a:schemeClr val="tx1"/>
                </a:solidFill>
              </a:rPr>
              <a:t>раскрываются </a:t>
            </a:r>
            <a:r>
              <a:rPr lang="ru-RU" dirty="0">
                <a:solidFill>
                  <a:schemeClr val="tx1"/>
                </a:solidFill>
              </a:rPr>
              <a:t>основные показатели оценки результата. Показатели оценки </a:t>
            </a:r>
            <a:r>
              <a:rPr lang="ru-RU" dirty="0" smtClean="0">
                <a:solidFill>
                  <a:schemeClr val="tx1"/>
                </a:solidFill>
              </a:rPr>
              <a:t>подбираются </a:t>
            </a:r>
            <a:r>
              <a:rPr lang="ru-RU" dirty="0">
                <a:solidFill>
                  <a:schemeClr val="tx1"/>
                </a:solidFill>
              </a:rPr>
              <a:t>под каждую профессиональную компетенцию отдельно. При </a:t>
            </a:r>
            <a:r>
              <a:rPr lang="ru-RU" dirty="0" smtClean="0">
                <a:solidFill>
                  <a:schemeClr val="tx1"/>
                </a:solidFill>
              </a:rPr>
              <a:t>выборе </a:t>
            </a:r>
            <a:r>
              <a:rPr lang="ru-RU" dirty="0">
                <a:solidFill>
                  <a:schemeClr val="tx1"/>
                </a:solidFill>
              </a:rPr>
              <a:t>показателей необходимо учитывать, что освоение компетенций </a:t>
            </a:r>
            <a:r>
              <a:rPr lang="ru-RU" dirty="0" smtClean="0">
                <a:solidFill>
                  <a:schemeClr val="tx1"/>
                </a:solidFill>
              </a:rPr>
              <a:t>проверяется </a:t>
            </a:r>
            <a:r>
              <a:rPr lang="ru-RU" dirty="0">
                <a:solidFill>
                  <a:schemeClr val="tx1"/>
                </a:solidFill>
              </a:rPr>
              <a:t>в ходе производственной практики. При необходимости выделенные </a:t>
            </a:r>
            <a:r>
              <a:rPr lang="ru-RU" dirty="0" smtClean="0">
                <a:solidFill>
                  <a:schemeClr val="tx1"/>
                </a:solidFill>
              </a:rPr>
              <a:t>показатели </a:t>
            </a:r>
            <a:r>
              <a:rPr lang="ru-RU" b="1" dirty="0">
                <a:solidFill>
                  <a:schemeClr val="tx1"/>
                </a:solidFill>
              </a:rPr>
              <a:t>могут служить основой заданий </a:t>
            </a:r>
            <a:r>
              <a:rPr lang="ru-RU" b="1" dirty="0" smtClean="0">
                <a:solidFill>
                  <a:schemeClr val="tx1"/>
                </a:solidFill>
              </a:rPr>
              <a:t>для </a:t>
            </a:r>
            <a:r>
              <a:rPr lang="ru-RU" dirty="0">
                <a:solidFill>
                  <a:schemeClr val="tx1"/>
                </a:solidFill>
              </a:rPr>
              <a:t>экзамена по профессиональному модулю. Для контроля и оценки результатов обучения преподаватель выбирает формы и методы, </a:t>
            </a:r>
            <a:r>
              <a:rPr lang="ru-RU" b="1" dirty="0">
                <a:solidFill>
                  <a:schemeClr val="tx1"/>
                </a:solidFill>
              </a:rPr>
              <a:t>позволяющие проверить </a:t>
            </a:r>
            <a:r>
              <a:rPr lang="ru-RU" dirty="0">
                <a:solidFill>
                  <a:schemeClr val="tx1"/>
                </a:solidFill>
              </a:rPr>
              <a:t>освоенные обучающимися </a:t>
            </a:r>
            <a:r>
              <a:rPr lang="ru-RU" dirty="0" smtClean="0">
                <a:solidFill>
                  <a:schemeClr val="tx1"/>
                </a:solidFill>
              </a:rPr>
              <a:t>компетенции</a:t>
            </a:r>
            <a:r>
              <a:rPr lang="ru-RU" dirty="0">
                <a:solidFill>
                  <a:schemeClr val="tx1"/>
                </a:solidFill>
              </a:rPr>
              <a:t>. При этом могут быть использованы следующие </a:t>
            </a:r>
            <a:r>
              <a:rPr lang="ru-RU" dirty="0" smtClean="0">
                <a:solidFill>
                  <a:schemeClr val="tx1"/>
                </a:solidFill>
              </a:rPr>
              <a:t>формулировки: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Экспертная </a:t>
            </a:r>
            <a:r>
              <a:rPr lang="ru-RU" dirty="0">
                <a:solidFill>
                  <a:srgbClr val="FF0000"/>
                </a:solidFill>
              </a:rPr>
              <a:t>оценка результатов деятельности обучающихся в </a:t>
            </a:r>
            <a:r>
              <a:rPr lang="ru-RU" dirty="0" smtClean="0">
                <a:solidFill>
                  <a:srgbClr val="FF0000"/>
                </a:solidFill>
              </a:rPr>
              <a:t>процессе </a:t>
            </a:r>
            <a:r>
              <a:rPr lang="ru-RU" dirty="0">
                <a:solidFill>
                  <a:srgbClr val="FF0000"/>
                </a:solidFill>
              </a:rPr>
              <a:t>освоения образовательной программы</a:t>
            </a:r>
            <a:r>
              <a:rPr lang="ru-RU" dirty="0">
                <a:solidFill>
                  <a:schemeClr val="tx1"/>
                </a:solidFill>
              </a:rPr>
              <a:t>: </a:t>
            </a:r>
            <a:endParaRPr lang="ru-RU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на </a:t>
            </a:r>
            <a:r>
              <a:rPr lang="ru-RU" dirty="0">
                <a:solidFill>
                  <a:schemeClr val="tx1"/>
                </a:solidFill>
              </a:rPr>
              <a:t>практических занятиях (при выполнении и защите лабораторных (практических работ), при решении ситуационных задач, при участии в </a:t>
            </a:r>
            <a:r>
              <a:rPr lang="ru-RU" dirty="0" smtClean="0">
                <a:solidFill>
                  <a:schemeClr val="tx1"/>
                </a:solidFill>
              </a:rPr>
              <a:t>деловых </a:t>
            </a:r>
            <a:r>
              <a:rPr lang="ru-RU" dirty="0">
                <a:solidFill>
                  <a:schemeClr val="tx1"/>
                </a:solidFill>
              </a:rPr>
              <a:t>играх, при подготовке и участии в семинарах, при подготовке </a:t>
            </a:r>
            <a:r>
              <a:rPr lang="ru-RU" dirty="0" smtClean="0">
                <a:solidFill>
                  <a:schemeClr val="tx1"/>
                </a:solidFill>
              </a:rPr>
              <a:t>рефератов</a:t>
            </a:r>
            <a:r>
              <a:rPr lang="ru-RU" dirty="0">
                <a:solidFill>
                  <a:schemeClr val="tx1"/>
                </a:solidFill>
              </a:rPr>
              <a:t>, докладов и т.д</a:t>
            </a:r>
            <a:r>
              <a:rPr lang="ru-RU" dirty="0" smtClean="0">
                <a:solidFill>
                  <a:schemeClr val="tx1"/>
                </a:solidFill>
              </a:rPr>
              <a:t>.);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при выполнении и защите курсовой работы (проекта</a:t>
            </a:r>
            <a:r>
              <a:rPr lang="ru-RU" dirty="0" smtClean="0">
                <a:solidFill>
                  <a:schemeClr val="tx1"/>
                </a:solidFill>
              </a:rPr>
              <a:t>);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 при </a:t>
            </a:r>
            <a:r>
              <a:rPr lang="ru-RU" dirty="0">
                <a:solidFill>
                  <a:schemeClr val="tx1"/>
                </a:solidFill>
              </a:rPr>
              <a:t>выполнении работ на различных этапах производственной практики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 при </a:t>
            </a:r>
            <a:r>
              <a:rPr lang="ru-RU" dirty="0">
                <a:solidFill>
                  <a:schemeClr val="tx1"/>
                </a:solidFill>
              </a:rPr>
              <a:t>проведении опросов, контрольных работ, зачетов, экзаменов по </a:t>
            </a:r>
            <a:r>
              <a:rPr lang="ru-RU" dirty="0" smtClean="0">
                <a:solidFill>
                  <a:schemeClr val="tx1"/>
                </a:solidFill>
              </a:rPr>
              <a:t>междисциплинарным </a:t>
            </a:r>
            <a:r>
              <a:rPr lang="ru-RU" dirty="0">
                <a:solidFill>
                  <a:schemeClr val="tx1"/>
                </a:solidFill>
              </a:rPr>
              <a:t>курсам, экзамена по </a:t>
            </a:r>
            <a:r>
              <a:rPr lang="ru-RU" dirty="0" smtClean="0">
                <a:solidFill>
                  <a:schemeClr val="tx1"/>
                </a:solidFill>
              </a:rPr>
              <a:t>модулю.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628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7833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4563036" y="1828800"/>
            <a:ext cx="1210235" cy="404308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0936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341" y="1286435"/>
            <a:ext cx="1976718" cy="480508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ВД-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Педагогическая деятельность по </a:t>
            </a:r>
            <a:r>
              <a:rPr lang="ru-RU" dirty="0">
                <a:solidFill>
                  <a:srgbClr val="FF0000"/>
                </a:solidFill>
              </a:rPr>
              <a:t>проектированию,</a:t>
            </a:r>
            <a:r>
              <a:rPr lang="ru-RU" dirty="0">
                <a:solidFill>
                  <a:schemeClr val="tx1"/>
                </a:solidFill>
              </a:rPr>
              <a:t> реализации и анализу процесса обучения в начальном общем образовании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242612" y="1353670"/>
            <a:ext cx="2841812" cy="477819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</a:rPr>
              <a:t>ПК 1.1. Проектировать процесс обучения на основе федеральных государственных образовательных стандартов, примерных основных образовательных программ начального общего образования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ПК 1.2. Организовывать процесс обучения обучающихся  в соответствии с санитарными нормами и </a:t>
            </a:r>
            <a:r>
              <a:rPr lang="ru-RU" sz="1600" dirty="0" smtClean="0">
                <a:solidFill>
                  <a:schemeClr val="tx1"/>
                </a:solidFill>
              </a:rPr>
              <a:t>правилами</a:t>
            </a:r>
          </a:p>
          <a:p>
            <a:r>
              <a:rPr lang="ru-RU" sz="1600" dirty="0">
                <a:solidFill>
                  <a:schemeClr val="tx1"/>
                </a:solidFill>
              </a:rPr>
              <a:t>ПК 1.3. Контролировать и корректировать процесс обучения, оценивать результат обучения обучающихся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54093" y="1411940"/>
            <a:ext cx="1936376" cy="477819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ПМ.01 </a:t>
            </a:r>
            <a:r>
              <a:rPr lang="ru-RU" dirty="0" smtClean="0">
                <a:solidFill>
                  <a:srgbClr val="FF0000"/>
                </a:solidFill>
              </a:rPr>
              <a:t>Проектирование</a:t>
            </a:r>
            <a:r>
              <a:rPr lang="ru-RU" dirty="0" smtClean="0">
                <a:solidFill>
                  <a:schemeClr val="tx1"/>
                </a:solidFill>
              </a:rPr>
              <a:t>, реализация и анализ процесса обучения в начальном общем образовании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22141" y="1353670"/>
            <a:ext cx="2052917" cy="477819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Тема : педагогический контроль и оценочная деятельность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Тема: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Организация учебной проектно-исследовательской деятельности в области начального общего образования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2017059" y="3397624"/>
            <a:ext cx="502023" cy="197223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760262" y="1299883"/>
            <a:ext cx="1636060" cy="483197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МДК.01.01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Теоретические основы организации обучения в начальных классах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4419600" y="3397624"/>
            <a:ext cx="304802" cy="197223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6490447" y="3379694"/>
            <a:ext cx="309289" cy="215153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8904190" y="3388659"/>
            <a:ext cx="338422" cy="268941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6122894" y="3594847"/>
            <a:ext cx="1084730" cy="2061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8301318" y="2779059"/>
            <a:ext cx="1416423" cy="24384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-363073" y="3155576"/>
            <a:ext cx="2487708" cy="18825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411507" y="2873188"/>
            <a:ext cx="1873626" cy="24473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1503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6604"/>
            <a:ext cx="10058400" cy="816056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+mn-lt"/>
              </a:rPr>
              <a:t>Законодательство об образовании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998134"/>
            <a:ext cx="10058400" cy="402336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2400" dirty="0"/>
              <a:t>‣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u="sng" dirty="0" smtClean="0"/>
              <a:t>Практическая </a:t>
            </a:r>
            <a:r>
              <a:rPr lang="ru-RU" sz="2400" u="sng" dirty="0"/>
              <a:t>подготовка </a:t>
            </a:r>
            <a:r>
              <a:rPr lang="ru-RU" sz="2400" dirty="0"/>
              <a:t>- форма организации образовательной деятельности при освоении образовательной программы в условиях выполнения обучающимися </a:t>
            </a:r>
            <a:r>
              <a:rPr lang="ru-RU" sz="2400" dirty="0">
                <a:solidFill>
                  <a:srgbClr val="FF0000"/>
                </a:solidFill>
              </a:rPr>
              <a:t>определенных видов работ</a:t>
            </a:r>
            <a:r>
              <a:rPr lang="ru-RU" sz="2400" dirty="0"/>
              <a:t>, связанных с будущей профессиональной деятельностью и направленных на формирование, закрепление, развитие </a:t>
            </a:r>
            <a:r>
              <a:rPr lang="ru-RU" sz="2400" dirty="0">
                <a:solidFill>
                  <a:srgbClr val="FF0000"/>
                </a:solidFill>
              </a:rPr>
              <a:t>практических навыков </a:t>
            </a:r>
            <a:r>
              <a:rPr lang="ru-RU" sz="2400" dirty="0"/>
              <a:t>и компетенции по профилю соответствующей образовательной программы </a:t>
            </a:r>
          </a:p>
          <a:p>
            <a:pPr marL="0" indent="0">
              <a:buNone/>
            </a:pPr>
            <a:r>
              <a:rPr lang="ru-RU" sz="2400" dirty="0" smtClean="0"/>
              <a:t> </a:t>
            </a:r>
            <a:r>
              <a:rPr lang="ru-RU" sz="2400" dirty="0"/>
              <a:t>С</a:t>
            </a:r>
            <a:r>
              <a:rPr lang="ru-RU" sz="2400" dirty="0" smtClean="0"/>
              <a:t>татья 13 (пункты 6, 7,8) Закона об образовании </a:t>
            </a:r>
          </a:p>
          <a:p>
            <a:pPr marL="0" indent="0">
              <a:buNone/>
            </a:pPr>
            <a:r>
              <a:rPr lang="ru-RU" sz="2400" dirty="0"/>
              <a:t>Федеральный закон от 2 декабря 2019 г. № 403-ФЗ </a:t>
            </a:r>
            <a:r>
              <a:rPr lang="ru-RU" sz="2400" dirty="0" smtClean="0"/>
              <a:t>«О </a:t>
            </a:r>
            <a:r>
              <a:rPr lang="ru-RU" sz="2400" dirty="0"/>
              <a:t>внесении изменений в Федеральный закон «Об образовании в Российской Федерации» и отдельные законодательные акты Российской </a:t>
            </a:r>
            <a:r>
              <a:rPr lang="ru-RU" sz="2400" dirty="0" smtClean="0"/>
              <a:t>Федерации»</a:t>
            </a:r>
            <a:endParaRPr lang="ru-RU" sz="2400" dirty="0"/>
          </a:p>
          <a:p>
            <a:pPr marL="0" indent="0">
              <a:buNone/>
            </a:pP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29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33718" y="365125"/>
            <a:ext cx="10515600" cy="70167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Технология разработки рабочих программ учебных предметов, дисциплин (модулей) образовательных программ среднего профессионального образования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4294967295"/>
          </p:nvPr>
        </p:nvSpPr>
        <p:spPr>
          <a:xfrm>
            <a:off x="502024" y="1241425"/>
            <a:ext cx="5450541" cy="4935538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Наименование </a:t>
            </a:r>
            <a:r>
              <a:rPr lang="ru-RU" sz="2000" dirty="0" smtClean="0">
                <a:solidFill>
                  <a:srgbClr val="FF0000"/>
                </a:solidFill>
              </a:rPr>
              <a:t>практических работ</a:t>
            </a:r>
          </a:p>
          <a:p>
            <a:pPr lvl="1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Изучение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машин и механизмов для нарезки овощей, назначения,  устройство,  принцип действия, правила эксплуатации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lvl="1"/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Изучение протирочного оборудования, назначение, классификация, устройство, принцип действия, правила эксплуатации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  <a:p>
            <a:r>
              <a:rPr lang="ru-RU" sz="2000" u="sng" dirty="0" smtClean="0">
                <a:solidFill>
                  <a:srgbClr val="FF0000"/>
                </a:solidFill>
              </a:rPr>
              <a:t>На учебной практике</a:t>
            </a:r>
          </a:p>
          <a:p>
            <a:r>
              <a:rPr lang="ru-RU" sz="2000" dirty="0">
                <a:solidFill>
                  <a:srgbClr val="FF0000"/>
                </a:solidFill>
              </a:rPr>
              <a:t>Подбор оборудования, инвентаря, средств малой механизации необходимых в процессе приготовления полуфабрикатов из овощей</a:t>
            </a:r>
            <a:r>
              <a:rPr lang="ru-RU" sz="20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ru-RU" sz="2000" dirty="0">
                <a:solidFill>
                  <a:srgbClr val="FF0000"/>
                </a:solidFill>
              </a:rPr>
              <a:t>Безопасное использование оборудования, инвентаря, средств малой механизации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368143" y="1317171"/>
            <a:ext cx="5094513" cy="48597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Умение</a:t>
            </a:r>
          </a:p>
          <a:p>
            <a:endParaRPr lang="ru-RU" sz="2000" dirty="0" smtClean="0"/>
          </a:p>
          <a:p>
            <a:r>
              <a:rPr lang="ru-RU" sz="2000" dirty="0" smtClean="0">
                <a:solidFill>
                  <a:srgbClr val="FF0000"/>
                </a:solidFill>
              </a:rPr>
              <a:t>выбирать </a:t>
            </a:r>
            <a:r>
              <a:rPr lang="ru-RU" sz="2000" dirty="0" smtClean="0"/>
              <a:t>и безопасно </a:t>
            </a:r>
            <a:r>
              <a:rPr lang="ru-RU" sz="2000" dirty="0" smtClean="0">
                <a:solidFill>
                  <a:srgbClr val="FF0000"/>
                </a:solidFill>
              </a:rPr>
              <a:t>пользоваться</a:t>
            </a:r>
            <a:r>
              <a:rPr lang="ru-RU" sz="2000" dirty="0" smtClean="0"/>
              <a:t> производственным инвентарем и технологическим оборудованием при приготовлении полуфабрикатов для сложных блюд;</a:t>
            </a:r>
            <a:endParaRPr lang="ru-RU" sz="2000" dirty="0"/>
          </a:p>
        </p:txBody>
      </p:sp>
      <p:sp>
        <p:nvSpPr>
          <p:cNvPr id="3" name="Овал 2"/>
          <p:cNvSpPr/>
          <p:nvPr/>
        </p:nvSpPr>
        <p:spPr>
          <a:xfrm>
            <a:off x="6368143" y="1066800"/>
            <a:ext cx="1431152" cy="112955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689412" y="2370978"/>
            <a:ext cx="4078941" cy="15777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2277035" y="2339788"/>
            <a:ext cx="6158753" cy="275216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5074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8714" y="435429"/>
            <a:ext cx="4735286" cy="5562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rgbClr val="FF0000"/>
                </a:solidFill>
              </a:rPr>
              <a:t>Формулирование темы практической и </a:t>
            </a:r>
            <a:endParaRPr lang="ru-RU" sz="1600" b="1" i="1" dirty="0" smtClean="0">
              <a:solidFill>
                <a:srgbClr val="FF0000"/>
              </a:solidFill>
            </a:endParaRPr>
          </a:p>
          <a:p>
            <a:pPr algn="ctr"/>
            <a:endParaRPr lang="ru-RU" sz="1600" b="1" i="1" dirty="0">
              <a:solidFill>
                <a:srgbClr val="FF0000"/>
              </a:solidFill>
            </a:endParaRPr>
          </a:p>
          <a:p>
            <a:pPr algn="ctr"/>
            <a:r>
              <a:rPr lang="ru-RU" sz="1600" b="1" i="1" dirty="0" smtClean="0">
                <a:solidFill>
                  <a:srgbClr val="FF0000"/>
                </a:solidFill>
              </a:rPr>
              <a:t>лабораторной </a:t>
            </a:r>
            <a:r>
              <a:rPr lang="ru-RU" sz="1600" b="1" i="1" dirty="0">
                <a:solidFill>
                  <a:srgbClr val="FF0000"/>
                </a:solidFill>
              </a:rPr>
              <a:t>работы</a:t>
            </a:r>
          </a:p>
          <a:p>
            <a:pPr algn="ctr">
              <a:spcBef>
                <a:spcPts val="0"/>
              </a:spcBef>
            </a:pPr>
            <a:endParaRPr lang="ru-RU" sz="1600" b="1" i="1" dirty="0" smtClean="0">
              <a:solidFill>
                <a:srgbClr val="7E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0"/>
              </a:spcBef>
            </a:pPr>
            <a:endParaRPr lang="ru-RU" sz="1600" b="1" i="1" dirty="0">
              <a:solidFill>
                <a:srgbClr val="7E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0"/>
              </a:spcBef>
            </a:pPr>
            <a:endParaRPr lang="ru-RU" sz="1600" b="1" i="1" dirty="0" smtClean="0">
              <a:solidFill>
                <a:srgbClr val="7E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0"/>
              </a:spcBef>
            </a:pPr>
            <a:r>
              <a:rPr lang="ru-RU" sz="1600" b="1" i="1" dirty="0" smtClean="0">
                <a:solidFill>
                  <a:srgbClr val="7E0000"/>
                </a:solidFill>
                <a:latin typeface="Arial" pitchFamily="34" charset="0"/>
                <a:cs typeface="Arial" pitchFamily="34" charset="0"/>
              </a:rPr>
              <a:t>Особенности  планирования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Цель занятия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это образ желаемого результата  (</a:t>
            </a:r>
            <a:r>
              <a:rPr lang="ru-RU" dirty="0" smtClean="0">
                <a:solidFill>
                  <a:schemeClr val="tx1"/>
                </a:solidFill>
              </a:rPr>
              <a:t>к чему обучающиеся должны быть готовы/способны после проведения  урока).</a:t>
            </a:r>
          </a:p>
          <a:p>
            <a:pPr algn="just"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Задачи </a:t>
            </a:r>
            <a:r>
              <a:rPr lang="ru-RU" dirty="0" smtClean="0">
                <a:solidFill>
                  <a:schemeClr val="tx1"/>
                </a:solidFill>
              </a:rPr>
              <a:t>– это выбор путей и средств для достижения цели. </a:t>
            </a:r>
          </a:p>
          <a:p>
            <a:pPr algn="just">
              <a:defRPr/>
            </a:pPr>
            <a:r>
              <a:rPr lang="ru-RU" dirty="0" smtClean="0">
                <a:solidFill>
                  <a:schemeClr val="tx1"/>
                </a:solidFill>
              </a:rPr>
              <a:t>Это конкретные действия, выполнив которые, вы достигните цели.</a:t>
            </a:r>
          </a:p>
          <a:p>
            <a:pPr algn="just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30686" y="435430"/>
            <a:ext cx="5758543" cy="5562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 формулировании цели используется отглагольное существительное</a:t>
            </a:r>
            <a:endParaRPr lang="ru-RU" dirty="0"/>
          </a:p>
          <a:p>
            <a:pPr algn="ctr"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изучение, </a:t>
            </a:r>
          </a:p>
          <a:p>
            <a:pPr algn="ctr"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анализ, установление,</a:t>
            </a:r>
          </a:p>
          <a:p>
            <a:pPr algn="ctr"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обоснование, обобщение, </a:t>
            </a:r>
          </a:p>
          <a:p>
            <a:pPr algn="ctr"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описание, </a:t>
            </a:r>
          </a:p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исследование, выяснение,</a:t>
            </a:r>
          </a:p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 выявление,</a:t>
            </a:r>
          </a:p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 определение, </a:t>
            </a:r>
          </a:p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 привлечение внимания к проблеме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defRPr/>
            </a:pPr>
            <a:endParaRPr lang="ru-RU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43101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8588" y="510987"/>
            <a:ext cx="5100917" cy="557604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</a:rPr>
              <a:t> Чтение чертежей и схем ……..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 Составление </a:t>
            </a:r>
            <a:r>
              <a:rPr lang="ru-RU" sz="1400" dirty="0" err="1" smtClean="0">
                <a:solidFill>
                  <a:schemeClr val="tx1"/>
                </a:solidFill>
              </a:rPr>
              <a:t>деталировочной</a:t>
            </a:r>
            <a:r>
              <a:rPr lang="ru-RU" sz="1400" dirty="0" smtClean="0">
                <a:solidFill>
                  <a:schemeClr val="tx1"/>
                </a:solidFill>
              </a:rPr>
              <a:t> ведомости и спецификации……..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 Измерение……..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 Выбор инструментов для …………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 Расчет и выбор ……….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 Разработка элементов ………..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 Разработка карт, схем ……….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Заполнение акта приемки ……….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 Работа в группах: подготовка и защита презентации по теме занятия*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Подготовка аналитического отчета по теме……. 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Написание эссе по тематике…….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Выполнить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Определить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Спроектировать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Создать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Спланировать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Выделить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 Получить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Решить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Обосновать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Сформулировать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Доказать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Изготовить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880847" y="475129"/>
            <a:ext cx="5226423" cy="557604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chemeClr val="tx1"/>
                </a:solidFill>
              </a:rPr>
              <a:t>Практическое занятие № 1. Ассортимент красивоцветущих  летников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chemeClr val="tx1"/>
                </a:solidFill>
              </a:rPr>
              <a:t>Практическое занятие № 2. Ассортимент лиственно-декоративных летников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chemeClr val="tx1"/>
                </a:solidFill>
              </a:rPr>
              <a:t>Практическое занятие № 3. Ассортимент вьющихся летников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chemeClr val="tx1"/>
                </a:solidFill>
              </a:rPr>
              <a:t>Практическое занятие № 4. Ассортимент ковровых растений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chemeClr val="tx1"/>
                </a:solidFill>
              </a:rPr>
              <a:t>Практическое занятие № 5. План регулярного цветника с подбором ассортимента летников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1400" b="1" dirty="0">
                <a:solidFill>
                  <a:srgbClr val="C00000"/>
                </a:solidFill>
              </a:rPr>
              <a:t>Практическое занятие № 4: </a:t>
            </a:r>
            <a:r>
              <a:rPr lang="ru-RU" sz="1400" dirty="0">
                <a:solidFill>
                  <a:srgbClr val="C00000"/>
                </a:solidFill>
              </a:rPr>
              <a:t>Изучение ассортимента рано и </a:t>
            </a:r>
            <a:r>
              <a:rPr lang="ru-RU" sz="1400" dirty="0" smtClean="0">
                <a:solidFill>
                  <a:srgbClr val="C00000"/>
                </a:solidFill>
              </a:rPr>
              <a:t>весенне-цветущих кустарников</a:t>
            </a:r>
            <a:endParaRPr lang="ru-RU" sz="1400" dirty="0">
              <a:solidFill>
                <a:srgbClr val="C00000"/>
              </a:solidFill>
            </a:endParaRPr>
          </a:p>
          <a:p>
            <a:r>
              <a:rPr lang="ru-RU" sz="1400" b="1" dirty="0">
                <a:solidFill>
                  <a:srgbClr val="C00000"/>
                </a:solidFill>
              </a:rPr>
              <a:t>Практическое занятие № 5: </a:t>
            </a:r>
            <a:r>
              <a:rPr lang="ru-RU" sz="1400" dirty="0">
                <a:solidFill>
                  <a:srgbClr val="C00000"/>
                </a:solidFill>
              </a:rPr>
              <a:t>Изучение семенного размножения декоративных деревьев и кустарников в питомниках.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30296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0635" y="430306"/>
            <a:ext cx="10981765" cy="619461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Правила </a:t>
            </a:r>
            <a:r>
              <a:rPr lang="ru-RU" dirty="0">
                <a:solidFill>
                  <a:schemeClr val="tx1"/>
                </a:solidFill>
              </a:rPr>
              <a:t>поведения в чрезвычайных ситуациях природного и техногенного характера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Правила </a:t>
            </a:r>
            <a:r>
              <a:rPr lang="ru-RU" dirty="0">
                <a:solidFill>
                  <a:schemeClr val="tx1"/>
                </a:solidFill>
              </a:rPr>
              <a:t>безопасного поведения при угрозе террористического акта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Правила </a:t>
            </a:r>
            <a:r>
              <a:rPr lang="ru-RU" dirty="0">
                <a:solidFill>
                  <a:schemeClr val="tx1"/>
                </a:solidFill>
              </a:rPr>
              <a:t>поведения и действия в очаге химического и биологического поражения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Использование </a:t>
            </a:r>
            <a:r>
              <a:rPr lang="ru-RU" b="1" dirty="0">
                <a:solidFill>
                  <a:schemeClr val="tx1"/>
                </a:solidFill>
              </a:rPr>
              <a:t>средств индивидуальной защиты от поражающих факторов при </a:t>
            </a:r>
            <a:r>
              <a:rPr lang="ru-RU" b="1" dirty="0" smtClean="0">
                <a:solidFill>
                  <a:schemeClr val="tx1"/>
                </a:solidFill>
              </a:rPr>
              <a:t>ЧС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Составление </a:t>
            </a:r>
            <a:r>
              <a:rPr lang="ru-RU" dirty="0">
                <a:solidFill>
                  <a:schemeClr val="tx1"/>
                </a:solidFill>
              </a:rPr>
              <a:t>схемы «Средства индивидуальной защиты от оружия массового поражения</a:t>
            </a:r>
            <a:r>
              <a:rPr lang="ru-RU" dirty="0" smtClean="0">
                <a:solidFill>
                  <a:schemeClr val="tx1"/>
                </a:solidFill>
              </a:rPr>
              <a:t>».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Составление </a:t>
            </a:r>
            <a:r>
              <a:rPr lang="ru-RU" dirty="0">
                <a:solidFill>
                  <a:schemeClr val="tx1"/>
                </a:solidFill>
              </a:rPr>
              <a:t>схемы «Средства коллективной защиты от оружия массового поражения</a:t>
            </a:r>
            <a:r>
              <a:rPr lang="ru-RU" dirty="0" smtClean="0">
                <a:solidFill>
                  <a:schemeClr val="tx1"/>
                </a:solidFill>
              </a:rPr>
              <a:t>».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Составление </a:t>
            </a:r>
            <a:r>
              <a:rPr lang="ru-RU" dirty="0">
                <a:solidFill>
                  <a:schemeClr val="tx1"/>
                </a:solidFill>
              </a:rPr>
              <a:t>схемы «Приборы радиационной и химической разведки и контроля</a:t>
            </a:r>
            <a:r>
              <a:rPr lang="ru-RU" dirty="0" smtClean="0">
                <a:solidFill>
                  <a:schemeClr val="tx1"/>
                </a:solidFill>
              </a:rPr>
              <a:t>».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Отработка </a:t>
            </a:r>
            <a:r>
              <a:rPr lang="ru-RU" b="1" dirty="0">
                <a:solidFill>
                  <a:schemeClr val="tx1"/>
                </a:solidFill>
              </a:rPr>
              <a:t>нормативов по надеванию </a:t>
            </a:r>
            <a:r>
              <a:rPr lang="ru-RU" b="1" dirty="0" smtClean="0">
                <a:solidFill>
                  <a:schemeClr val="tx1"/>
                </a:solidFill>
              </a:rPr>
              <a:t>противогаза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Отработка порядка и правил действий при возникновении пожара, пользовании средствами пожаротушения. </a:t>
            </a:r>
            <a:r>
              <a:rPr lang="ru-RU" b="1" u="sng" dirty="0" smtClean="0">
                <a:solidFill>
                  <a:schemeClr val="tx1"/>
                </a:solidFill>
              </a:rPr>
              <a:t>Отработка </a:t>
            </a:r>
            <a:r>
              <a:rPr lang="ru-RU" b="1" u="sng" dirty="0">
                <a:solidFill>
                  <a:schemeClr val="tx1"/>
                </a:solidFill>
              </a:rPr>
              <a:t>действий </a:t>
            </a:r>
            <a:r>
              <a:rPr lang="ru-RU" dirty="0">
                <a:solidFill>
                  <a:schemeClr val="tx1"/>
                </a:solidFill>
              </a:rPr>
              <a:t>при возникновении аварии с выбросом сильно действующих ядовитых веществ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Отработка </a:t>
            </a:r>
            <a:r>
              <a:rPr lang="ru-RU" dirty="0">
                <a:solidFill>
                  <a:schemeClr val="tx1"/>
                </a:solidFill>
              </a:rPr>
              <a:t>действий при возникновении радиационной аварии.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112832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Формулировка темы практического занятия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62500" lnSpcReduction="20000"/>
          </a:bodyPr>
          <a:lstStyle/>
          <a:p>
            <a:pPr marL="0" indent="0" fontAlgn="t">
              <a:buNone/>
            </a:pPr>
            <a:r>
              <a:rPr lang="ru-RU" sz="2900" b="1" dirty="0">
                <a:solidFill>
                  <a:srgbClr val="FF0000"/>
                </a:solidFill>
              </a:rPr>
              <a:t>В формулировке темы практического занятия должен просматриваться </a:t>
            </a:r>
            <a:r>
              <a:rPr lang="ru-RU" sz="2900" b="1" u="sng" dirty="0">
                <a:solidFill>
                  <a:srgbClr val="FF0000"/>
                </a:solidFill>
              </a:rPr>
              <a:t>результат или процесс практического </a:t>
            </a:r>
            <a:r>
              <a:rPr lang="ru-RU" sz="2900" b="1" dirty="0">
                <a:solidFill>
                  <a:srgbClr val="FF0000"/>
                </a:solidFill>
              </a:rPr>
              <a:t>задания</a:t>
            </a:r>
            <a:endParaRPr lang="ru-RU" sz="2900" dirty="0">
              <a:solidFill>
                <a:srgbClr val="FF0000"/>
              </a:solidFill>
            </a:endParaRPr>
          </a:p>
          <a:p>
            <a:pPr fontAlgn="t"/>
            <a:r>
              <a:rPr lang="ru-RU" sz="2900" dirty="0" smtClean="0">
                <a:solidFill>
                  <a:srgbClr val="FF0000"/>
                </a:solidFill>
              </a:rPr>
              <a:t>«</a:t>
            </a:r>
            <a:r>
              <a:rPr lang="ru-RU" sz="2900" dirty="0">
                <a:solidFill>
                  <a:srgbClr val="FF0000"/>
                </a:solidFill>
              </a:rPr>
              <a:t>Процессные» существительные </a:t>
            </a:r>
            <a:r>
              <a:rPr lang="ru-RU" sz="2900" dirty="0" smtClean="0">
                <a:solidFill>
                  <a:srgbClr val="FF0000"/>
                </a:solidFill>
              </a:rPr>
              <a:t>- Выполнение</a:t>
            </a:r>
            <a:r>
              <a:rPr lang="ru-RU" sz="2900" dirty="0">
                <a:solidFill>
                  <a:srgbClr val="FF0000"/>
                </a:solidFill>
              </a:rPr>
              <a:t>, создание, применение, использование, получение</a:t>
            </a:r>
          </a:p>
          <a:p>
            <a:pPr fontAlgn="t"/>
            <a:endParaRPr lang="ru-RU" sz="2900" dirty="0">
              <a:solidFill>
                <a:srgbClr val="FF0000"/>
              </a:solidFill>
            </a:endParaRPr>
          </a:p>
          <a:p>
            <a:pPr fontAlgn="t"/>
            <a:r>
              <a:rPr lang="ru-RU" sz="2900" dirty="0" smtClean="0">
                <a:solidFill>
                  <a:srgbClr val="FF0000"/>
                </a:solidFill>
              </a:rPr>
              <a:t>«</a:t>
            </a:r>
            <a:r>
              <a:rPr lang="ru-RU" sz="2900" dirty="0">
                <a:solidFill>
                  <a:srgbClr val="FF0000"/>
                </a:solidFill>
              </a:rPr>
              <a:t>Процессные» и «результативные» </a:t>
            </a:r>
            <a:r>
              <a:rPr lang="ru-RU" sz="2900" dirty="0" smtClean="0">
                <a:solidFill>
                  <a:srgbClr val="FF0000"/>
                </a:solidFill>
              </a:rPr>
              <a:t>существительные  -Расчет</a:t>
            </a:r>
            <a:r>
              <a:rPr lang="ru-RU" sz="2900" dirty="0">
                <a:solidFill>
                  <a:srgbClr val="FF0000"/>
                </a:solidFill>
              </a:rPr>
              <a:t>, решение, анализ</a:t>
            </a:r>
          </a:p>
          <a:p>
            <a:pPr fontAlgn="t"/>
            <a:endParaRPr lang="ru-RU" sz="2900" dirty="0">
              <a:solidFill>
                <a:srgbClr val="FF0000"/>
              </a:solidFill>
            </a:endParaRPr>
          </a:p>
          <a:p>
            <a:pPr fontAlgn="t"/>
            <a:r>
              <a:rPr lang="ru-RU" sz="2900" b="1" dirty="0">
                <a:solidFill>
                  <a:srgbClr val="FF0000"/>
                </a:solidFill>
              </a:rPr>
              <a:t>Чтобы избежать в цели и теме практической работы слова «изучение» можно использовать слова: </a:t>
            </a:r>
            <a:endParaRPr lang="ru-RU" sz="2900" dirty="0">
              <a:solidFill>
                <a:srgbClr val="FF0000"/>
              </a:solidFill>
            </a:endParaRPr>
          </a:p>
          <a:p>
            <a:pPr fontAlgn="t"/>
            <a:r>
              <a:rPr lang="ru-RU" sz="2900" b="1" dirty="0">
                <a:solidFill>
                  <a:srgbClr val="FF0000"/>
                </a:solidFill>
              </a:rPr>
              <a:t>анализ, исследование</a:t>
            </a:r>
            <a:endParaRPr lang="ru-RU" sz="2900" dirty="0">
              <a:solidFill>
                <a:srgbClr val="FF0000"/>
              </a:solidFill>
            </a:endParaRPr>
          </a:p>
          <a:p>
            <a:r>
              <a:rPr lang="ru-RU" sz="2900" b="1" cap="all" dirty="0">
                <a:solidFill>
                  <a:srgbClr val="FF0000"/>
                </a:solidFill>
              </a:rPr>
              <a:t>Например: </a:t>
            </a:r>
            <a:endParaRPr lang="ru-RU" sz="2900" dirty="0">
              <a:solidFill>
                <a:srgbClr val="FF0000"/>
              </a:solidFill>
            </a:endParaRPr>
          </a:p>
          <a:p>
            <a:r>
              <a:rPr lang="ru-RU" sz="2900" b="1" cap="all" dirty="0">
                <a:solidFill>
                  <a:srgbClr val="FF0000"/>
                </a:solidFill>
              </a:rPr>
              <a:t>Изучение основ современных методов измерения показателей свойств строительных материалов</a:t>
            </a:r>
            <a:endParaRPr lang="ru-RU" sz="2900" dirty="0">
              <a:solidFill>
                <a:srgbClr val="FF0000"/>
              </a:solidFill>
            </a:endParaRPr>
          </a:p>
          <a:p>
            <a:r>
              <a:rPr lang="ru-RU" sz="2900" b="1" cap="all" dirty="0">
                <a:solidFill>
                  <a:srgbClr val="FF0000"/>
                </a:solidFill>
              </a:rPr>
              <a:t>Вариант: </a:t>
            </a:r>
            <a:endParaRPr lang="ru-RU" sz="2900" dirty="0">
              <a:solidFill>
                <a:srgbClr val="FF0000"/>
              </a:solidFill>
            </a:endParaRPr>
          </a:p>
          <a:p>
            <a:r>
              <a:rPr lang="ru-RU" sz="2900" b="1" cap="all" dirty="0">
                <a:solidFill>
                  <a:srgbClr val="FF0000"/>
                </a:solidFill>
              </a:rPr>
              <a:t>Анализ современных методов измерения показателей свойств строительных материалов</a:t>
            </a:r>
            <a:endParaRPr lang="ru-RU" sz="29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698927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934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7893767"/>
              </p:ext>
            </p:extLst>
          </p:nvPr>
        </p:nvGraphicFramePr>
        <p:xfrm>
          <a:off x="1991544" y="695886"/>
          <a:ext cx="5688632" cy="309539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044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841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4225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ФГОС СПО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Профессиональный стандарт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799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специальности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 профессиональной деятельности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52391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Виды профессиональной деятельности, виды деятельности (ВПД/ВД)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Обобщенные трудовые функции (ОТФ) или трудовые функции (ТФ) соответствующего уровня квалификации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5545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Профессиональные компетенции по каждому ВПД/ВД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Трудовые функции по каждой ОТФ или трудовые действия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55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Практический опыт(навык) по каждому ВПД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Трудовые функции или трудовые действия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Умения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Умения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6574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Знания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Знания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67608" y="148896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cs typeface="Times New Roman" pitchFamily="18" charset="0"/>
              </a:rPr>
              <a:t>Структура ФГОС СПО и  профессионального стандарта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896200" y="695887"/>
            <a:ext cx="2592288" cy="280076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При разработке ППКРС/ППССЗ профессиональные стандарты необходимо использовать для,  конкретизации требований ФГОС к образовательным результатам, а также для определения, расширения и/ли корректировки вариативной части.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91544" y="4222537"/>
            <a:ext cx="8496944" cy="235449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При сопоставлении требований ФГОС и профессиональных стандартов из ПС нужно выбрать те обобщенные трудовые функции (ОТФ) и трудовые функции (ТФ), которые соответствуют направленности (профилю) программы и относятся к уровню квалификации, зафиксированному в соответствующем профессиональном стандарте.</a:t>
            </a:r>
          </a:p>
          <a:p>
            <a:pPr algn="just"/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Формулировки требований ФГОС СПО и профессиональных стандартов могут формально не совпадать, при сопоставлении необходимо обращать внимание на их смысл, чтобы определить объективную дельту изменений. </a:t>
            </a:r>
          </a:p>
        </p:txBody>
      </p:sp>
    </p:spTree>
    <p:extLst>
      <p:ext uri="{BB962C8B-B14F-4D97-AF65-F5344CB8AC3E}">
        <p14:creationId xmlns:p14="http://schemas.microsoft.com/office/powerpoint/2010/main" val="313823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2000" dirty="0">
                <a:latin typeface="+mn-lt"/>
              </a:rPr>
              <a:t>Умение — это способность выполнить осознанное действие с применением знаний в конкретной ситуации.</a:t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Навык — это умение, доведённое до автоматизма. Сформированный навык значительно экономит силы и время, однако на его формирование уходит достаточно много времени.</a:t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Чтобы умение сформировалось в навык, нужно многократное повторение, причём повторение не просто теории, а практического действия.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>
            <a:normAutofit lnSpcReduction="10000"/>
          </a:bodyPr>
          <a:lstStyle/>
          <a:p>
            <a:r>
              <a:rPr lang="ru-RU" sz="1800" dirty="0"/>
              <a:t>Знание — это теоретическое осознание предмета, которое может включать в себя знакомство с теоретическими концепциями и фактической информацией. Такого рода знания могут быть получены самостоятельно, например, путём изучения или наблюдения. Кроме того, они могут быть переданы от одного человека другому, особенно в традиционных методах обучения</a:t>
            </a:r>
            <a:r>
              <a:rPr lang="ru-RU" sz="1900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624265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46895" y="150829"/>
            <a:ext cx="6400800" cy="98038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Профессиональный стандарт. Понятие </a:t>
            </a:r>
            <a:r>
              <a:rPr lang="ru-RU" b="1" dirty="0">
                <a:solidFill>
                  <a:schemeClr val="tx1"/>
                </a:solidFill>
              </a:rPr>
              <a:t>квалификации и ее уровни </a:t>
            </a:r>
            <a:r>
              <a:rPr lang="ru-RU" dirty="0"/>
              <a:t>	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75035" y="1234911"/>
            <a:ext cx="11189617" cy="542983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Профессиональный стандарт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это характеристика квалификации, необходимой работнику для осуществления определенного вида профессиональной деятельности. 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Квалификация (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 195.1 Трудового кодекса Российской Федерации)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знаний, умений, профессиональных навыков и опыта работы работника, который необходим для реализации определённого вида профессиональной деятельности или определенной трудовой функции (п.1 ст. 195 ТК РФ). 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Уровни квалификации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совокупность требований к умениям, знаниям, в зависимости от полномочий и ответственности работника. 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«Характер умений»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сложность деятельности определяет требования к умениям и зависит от ряда особенностей профессиональной деятельности: множественности (вариативности) способов решения профессиональных задач, необходимости выбора или разработки этих способов, степени неопределенности рабочей ситуации и непредсказуемости ее развития. 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«Характер знаний»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наукоемкость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деятельности определяет требования к знаниям, используемым в профессиональной деятельности. 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«Навыки»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профессиональный опыт работника, который необходим для реализации определенного вида профессиональной деятельности или определенной трудовой функции. </a:t>
            </a:r>
          </a:p>
        </p:txBody>
      </p:sp>
    </p:spTree>
    <p:extLst>
      <p:ext uri="{BB962C8B-B14F-4D97-AF65-F5344CB8AC3E}">
        <p14:creationId xmlns:p14="http://schemas.microsoft.com/office/powerpoint/2010/main" val="360450992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140642" y="226244"/>
            <a:ext cx="10520313" cy="39592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определить уровень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квалификации по </a:t>
            </a:r>
            <a:r>
              <a:rPr lang="ru-RU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профстандарту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ru-RU" dirty="0"/>
              <a:t>	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737056"/>
              </p:ext>
            </p:extLst>
          </p:nvPr>
        </p:nvGraphicFramePr>
        <p:xfrm>
          <a:off x="707009" y="838986"/>
          <a:ext cx="11217897" cy="5747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8352"/>
                <a:gridCol w="10039545"/>
              </a:tblGrid>
              <a:tr h="7447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1-й уровень 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выполнение стандартных заданий (речь идет о физическом труде) и применении элементарных фактических знаний. Способы получения такой квалификации самые простые 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инструктаж и опыт работы в рамках данной квалификации. 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7890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2-й, 3-й уровни 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требуют способности выполнять стандартные и типовые задачи. Достигнуть можно, получив начальное профессиональное образование, либо в результате профессиональной подготовки по дополнительным профессиональным программам.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7579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4-й, 5-й уровни </a:t>
                      </a:r>
                      <a:endParaRPr lang="ru-RU" sz="16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ориентированы на первичное звено руководства и требуют от работника умения руководить группой сотрудников и нести ответственность за результат работы этой группы. Для этого необходимо среднее профессиональное образование по специальности в сочетании с профессиональной переподготовкой.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0190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6-й уровень 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требует высшего образования по программе </a:t>
                      </a:r>
                      <a:r>
                        <a:rPr lang="ru-RU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бакалавриата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или среднего профессионального образования. Предполагает исключительно самостоятельную работу или работу по управлению группой людей (организацией или частью крупной организации). Характер умений 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внедрение (улучшение) определенных технологических или методологических решений. 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9986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7-й уровень 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это квалификация высшего руководства, ответственного за работу крупных организаций или подразделений, вследствие чего работник должен владеть навыками управления и стратегического планирования. Требования к высшему образованию: обучение по программам </a:t>
                      </a:r>
                      <a:r>
                        <a:rPr lang="ru-RU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специалитета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или магистратуры. 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145374">
                <a:tc gridSpan="2">
                  <a:txBody>
                    <a:bodyPr/>
                    <a:lstStyle/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некоторых профессиональных стандартах существуют и 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8-й, 9-й квалификационные уровни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которые определяют квалификацию, необходимую для высших должностей в крупных корпорациях и государстве, масштабной научной деятельности. Предполагают наличие высшего образования по программам магистратуры или </a:t>
                      </a:r>
                      <a:r>
                        <a:rPr lang="ru-RU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специалитета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а также окончания аспирантуры/ адъюнктуры/ординатуры/</a:t>
                      </a:r>
                      <a:r>
                        <a:rPr lang="ru-RU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ассистентуры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-стажировки. 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738152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696825" y="235669"/>
            <a:ext cx="8700939" cy="641022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 профессиональной деятельности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это совокупность обобщенных трудовых функций, имеющих близкий характер, результаты и условия труда. То есть, ВПД отражает сложившееся в отрасли разделение труда. Наименование ВПД определяется разработчиком с учетом ОКВЭД и ОКЗ. 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Обобщенная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трудовая функция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(ОТФ)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совокупность связанных между собой трудовых функций, сложившихся в результате разделения труда в конкретном производственном или (бизнес) процессе. </a:t>
            </a:r>
          </a:p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Трудовая функция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(ТФ) – эта система трудовых действий в рамках Обобщенной трудовой функции. </a:t>
            </a:r>
          </a:p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Трудовое действие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(ТД)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 взаимодействия работника с предметом труда, при котором достигается определенная задача. </a:t>
            </a:r>
            <a:r>
              <a:rPr lang="ru-RU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4304506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06565" y="451946"/>
            <a:ext cx="6915807" cy="96695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2400" dirty="0">
                <a:solidFill>
                  <a:schemeClr val="tx1"/>
                </a:solidFill>
                <a:latin typeface="+mj-lt"/>
              </a:rPr>
              <a:t>структура профессионального стандарта</a:t>
            </a:r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" name="Замещающее содержимое 3" descr="Рисунок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9535" y="1848736"/>
            <a:ext cx="8029904" cy="4435366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323111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70179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52738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63846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18525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644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6030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4912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0137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2236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9482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6482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610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02557" y="471340"/>
            <a:ext cx="8785781" cy="55618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Актуальные производственные технологии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65229" y="1310326"/>
            <a:ext cx="10143241" cy="554767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 </a:t>
            </a:r>
          </a:p>
          <a:p>
            <a:r>
              <a:rPr lang="ru-RU" dirty="0">
                <a:solidFill>
                  <a:schemeClr val="tx1"/>
                </a:solidFill>
              </a:rPr>
              <a:t>– «Обучение на рабочем месте» (практики, связанные с применением методов обучения на рабочем месте);</a:t>
            </a:r>
          </a:p>
          <a:p>
            <a:r>
              <a:rPr lang="ru-RU" dirty="0">
                <a:solidFill>
                  <a:schemeClr val="tx1"/>
                </a:solidFill>
              </a:rPr>
              <a:t>– «Модель «колледж-завод» (создание конкурентоспособного производства и первого рабочего места на базе образовательной организации для </a:t>
            </a:r>
            <a:r>
              <a:rPr lang="ru-RU" dirty="0" smtClean="0">
                <a:solidFill>
                  <a:schemeClr val="tx1"/>
                </a:solidFill>
              </a:rPr>
              <a:t>выпускников/УПК);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– «Сетевое образование» (практики реализации образовательных программ в сетевой форме, в том числе межрегиональные);</a:t>
            </a:r>
          </a:p>
          <a:p>
            <a:r>
              <a:rPr lang="ru-RU" dirty="0">
                <a:solidFill>
                  <a:schemeClr val="tx1"/>
                </a:solidFill>
              </a:rPr>
              <a:t>– «Кадры для бизнеса» (практики, связанные с обеспечением трудоустройства обучающихся, исходя из потребностей работодателей);</a:t>
            </a:r>
          </a:p>
          <a:p>
            <a:r>
              <a:rPr lang="ru-RU" dirty="0">
                <a:solidFill>
                  <a:schemeClr val="tx1"/>
                </a:solidFill>
              </a:rPr>
              <a:t>– «Тренд − </a:t>
            </a:r>
            <a:r>
              <a:rPr lang="ru-RU" dirty="0" err="1">
                <a:solidFill>
                  <a:schemeClr val="tx1"/>
                </a:solidFill>
              </a:rPr>
              <a:t>цифровизация</a:t>
            </a:r>
            <a:r>
              <a:rPr lang="ru-RU" dirty="0">
                <a:solidFill>
                  <a:schemeClr val="tx1"/>
                </a:solidFill>
              </a:rPr>
              <a:t>» (применение цифровых технологий в процессе достижения и подтверждения образовательных результатов);</a:t>
            </a:r>
          </a:p>
          <a:p>
            <a:r>
              <a:rPr lang="ru-RU" dirty="0">
                <a:solidFill>
                  <a:schemeClr val="tx1"/>
                </a:solidFill>
              </a:rPr>
              <a:t>– «Инновационные методики обучения» (реализацией перспективных образовательных подходов и методологий, например, практики, связанные с использованием новых методов, внедренных педагогическими работниками);</a:t>
            </a:r>
          </a:p>
          <a:p>
            <a:r>
              <a:rPr lang="ru-RU" dirty="0">
                <a:solidFill>
                  <a:schemeClr val="tx1"/>
                </a:solidFill>
              </a:rPr>
              <a:t>– «Обучение сквозным технологиям НТИ» (практики, связанные с разработкой и реализацией образовательных программ по направлениям развития сквозных технологий </a:t>
            </a:r>
            <a:r>
              <a:rPr lang="ru-RU" dirty="0" smtClean="0">
                <a:solidFill>
                  <a:schemeClr val="tx1"/>
                </a:solidFill>
              </a:rPr>
              <a:t>НТИ/3Д технологии);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– «Социальная практика» (осуществлением общественно-полезной деятельности, направленной на решение социально-значимых проблем, в том числе при взаимодействии с НКО);</a:t>
            </a:r>
          </a:p>
          <a:p>
            <a:r>
              <a:rPr lang="ru-RU" dirty="0">
                <a:solidFill>
                  <a:schemeClr val="tx1"/>
                </a:solidFill>
              </a:rPr>
              <a:t>– «Сотрудничество» (лучшие практики взаимодействия образовательных организаций высшего образования и профессиональных образовательных организаций).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7073513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115672"/>
              </p:ext>
            </p:extLst>
          </p:nvPr>
        </p:nvGraphicFramePr>
        <p:xfrm>
          <a:off x="2032000" y="719666"/>
          <a:ext cx="8128000" cy="2259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ССЫЛКИ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ФГОС 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СПО, ПОП (информация о действующих ФГОС, проектах, ПОП)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u="sng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https://navigator.spolab.firpo.ru/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Профстандарты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https://profstandart.rosmintrud.ru/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ДЭ (банк оценочных материалов)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u="sng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https://bom.firpo.ru/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90500" marR="190500"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150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ЕКСД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22272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https://classinform.ru/</a:t>
                      </a:r>
                      <a:endParaRPr lang="ru-RU" sz="1200" dirty="0" smtClean="0">
                        <a:solidFill>
                          <a:srgbClr val="22272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rgbClr val="22272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304992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75159" y="2752488"/>
            <a:ext cx="8403771" cy="192677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Спасибо за внимание!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Вьюшкова Любовь Александровна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8(846) 334-04-71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hlinkClick r:id="rId2"/>
              </a:rPr>
              <a:t>vyushkova@cposo.ru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Практическая работа №1</a:t>
            </a:r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7079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1313</TotalTime>
  <Words>5117</Words>
  <Application>Microsoft Office PowerPoint</Application>
  <PresentationFormat>Широкоэкранный</PresentationFormat>
  <Paragraphs>509</Paragraphs>
  <Slides>104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104</vt:i4>
      </vt:variant>
    </vt:vector>
  </HeadingPairs>
  <TitlesOfParts>
    <vt:vector size="10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Нормативно-правовые документы, регламентирующие деятельность образовательной организации по реализации образовательных программ СПО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ФГОС СПО 15.01.05 2016год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 ОБРАЗОВАТЕЛЬНОЙ ПРОГРАММЫ</vt:lpstr>
      <vt:lpstr>Структура и содержание образовательной программы СПО в рамках требований ФГОС СОО, ФГОС СПО, примерных основных образовательных программ СПО </vt:lpstr>
      <vt:lpstr>Презентация PowerPoint</vt:lpstr>
      <vt:lpstr>Презентация PowerPoint</vt:lpstr>
      <vt:lpstr>Презентация PowerPoint</vt:lpstr>
      <vt:lpstr>  МИНИСТЕРСТВО ПРОСВЕЩЕНИЯ РОССИЙСКОЙ ФЕДЕРАЦИИ   ПРИКАЗ от 24 августа 2022 г. N 762   ОБ УТВЕРЖДЕНИИ ПОРЯДКА ОРГАНИЗАЦИИ И ОСУЩЕСТВЛЕНИЯ ОБРАЗОВАТЕЛЬНОЙ ДЕЯТЕЛЬНОСТИ ПО ОБРАЗОВАТЕЛЬНЫМ ПРОГРАММАМ СРЕДНЕГО ПРОФЕССИОНАЛЬНОГО ОБРАЗОВАНИЯ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Актуализация содержания рабочей программы учебной дисциплины / профессионального модуля</vt:lpstr>
      <vt:lpstr>Актуализация содержания рабочей программы учебной дисциплины / профессионального модуля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Законодательство об образовании</vt:lpstr>
      <vt:lpstr>Технология разработки рабочих программ учебных предметов, дисциплин (модулей) образовательных программ среднего профессионального образования</vt:lpstr>
      <vt:lpstr>Презентация PowerPoint</vt:lpstr>
      <vt:lpstr>Презентация PowerPoint</vt:lpstr>
      <vt:lpstr>Презентация PowerPoint</vt:lpstr>
      <vt:lpstr>Формулировка темы практического занятия</vt:lpstr>
      <vt:lpstr>Презентация PowerPoint</vt:lpstr>
      <vt:lpstr>Презентация PowerPoint</vt:lpstr>
      <vt:lpstr>Умение — это способность выполнить осознанное действие с применением знаний в конкретной ситуации. Навык — это умение, доведённое до автоматизма. Сформированный навык значительно экономит силы и время, однако на его формирование уходит достаточно много времени. Чтобы умение сформировалось в навык, нужно многократное повторение, причём повторение не просто теории, а практического действия.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</dc:creator>
  <cp:lastModifiedBy>Любовь Александровна Вьюшкова</cp:lastModifiedBy>
  <cp:revision>99</cp:revision>
  <cp:lastPrinted>2025-11-12T05:33:40Z</cp:lastPrinted>
  <dcterms:created xsi:type="dcterms:W3CDTF">2023-11-16T18:56:19Z</dcterms:created>
  <dcterms:modified xsi:type="dcterms:W3CDTF">2026-05-04T12:08:14Z</dcterms:modified>
</cp:coreProperties>
</file>