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4FA20-4CEC-4878-A334-0DC77C8B74D4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E9D1A5-866B-497A-9A59-3D9C84BC0E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352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902E56-BF2A-42E5-80A8-676B4A40B9C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4002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2444C-F8DD-4F5E-8EC8-A62EBFFFE2F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158F-C9F6-444B-A8F6-CF4C608288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464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2444C-F8DD-4F5E-8EC8-A62EBFFFE2F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158F-C9F6-444B-A8F6-CF4C608288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939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2444C-F8DD-4F5E-8EC8-A62EBFFFE2F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158F-C9F6-444B-A8F6-CF4C608288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519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2444C-F8DD-4F5E-8EC8-A62EBFFFE2F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158F-C9F6-444B-A8F6-CF4C608288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954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2444C-F8DD-4F5E-8EC8-A62EBFFFE2F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158F-C9F6-444B-A8F6-CF4C608288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471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2444C-F8DD-4F5E-8EC8-A62EBFFFE2F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158F-C9F6-444B-A8F6-CF4C608288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139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2444C-F8DD-4F5E-8EC8-A62EBFFFE2F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158F-C9F6-444B-A8F6-CF4C608288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11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2444C-F8DD-4F5E-8EC8-A62EBFFFE2F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158F-C9F6-444B-A8F6-CF4C608288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42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2444C-F8DD-4F5E-8EC8-A62EBFFFE2F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158F-C9F6-444B-A8F6-CF4C608288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642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2444C-F8DD-4F5E-8EC8-A62EBFFFE2F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158F-C9F6-444B-A8F6-CF4C608288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172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2444C-F8DD-4F5E-8EC8-A62EBFFFE2F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158F-C9F6-444B-A8F6-CF4C608288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924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6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9"/>
            <a:ext cx="9144000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173" indent="0" algn="ctr">
              <a:buNone/>
              <a:defRPr sz="1999"/>
            </a:lvl2pPr>
            <a:lvl3pPr marL="914347" indent="0" algn="ctr">
              <a:buNone/>
              <a:defRPr sz="1799"/>
            </a:lvl3pPr>
            <a:lvl4pPr marL="1371519" indent="0" algn="ctr">
              <a:buNone/>
              <a:defRPr sz="1599"/>
            </a:lvl4pPr>
            <a:lvl5pPr marL="1828693" indent="0" algn="ctr">
              <a:buNone/>
              <a:defRPr sz="1599"/>
            </a:lvl5pPr>
            <a:lvl6pPr marL="2285866" indent="0" algn="ctr">
              <a:buNone/>
              <a:defRPr sz="1599"/>
            </a:lvl6pPr>
            <a:lvl7pPr marL="2743040" indent="0" algn="ctr">
              <a:buNone/>
              <a:defRPr sz="1599"/>
            </a:lvl7pPr>
            <a:lvl8pPr marL="3200213" indent="0" algn="ctr">
              <a:buNone/>
              <a:defRPr sz="1599"/>
            </a:lvl8pPr>
            <a:lvl9pPr marL="3657387" indent="0" algn="ctr">
              <a:buNone/>
              <a:defRPr sz="1599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ED9EB-6DA6-4B7C-A80A-61C2CEFB30FC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1DC14-5F54-41C2-B32A-E2F05FC6A3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345824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1F8BF-B651-4D64-B885-EA1A7B631705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7F79B-9B9B-480B-ADD3-8795E1B33C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395189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2"/>
            <a:ext cx="10515599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599" cy="1500188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17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347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519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869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5866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30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20021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738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503E2-179A-4989-B779-1DA6C10264E3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14C98-B7D6-442E-9CB8-848C3F8891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914570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4" y="1825626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6E981-D345-4285-909F-4341F35B5BAB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1A0DE-B5F0-4618-A551-D7D25E141C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161083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599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2" y="1681163"/>
            <a:ext cx="5157786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173" indent="0">
              <a:buNone/>
              <a:defRPr sz="1999" b="1"/>
            </a:lvl2pPr>
            <a:lvl3pPr marL="914347" indent="0">
              <a:buNone/>
              <a:defRPr sz="1799" b="1"/>
            </a:lvl3pPr>
            <a:lvl4pPr marL="1371519" indent="0">
              <a:buNone/>
              <a:defRPr sz="1599" b="1"/>
            </a:lvl4pPr>
            <a:lvl5pPr marL="1828693" indent="0">
              <a:buNone/>
              <a:defRPr sz="1599" b="1"/>
            </a:lvl5pPr>
            <a:lvl6pPr marL="2285866" indent="0">
              <a:buNone/>
              <a:defRPr sz="1599" b="1"/>
            </a:lvl6pPr>
            <a:lvl7pPr marL="2743040" indent="0">
              <a:buNone/>
              <a:defRPr sz="1599" b="1"/>
            </a:lvl7pPr>
            <a:lvl8pPr marL="3200213" indent="0">
              <a:buNone/>
              <a:defRPr sz="1599" b="1"/>
            </a:lvl8pPr>
            <a:lvl9pPr marL="3657387" indent="0">
              <a:buNone/>
              <a:defRPr sz="159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2" y="2505074"/>
            <a:ext cx="515778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173" indent="0">
              <a:buNone/>
              <a:defRPr sz="1999" b="1"/>
            </a:lvl2pPr>
            <a:lvl3pPr marL="914347" indent="0">
              <a:buNone/>
              <a:defRPr sz="1799" b="1"/>
            </a:lvl3pPr>
            <a:lvl4pPr marL="1371519" indent="0">
              <a:buNone/>
              <a:defRPr sz="1599" b="1"/>
            </a:lvl4pPr>
            <a:lvl5pPr marL="1828693" indent="0">
              <a:buNone/>
              <a:defRPr sz="1599" b="1"/>
            </a:lvl5pPr>
            <a:lvl6pPr marL="2285866" indent="0">
              <a:buNone/>
              <a:defRPr sz="1599" b="1"/>
            </a:lvl6pPr>
            <a:lvl7pPr marL="2743040" indent="0">
              <a:buNone/>
              <a:defRPr sz="1599" b="1"/>
            </a:lvl7pPr>
            <a:lvl8pPr marL="3200213" indent="0">
              <a:buNone/>
              <a:defRPr sz="1599" b="1"/>
            </a:lvl8pPr>
            <a:lvl9pPr marL="3657387" indent="0">
              <a:buNone/>
              <a:defRPr sz="159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4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A2529-8B99-4068-9493-FCA511C08B94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EA221-1038-4C1A-8B52-3E5EC9B36B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776825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CC647-02F2-443D-986B-5EA8D33D88F4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ACCDD-A657-4CF9-96A7-00FC2B52E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794496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11531744" y="6197740"/>
            <a:ext cx="313081" cy="1007433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99"/>
          </a:p>
        </p:txBody>
      </p:sp>
      <p:pic>
        <p:nvPicPr>
          <p:cNvPr id="7" name="Рисунок 6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16" y="51472"/>
            <a:ext cx="1526637" cy="524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ый треугольник 8"/>
          <p:cNvSpPr/>
          <p:nvPr userDrawn="1"/>
        </p:nvSpPr>
        <p:spPr>
          <a:xfrm rot="16200000">
            <a:off x="11496242" y="6274990"/>
            <a:ext cx="187862" cy="978159"/>
          </a:xfrm>
          <a:prstGeom prst="rtTriangle">
            <a:avLst/>
          </a:prstGeom>
          <a:solidFill>
            <a:srgbClr val="009B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99"/>
          </a:p>
        </p:txBody>
      </p:sp>
    </p:spTree>
    <p:extLst>
      <p:ext uri="{BB962C8B-B14F-4D97-AF65-F5344CB8AC3E}">
        <p14:creationId xmlns:p14="http://schemas.microsoft.com/office/powerpoint/2010/main" val="985941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3"/>
            <a:ext cx="3932237" cy="160020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1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173" indent="0">
              <a:buNone/>
              <a:defRPr sz="1400"/>
            </a:lvl2pPr>
            <a:lvl3pPr marL="914347" indent="0">
              <a:buNone/>
              <a:defRPr sz="1200"/>
            </a:lvl3pPr>
            <a:lvl4pPr marL="1371519" indent="0">
              <a:buNone/>
              <a:defRPr sz="1000"/>
            </a:lvl4pPr>
            <a:lvl5pPr marL="1828693" indent="0">
              <a:buNone/>
              <a:defRPr sz="1000"/>
            </a:lvl5pPr>
            <a:lvl6pPr marL="2285866" indent="0">
              <a:buNone/>
              <a:defRPr sz="1000"/>
            </a:lvl6pPr>
            <a:lvl7pPr marL="2743040" indent="0">
              <a:buNone/>
              <a:defRPr sz="1000"/>
            </a:lvl7pPr>
            <a:lvl8pPr marL="3200213" indent="0">
              <a:buNone/>
              <a:defRPr sz="1000"/>
            </a:lvl8pPr>
            <a:lvl9pPr marL="3657387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A5C83-3571-4FDE-8780-7FC85B45FD28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79102-4E63-4823-8B0B-FC308D1E2C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33304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3"/>
            <a:ext cx="3932237" cy="160020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91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3" indent="0">
              <a:buNone/>
              <a:defRPr sz="2800"/>
            </a:lvl2pPr>
            <a:lvl3pPr marL="914347" indent="0">
              <a:buNone/>
              <a:defRPr sz="2399"/>
            </a:lvl3pPr>
            <a:lvl4pPr marL="1371519" indent="0">
              <a:buNone/>
              <a:defRPr sz="1999"/>
            </a:lvl4pPr>
            <a:lvl5pPr marL="1828693" indent="0">
              <a:buNone/>
              <a:defRPr sz="1999"/>
            </a:lvl5pPr>
            <a:lvl6pPr marL="2285866" indent="0">
              <a:buNone/>
              <a:defRPr sz="1999"/>
            </a:lvl6pPr>
            <a:lvl7pPr marL="2743040" indent="0">
              <a:buNone/>
              <a:defRPr sz="1999"/>
            </a:lvl7pPr>
            <a:lvl8pPr marL="3200213" indent="0">
              <a:buNone/>
              <a:defRPr sz="1999"/>
            </a:lvl8pPr>
            <a:lvl9pPr marL="3657387" indent="0">
              <a:buNone/>
              <a:defRPr sz="1999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173" indent="0">
              <a:buNone/>
              <a:defRPr sz="1400"/>
            </a:lvl2pPr>
            <a:lvl3pPr marL="914347" indent="0">
              <a:buNone/>
              <a:defRPr sz="1200"/>
            </a:lvl3pPr>
            <a:lvl4pPr marL="1371519" indent="0">
              <a:buNone/>
              <a:defRPr sz="1000"/>
            </a:lvl4pPr>
            <a:lvl5pPr marL="1828693" indent="0">
              <a:buNone/>
              <a:defRPr sz="1000"/>
            </a:lvl5pPr>
            <a:lvl6pPr marL="2285866" indent="0">
              <a:buNone/>
              <a:defRPr sz="1000"/>
            </a:lvl6pPr>
            <a:lvl7pPr marL="2743040" indent="0">
              <a:buNone/>
              <a:defRPr sz="1000"/>
            </a:lvl7pPr>
            <a:lvl8pPr marL="3200213" indent="0">
              <a:buNone/>
              <a:defRPr sz="1000"/>
            </a:lvl8pPr>
            <a:lvl9pPr marL="3657387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7C2E8-16C5-4FE9-A998-F6B98920B5D4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699F4-C4B1-4BED-9CEE-46D6A86BCF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694070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34CF8-AE5C-4582-B014-AD86E26C45D2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7320C-05FE-4E99-A3DB-2CB9476364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199544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4"/>
            <a:ext cx="262890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61A2A-5C83-4AA4-9595-1F4D40F174E3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678D9-143E-4F8F-B205-DCCBE5C39C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86973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 31">
  <p:cSld name="L 3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94"/>
          <p:cNvSpPr>
            <a:spLocks noGrp="1"/>
          </p:cNvSpPr>
          <p:nvPr>
            <p:ph type="pic" idx="2"/>
          </p:nvPr>
        </p:nvSpPr>
        <p:spPr>
          <a:xfrm>
            <a:off x="914400" y="1198643"/>
            <a:ext cx="4460726" cy="446072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52" tIns="45714" rIns="91452" bIns="91452" anchor="b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67508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_S2">
  <p:cSld name="30_S2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1"/>
          <p:cNvSpPr>
            <a:spLocks noGrp="1"/>
          </p:cNvSpPr>
          <p:nvPr>
            <p:ph type="pic" idx="2"/>
          </p:nvPr>
        </p:nvSpPr>
        <p:spPr>
          <a:xfrm>
            <a:off x="0" y="2330556"/>
            <a:ext cx="6197600" cy="3536844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0" tIns="0" rIns="0" bIns="274382" anchor="b" anchorCtr="0">
            <a:noAutofit/>
          </a:bodyPr>
          <a:lstStyle>
            <a:lvl1pPr marR="0" lvl="0" algn="ctr" rtl="0">
              <a:spcBef>
                <a:spcPts val="533"/>
              </a:spcBef>
              <a:spcAft>
                <a:spcPts val="0"/>
              </a:spcAft>
              <a:buClr>
                <a:srgbClr val="5B5B5B"/>
              </a:buClr>
              <a:buSzPts val="2000"/>
              <a:buFont typeface="Arial"/>
              <a:buNone/>
              <a:defRPr sz="2666" b="0" i="0" u="none" strike="noStrike" cap="none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54" name="Google Shape;154;p231"/>
          <p:cNvSpPr>
            <a:spLocks noGrp="1"/>
          </p:cNvSpPr>
          <p:nvPr>
            <p:ph type="pic" idx="3"/>
          </p:nvPr>
        </p:nvSpPr>
        <p:spPr>
          <a:xfrm>
            <a:off x="1608111" y="2608288"/>
            <a:ext cx="2981378" cy="2981378"/>
          </a:xfrm>
          <a:prstGeom prst="rect">
            <a:avLst/>
          </a:prstGeom>
          <a:solidFill>
            <a:srgbClr val="E8E8E8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274382" anchor="b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5B5B5B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55" name="Google Shape;155;p231"/>
          <p:cNvSpPr txBox="1">
            <a:spLocks noGrp="1"/>
          </p:cNvSpPr>
          <p:nvPr>
            <p:ph type="body" idx="1"/>
          </p:nvPr>
        </p:nvSpPr>
        <p:spPr>
          <a:xfrm>
            <a:off x="508001" y="1178428"/>
            <a:ext cx="11157818" cy="23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4" marR="0" lvl="0" indent="-304793" algn="ctr" rtl="0">
              <a:spcBef>
                <a:spcPts val="32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69" marR="0" lvl="1" indent="-304793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3" marR="0" lvl="2" indent="-304793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marR="0" lvl="3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marR="0" lvl="4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8" marR="0" lvl="5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marR="0" lvl="6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7" marR="0" lvl="7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2" marR="0" lvl="8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56" name="Google Shape;156;p231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8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4798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54099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_S2">
  <p:cSld name="33_S2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4"/>
          <p:cNvSpPr txBox="1">
            <a:spLocks noGrp="1"/>
          </p:cNvSpPr>
          <p:nvPr>
            <p:ph type="body" idx="1"/>
          </p:nvPr>
        </p:nvSpPr>
        <p:spPr>
          <a:xfrm>
            <a:off x="508001" y="1178428"/>
            <a:ext cx="11157818" cy="23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4" marR="0" lvl="0" indent="-304793" algn="ctr" rtl="0">
              <a:spcBef>
                <a:spcPts val="32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69" marR="0" lvl="1" indent="-304793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3" marR="0" lvl="2" indent="-304793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marR="0" lvl="3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marR="0" lvl="4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8" marR="0" lvl="5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marR="0" lvl="6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7" marR="0" lvl="7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2" marR="0" lvl="8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6" name="Google Shape;76;p214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8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4798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79668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S31">
  <p:cSld name="6_S31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7"/>
          <p:cNvSpPr>
            <a:spLocks noGrp="1"/>
          </p:cNvSpPr>
          <p:nvPr>
            <p:ph type="pic" idx="2"/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52" tIns="45714" rIns="91452" bIns="457337" anchor="b" anchorCtr="0">
            <a:no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5" name="Google Shape;85;p217"/>
          <p:cNvSpPr txBox="1">
            <a:spLocks noGrp="1"/>
          </p:cNvSpPr>
          <p:nvPr>
            <p:ph type="body" idx="1"/>
          </p:nvPr>
        </p:nvSpPr>
        <p:spPr>
          <a:xfrm>
            <a:off x="508001" y="1178428"/>
            <a:ext cx="11157818" cy="23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4" marR="0" lvl="0" indent="-304793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69" marR="0" lvl="1" indent="-304793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3" marR="0" lvl="2" indent="-304793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marR="0" lvl="3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marR="0" lvl="4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8" marR="0" lvl="5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marR="0" lvl="6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7" marR="0" lvl="7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2" marR="0" lvl="8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6" name="Google Shape;86;p217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8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"/>
              <a:buNone/>
              <a:defRPr sz="4798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12127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2_IMG">
  <p:cSld name="32_IMG"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249"/>
          <p:cNvSpPr>
            <a:spLocks noGrp="1"/>
          </p:cNvSpPr>
          <p:nvPr>
            <p:ph type="pic" idx="2"/>
          </p:nvPr>
        </p:nvSpPr>
        <p:spPr>
          <a:xfrm>
            <a:off x="4575425" y="1693334"/>
            <a:ext cx="7099484" cy="479841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52" tIns="91452" rIns="91452" bIns="640267" anchor="b" anchorCtr="0">
            <a:noAutofit/>
          </a:bodyPr>
          <a:lstStyle>
            <a:lvl1pPr marR="0" lvl="0" algn="ctr" rtl="0">
              <a:spcBef>
                <a:spcPts val="293"/>
              </a:spcBef>
              <a:spcAft>
                <a:spcPts val="0"/>
              </a:spcAft>
              <a:buClr>
                <a:srgbClr val="5B5B5B"/>
              </a:buClr>
              <a:buSzPts val="1100"/>
              <a:buFont typeface="Arial"/>
              <a:buNone/>
              <a:defRPr sz="1466" b="0" i="0" u="none" strike="noStrike" cap="none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75" name="Google Shape;975;p249"/>
          <p:cNvSpPr txBox="1">
            <a:spLocks noGrp="1"/>
          </p:cNvSpPr>
          <p:nvPr>
            <p:ph type="body" idx="1"/>
          </p:nvPr>
        </p:nvSpPr>
        <p:spPr>
          <a:xfrm>
            <a:off x="508001" y="1178428"/>
            <a:ext cx="11157818" cy="23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4" marR="0" lvl="0" indent="-304793" algn="ctr" rtl="0">
              <a:spcBef>
                <a:spcPts val="32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69" marR="0" lvl="1" indent="-304793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3" marR="0" lvl="2" indent="-304793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marR="0" lvl="3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marR="0" lvl="4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8" marR="0" lvl="5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marR="0" lvl="6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7" marR="0" lvl="7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2" marR="0" lvl="8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76" name="Google Shape;976;p249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8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4798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657662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S31">
  <p:cSld name="9_S31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18"/>
          <p:cNvSpPr>
            <a:spLocks noGrp="1"/>
          </p:cNvSpPr>
          <p:nvPr>
            <p:ph type="pic" idx="2"/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52" tIns="45714" rIns="91452" bIns="457337" anchor="b" anchorCtr="0">
            <a:no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311882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S31">
  <p:cSld name="7_S31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6"/>
          <p:cNvSpPr>
            <a:spLocks noGrp="1"/>
          </p:cNvSpPr>
          <p:nvPr>
            <p:ph type="pic" idx="2"/>
          </p:nvPr>
        </p:nvSpPr>
        <p:spPr>
          <a:xfrm>
            <a:off x="4" y="0"/>
            <a:ext cx="5079997" cy="68580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52" tIns="45714" rIns="91452" bIns="457337" anchor="b" anchorCtr="0">
            <a:no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16513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2444C-F8DD-4F5E-8EC8-A62EBFFFE2F6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D158F-C9F6-444B-A8F6-CF4C608288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704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7910" y="366073"/>
            <a:ext cx="10516182" cy="132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7910" y="1826120"/>
            <a:ext cx="10516182" cy="435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12" y="6356504"/>
            <a:ext cx="2744364" cy="363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C34594-A88A-4743-B1D3-B4C6F41FFB51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9317" y="6356504"/>
            <a:ext cx="4113372" cy="363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731" y="6356504"/>
            <a:ext cx="2744363" cy="363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96255F-5E89-4150-9DF7-A7B8906DD3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316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 spd="slow"/>
  <p:txStyles>
    <p:titleStyle>
      <a:lvl1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2pPr>
      <a:lvl3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3pPr>
      <a:lvl4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4pPr>
      <a:lvl5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5pPr>
      <a:lvl6pPr marL="609402"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6pPr>
      <a:lvl7pPr marL="1218804"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7pPr>
      <a:lvl8pPr marL="1828206"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8pPr>
      <a:lvl9pPr marL="2437608"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526" indent="-228526" algn="l" defTabSz="914103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77" indent="-228526" algn="l" defTabSz="91410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2629" indent="-228526" algn="l" defTabSz="91410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680" indent="-228526" algn="l" defTabSz="91410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2056731" indent="-228526" algn="l" defTabSz="91410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514453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1626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8800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973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17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347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9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866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3040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021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7387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4024" y="1245582"/>
            <a:ext cx="11037242" cy="4153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8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Сколько лет институту классного руководства 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8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России?</a:t>
            </a:r>
          </a:p>
        </p:txBody>
      </p:sp>
    </p:spTree>
    <p:extLst>
      <p:ext uri="{BB962C8B-B14F-4D97-AF65-F5344CB8AC3E}">
        <p14:creationId xmlns:p14="http://schemas.microsoft.com/office/powerpoint/2010/main" val="29668681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3011" y="818311"/>
            <a:ext cx="11037242" cy="5015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666" b="1" dirty="0">
                <a:solidFill>
                  <a:srgbClr val="000000"/>
                </a:solidFill>
                <a:latin typeface="PT Sans"/>
              </a:rPr>
              <a:t>200 лет </a:t>
            </a:r>
            <a:r>
              <a:rPr lang="ru-RU" sz="2666" dirty="0">
                <a:solidFill>
                  <a:srgbClr val="000000"/>
                </a:solidFill>
                <a:latin typeface="PT Sans"/>
              </a:rPr>
              <a:t>назад началось становление </a:t>
            </a:r>
            <a:r>
              <a:rPr lang="ru-RU" sz="2666" b="1" dirty="0">
                <a:solidFill>
                  <a:srgbClr val="000000"/>
                </a:solidFill>
                <a:latin typeface="PT Sans"/>
              </a:rPr>
              <a:t>института классного наставничества</a:t>
            </a:r>
            <a:r>
              <a:rPr lang="ru-RU" sz="2666" dirty="0">
                <a:solidFill>
                  <a:srgbClr val="000000"/>
                </a:solidFill>
                <a:latin typeface="PT Sans"/>
              </a:rPr>
              <a:t>, заменившего гувернеров, дядек, нянек. Согласно Уставу учебных заведений </a:t>
            </a:r>
            <a:r>
              <a:rPr lang="ru-RU" sz="2666" b="1" dirty="0">
                <a:solidFill>
                  <a:srgbClr val="000000"/>
                </a:solidFill>
                <a:latin typeface="PT Sans"/>
              </a:rPr>
              <a:t>1804 г.</a:t>
            </a:r>
            <a:r>
              <a:rPr lang="ru-RU" sz="2666" dirty="0">
                <a:solidFill>
                  <a:srgbClr val="000000"/>
                </a:solidFill>
                <a:latin typeface="PT Sans"/>
              </a:rPr>
              <a:t> учителя помимо обучения должны были заниматься и воспитанием учащихся. 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ru-RU" sz="2666" dirty="0">
              <a:solidFill>
                <a:srgbClr val="000000"/>
              </a:solidFill>
              <a:latin typeface="PT Sans"/>
            </a:endParaRP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666" b="1" dirty="0">
                <a:solidFill>
                  <a:srgbClr val="000000"/>
                </a:solidFill>
                <a:latin typeface="PT Sans"/>
              </a:rPr>
              <a:t>Классных наставников / классных дам</a:t>
            </a:r>
            <a:r>
              <a:rPr lang="ru-RU" sz="2666" dirty="0">
                <a:solidFill>
                  <a:srgbClr val="000000"/>
                </a:solidFill>
                <a:latin typeface="PT Sans"/>
              </a:rPr>
              <a:t> назначали по 1 на класс 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666" dirty="0">
                <a:solidFill>
                  <a:srgbClr val="000000"/>
                </a:solidFill>
                <a:latin typeface="PT Sans"/>
              </a:rPr>
              <a:t>с обязательной учебной нагрузкой в своем классе 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666" dirty="0">
                <a:solidFill>
                  <a:srgbClr val="000000"/>
                </a:solidFill>
                <a:latin typeface="PT Sans"/>
              </a:rPr>
              <a:t>(</a:t>
            </a:r>
            <a:r>
              <a:rPr lang="ru-RU" sz="2666" b="1" dirty="0">
                <a:solidFill>
                  <a:srgbClr val="000000"/>
                </a:solidFill>
                <a:latin typeface="PT Sans"/>
              </a:rPr>
              <a:t>18 часов </a:t>
            </a:r>
            <a:r>
              <a:rPr lang="ru-RU" sz="2666" dirty="0">
                <a:solidFill>
                  <a:srgbClr val="000000"/>
                </a:solidFill>
                <a:latin typeface="PT Sans"/>
              </a:rPr>
              <a:t>в неделю).</a:t>
            </a:r>
            <a:endParaRPr lang="ru-RU" sz="2666" b="1" cap="all" dirty="0">
              <a:solidFill>
                <a:srgbClr val="0064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44996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085" y="853332"/>
            <a:ext cx="11851554" cy="5014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1923 классное наставничество было официально ликвидировано. 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ru-RU" sz="4265" b="1" cap="all" dirty="0">
              <a:solidFill>
                <a:srgbClr val="0064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Какая должность появилась 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1931 году?</a:t>
            </a:r>
          </a:p>
        </p:txBody>
      </p:sp>
    </p:spTree>
    <p:extLst>
      <p:ext uri="{BB962C8B-B14F-4D97-AF65-F5344CB8AC3E}">
        <p14:creationId xmlns:p14="http://schemas.microsoft.com/office/powerpoint/2010/main" val="2654302711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0985" y="208922"/>
            <a:ext cx="11037242" cy="2799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865" dirty="0">
                <a:solidFill>
                  <a:srgbClr val="000000"/>
                </a:solidFill>
                <a:latin typeface="PT Sans"/>
              </a:rPr>
              <a:t>В 1931 году была введена 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865" dirty="0">
                <a:solidFill>
                  <a:srgbClr val="000000"/>
                </a:solidFill>
                <a:latin typeface="PT Sans"/>
              </a:rPr>
              <a:t>должность </a:t>
            </a:r>
            <a:r>
              <a:rPr lang="ru-RU" sz="5865" b="1" dirty="0">
                <a:solidFill>
                  <a:srgbClr val="000000"/>
                </a:solidFill>
                <a:latin typeface="PT Sans"/>
              </a:rPr>
              <a:t>групповода.</a:t>
            </a:r>
            <a:endParaRPr lang="ru-RU" sz="5865" b="1" cap="all" dirty="0">
              <a:solidFill>
                <a:srgbClr val="0064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6019" y="3043884"/>
            <a:ext cx="5293988" cy="3338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00815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085" y="853332"/>
            <a:ext cx="11851554" cy="5014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каком году были введены Обязанности классного руководителя как дополнительные к основной преподавательской работе?</a:t>
            </a:r>
          </a:p>
        </p:txBody>
      </p:sp>
    </p:spTree>
    <p:extLst>
      <p:ext uri="{BB962C8B-B14F-4D97-AF65-F5344CB8AC3E}">
        <p14:creationId xmlns:p14="http://schemas.microsoft.com/office/powerpoint/2010/main" val="477495440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4024" y="132"/>
            <a:ext cx="11037242" cy="2553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0663" dirty="0">
                <a:solidFill>
                  <a:srgbClr val="000000"/>
                </a:solidFill>
                <a:latin typeface="PT Sans"/>
              </a:rPr>
              <a:t>в 1934 году</a:t>
            </a:r>
            <a:endParaRPr lang="ru-RU" sz="10663" b="1" cap="all" dirty="0">
              <a:solidFill>
                <a:srgbClr val="0064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5770" y="2584558"/>
            <a:ext cx="6913750" cy="3586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22875076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9119" y="1770916"/>
            <a:ext cx="11851554" cy="3045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Есть ли такая должность «классный руководитель»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сейчас?</a:t>
            </a:r>
          </a:p>
        </p:txBody>
      </p:sp>
    </p:spTree>
    <p:extLst>
      <p:ext uri="{BB962C8B-B14F-4D97-AF65-F5344CB8AC3E}">
        <p14:creationId xmlns:p14="http://schemas.microsoft.com/office/powerpoint/2010/main" val="729463617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8153" y="833260"/>
            <a:ext cx="11662433" cy="4522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399" b="1" dirty="0">
                <a:solidFill>
                  <a:prstClr val="black"/>
                </a:solidFill>
                <a:latin typeface="Calibri" panose="020F0502020204030204" pitchFamily="34" charset="0"/>
              </a:rPr>
              <a:t>Должность «классный руководитель»</a:t>
            </a:r>
            <a:r>
              <a:rPr lang="ru-RU" sz="2399" dirty="0">
                <a:solidFill>
                  <a:prstClr val="black"/>
                </a:solidFill>
                <a:latin typeface="Calibri" panose="020F0502020204030204" pitchFamily="34" charset="0"/>
              </a:rPr>
              <a:t> в Номенклатуре должностей, утвержденной постановлением Правительства РФ от 8.08.2013 г. № 678, </a:t>
            </a:r>
            <a:r>
              <a:rPr lang="ru-RU" sz="2399" b="1" dirty="0">
                <a:solidFill>
                  <a:prstClr val="black"/>
                </a:solidFill>
                <a:latin typeface="Calibri" panose="020F0502020204030204" pitchFamily="34" charset="0"/>
              </a:rPr>
              <a:t>не значится</a:t>
            </a:r>
            <a:r>
              <a:rPr lang="ru-RU" sz="2399" dirty="0">
                <a:solidFill>
                  <a:prstClr val="black"/>
                </a:solidFill>
                <a:latin typeface="Calibri" panose="020F0502020204030204" pitchFamily="34" charset="0"/>
              </a:rPr>
              <a:t>, а в  приказе </a:t>
            </a:r>
            <a:r>
              <a:rPr lang="ru-RU" sz="2399" dirty="0" err="1">
                <a:solidFill>
                  <a:prstClr val="black"/>
                </a:solidFill>
                <a:latin typeface="Calibri" panose="020F0502020204030204" pitchFamily="34" charset="0"/>
              </a:rPr>
              <a:t>Минздравсоцразвития</a:t>
            </a:r>
            <a:r>
              <a:rPr lang="ru-RU" sz="2399" dirty="0">
                <a:solidFill>
                  <a:prstClr val="black"/>
                </a:solidFill>
                <a:latin typeface="Calibri" panose="020F0502020204030204" pitchFamily="34" charset="0"/>
              </a:rPr>
              <a:t> от  26 августа 2010 г. № 761н — </a:t>
            </a:r>
            <a:r>
              <a:rPr lang="ru-RU" sz="2399" b="1" dirty="0">
                <a:solidFill>
                  <a:prstClr val="black"/>
                </a:solidFill>
                <a:latin typeface="Calibri" panose="020F0502020204030204" pitchFamily="34" charset="0"/>
              </a:rPr>
              <a:t>отсутствует квалификационная характеристика</a:t>
            </a:r>
            <a:r>
              <a:rPr lang="ru-RU" sz="2399" dirty="0">
                <a:solidFill>
                  <a:prstClr val="black"/>
                </a:solidFill>
                <a:latin typeface="Calibri" panose="020F0502020204030204" pitchFamily="34" charset="0"/>
              </a:rPr>
              <a:t> по этой должности, и классное руководство </a:t>
            </a:r>
            <a:r>
              <a:rPr lang="ru-RU" sz="2399" b="1" dirty="0">
                <a:solidFill>
                  <a:prstClr val="black"/>
                </a:solidFill>
                <a:latin typeface="Calibri" panose="020F0502020204030204" pitchFamily="34" charset="0"/>
              </a:rPr>
              <a:t>в должностные обязанности </a:t>
            </a:r>
            <a:r>
              <a:rPr lang="ru-RU" sz="2399" dirty="0">
                <a:solidFill>
                  <a:prstClr val="black"/>
                </a:solidFill>
                <a:latin typeface="Calibri" panose="020F0502020204030204" pitchFamily="34" charset="0"/>
              </a:rPr>
              <a:t>педагогических работников, включая учителей, </a:t>
            </a:r>
            <a:r>
              <a:rPr lang="ru-RU" sz="2399" b="1" dirty="0">
                <a:solidFill>
                  <a:prstClr val="black"/>
                </a:solidFill>
                <a:latin typeface="Calibri" panose="020F0502020204030204" pitchFamily="34" charset="0"/>
              </a:rPr>
              <a:t>не входит</a:t>
            </a:r>
            <a:r>
              <a:rPr lang="ru-RU" sz="2399" dirty="0">
                <a:solidFill>
                  <a:prstClr val="black"/>
                </a:solidFill>
                <a:latin typeface="Calibri" panose="020F0502020204030204" pitchFamily="34" charset="0"/>
              </a:rPr>
              <a:t>.</a:t>
            </a:r>
          </a:p>
          <a:p>
            <a:pPr algn="just" defTabSz="914103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399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399" dirty="0">
                <a:solidFill>
                  <a:prstClr val="black"/>
                </a:solidFill>
                <a:latin typeface="Calibri" panose="020F0502020204030204" pitchFamily="34" charset="0"/>
              </a:rPr>
              <a:t>Приказом </a:t>
            </a:r>
            <a:r>
              <a:rPr lang="ru-RU" sz="2399" dirty="0" err="1">
                <a:solidFill>
                  <a:prstClr val="black"/>
                </a:solidFill>
                <a:latin typeface="Calibri" panose="020F0502020204030204" pitchFamily="34" charset="0"/>
              </a:rPr>
              <a:t>Минобрнауки</a:t>
            </a:r>
            <a:r>
              <a:rPr lang="ru-RU" sz="2399" dirty="0">
                <a:solidFill>
                  <a:prstClr val="black"/>
                </a:solidFill>
                <a:latin typeface="Calibri" panose="020F0502020204030204" pitchFamily="34" charset="0"/>
              </a:rPr>
              <a:t> от 11.05.2016 г. № 536 </a:t>
            </a:r>
            <a:r>
              <a:rPr lang="ru-RU" sz="2399" b="1" dirty="0">
                <a:solidFill>
                  <a:prstClr val="black"/>
                </a:solidFill>
                <a:latin typeface="Calibri" panose="020F0502020204030204" pitchFamily="34" charset="0"/>
              </a:rPr>
              <a:t>классное руководство</a:t>
            </a:r>
            <a:r>
              <a:rPr lang="ru-RU" sz="2399" dirty="0">
                <a:solidFill>
                  <a:prstClr val="black"/>
                </a:solidFill>
                <a:latin typeface="Calibri" panose="020F0502020204030204" pitchFamily="34" charset="0"/>
              </a:rPr>
              <a:t> отнесено </a:t>
            </a:r>
          </a:p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399" dirty="0">
                <a:solidFill>
                  <a:prstClr val="black"/>
                </a:solidFill>
                <a:latin typeface="Calibri" panose="020F0502020204030204" pitchFamily="34" charset="0"/>
              </a:rPr>
              <a:t>к </a:t>
            </a:r>
            <a:r>
              <a:rPr lang="ru-RU" sz="2399" b="1" dirty="0">
                <a:solidFill>
                  <a:prstClr val="black"/>
                </a:solidFill>
                <a:latin typeface="Calibri" panose="020F0502020204030204" pitchFamily="34" charset="0"/>
              </a:rPr>
              <a:t>дополнительным видам работ </a:t>
            </a:r>
            <a:r>
              <a:rPr lang="ru-RU" sz="2399" dirty="0">
                <a:solidFill>
                  <a:prstClr val="black"/>
                </a:solidFill>
                <a:latin typeface="Calibri" panose="020F0502020204030204" pitchFamily="34" charset="0"/>
              </a:rPr>
              <a:t>и возлагается на педагогического работника </a:t>
            </a:r>
          </a:p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399" dirty="0">
                <a:solidFill>
                  <a:prstClr val="black"/>
                </a:solidFill>
                <a:latin typeface="Calibri" panose="020F0502020204030204" pitchFamily="34" charset="0"/>
              </a:rPr>
              <a:t>с его письменного согласия.</a:t>
            </a:r>
          </a:p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399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399" dirty="0">
                <a:solidFill>
                  <a:prstClr val="black"/>
                </a:solidFill>
                <a:latin typeface="Calibri" panose="020F0502020204030204" pitchFamily="34" charset="0"/>
              </a:rPr>
              <a:t>Осуществление педагогическими работниками классного руководства </a:t>
            </a:r>
          </a:p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399" dirty="0">
                <a:solidFill>
                  <a:prstClr val="black"/>
                </a:solidFill>
                <a:latin typeface="Calibri" panose="020F0502020204030204" pitchFamily="34" charset="0"/>
              </a:rPr>
              <a:t>относится </a:t>
            </a:r>
            <a:r>
              <a:rPr lang="ru-RU" sz="2399" b="1" dirty="0">
                <a:solidFill>
                  <a:prstClr val="black"/>
                </a:solidFill>
                <a:latin typeface="Calibri" panose="020F0502020204030204" pitchFamily="34" charset="0"/>
              </a:rPr>
              <a:t>к существенным условиям трудового договора педагогического работника</a:t>
            </a:r>
            <a:r>
              <a:rPr lang="ru-RU" sz="2399" dirty="0">
                <a:solidFill>
                  <a:prstClr val="black"/>
                </a:solidFill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1713539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9119" y="1770916"/>
            <a:ext cx="11851554" cy="3045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Нужно ли 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методическое объединение классных руководителей?</a:t>
            </a:r>
          </a:p>
        </p:txBody>
      </p:sp>
    </p:spTree>
    <p:extLst>
      <p:ext uri="{BB962C8B-B14F-4D97-AF65-F5344CB8AC3E}">
        <p14:creationId xmlns:p14="http://schemas.microsoft.com/office/powerpoint/2010/main" val="3609439589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9119" y="1770916"/>
            <a:ext cx="11851554" cy="3045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Проводится ли внутренний конкурс профессионального мастерства классных руководителей?</a:t>
            </a:r>
          </a:p>
        </p:txBody>
      </p:sp>
    </p:spTree>
    <p:extLst>
      <p:ext uri="{BB962C8B-B14F-4D97-AF65-F5344CB8AC3E}">
        <p14:creationId xmlns:p14="http://schemas.microsoft.com/office/powerpoint/2010/main" val="949761009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9119" y="1770916"/>
            <a:ext cx="11851554" cy="2061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2021, 2022, 2023 – 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чему посвящены года?</a:t>
            </a:r>
          </a:p>
        </p:txBody>
      </p:sp>
    </p:spTree>
    <p:extLst>
      <p:ext uri="{BB962C8B-B14F-4D97-AF65-F5344CB8AC3E}">
        <p14:creationId xmlns:p14="http://schemas.microsoft.com/office/powerpoint/2010/main" val="2231126921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3220" y="1624765"/>
            <a:ext cx="11662433" cy="3743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265" b="1" dirty="0">
                <a:solidFill>
                  <a:prstClr val="black"/>
                </a:solidFill>
                <a:latin typeface="Calibri" panose="020F0502020204030204" pitchFamily="34" charset="0"/>
              </a:rPr>
              <a:t>2021 - </a:t>
            </a:r>
            <a:r>
              <a:rPr lang="ru-RU" sz="4265" dirty="0">
                <a:solidFill>
                  <a:prstClr val="black"/>
                </a:solidFill>
                <a:latin typeface="Calibri" panose="020F0502020204030204" pitchFamily="34" charset="0"/>
              </a:rPr>
              <a:t>год науки и технологий</a:t>
            </a:r>
          </a:p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265" b="1" dirty="0">
                <a:solidFill>
                  <a:prstClr val="black"/>
                </a:solidFill>
                <a:latin typeface="Calibri" panose="020F0502020204030204" pitchFamily="34" charset="0"/>
              </a:rPr>
              <a:t>2022 - </a:t>
            </a:r>
            <a:r>
              <a:rPr lang="ru-RU" sz="4265" dirty="0">
                <a:solidFill>
                  <a:prstClr val="black"/>
                </a:solidFill>
                <a:latin typeface="Calibri" panose="020F0502020204030204" pitchFamily="34" charset="0"/>
              </a:rPr>
              <a:t>год народного искусства и нематериального культурного наследия </a:t>
            </a:r>
          </a:p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265" dirty="0">
                <a:solidFill>
                  <a:prstClr val="black"/>
                </a:solidFill>
                <a:latin typeface="Calibri" panose="020F0502020204030204" pitchFamily="34" charset="0"/>
              </a:rPr>
              <a:t>народов России</a:t>
            </a:r>
          </a:p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265" b="1" dirty="0">
                <a:solidFill>
                  <a:prstClr val="black"/>
                </a:solidFill>
                <a:latin typeface="Calibri" panose="020F0502020204030204" pitchFamily="34" charset="0"/>
              </a:rPr>
              <a:t>2023 - </a:t>
            </a:r>
            <a:r>
              <a:rPr lang="ru-RU" sz="4265" dirty="0">
                <a:solidFill>
                  <a:prstClr val="black"/>
                </a:solidFill>
                <a:latin typeface="Calibri" panose="020F0502020204030204" pitchFamily="34" charset="0"/>
              </a:rPr>
              <a:t>год педагога и наставника</a:t>
            </a:r>
          </a:p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399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415327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9119" y="1770916"/>
            <a:ext cx="11851554" cy="2061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Сколько групп может быть 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одного классного руководителя?</a:t>
            </a:r>
          </a:p>
        </p:txBody>
      </p:sp>
    </p:spTree>
    <p:extLst>
      <p:ext uri="{BB962C8B-B14F-4D97-AF65-F5344CB8AC3E}">
        <p14:creationId xmlns:p14="http://schemas.microsoft.com/office/powerpoint/2010/main" val="1079063486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9119" y="1770916"/>
            <a:ext cx="11851554" cy="4030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Сколько Рабочих 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 воспитания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должно быть 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ПОО?</a:t>
            </a:r>
          </a:p>
        </p:txBody>
      </p:sp>
    </p:spTree>
    <p:extLst>
      <p:ext uri="{BB962C8B-B14F-4D97-AF65-F5344CB8AC3E}">
        <p14:creationId xmlns:p14="http://schemas.microsoft.com/office/powerpoint/2010/main" val="3220250112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9119" y="1770916"/>
            <a:ext cx="11851554" cy="3045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Сколько программ воспитания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должно быть 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265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ПОО?</a:t>
            </a:r>
          </a:p>
        </p:txBody>
      </p:sp>
    </p:spTree>
    <p:extLst>
      <p:ext uri="{BB962C8B-B14F-4D97-AF65-F5344CB8AC3E}">
        <p14:creationId xmlns:p14="http://schemas.microsoft.com/office/powerpoint/2010/main" val="1692239118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9167" y="1708817"/>
            <a:ext cx="11662433" cy="2963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732" dirty="0">
                <a:solidFill>
                  <a:prstClr val="black"/>
                </a:solidFill>
                <a:latin typeface="Calibri" panose="020F0502020204030204" pitchFamily="34" charset="0"/>
              </a:rPr>
              <a:t>При наличии </a:t>
            </a:r>
            <a:r>
              <a:rPr lang="ru-RU" sz="3732" b="1" dirty="0">
                <a:solidFill>
                  <a:prstClr val="black"/>
                </a:solidFill>
                <a:latin typeface="Calibri" panose="020F0502020204030204" pitchFamily="34" charset="0"/>
              </a:rPr>
              <a:t>рабочих программ воспитания </a:t>
            </a:r>
          </a:p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732" dirty="0">
                <a:solidFill>
                  <a:prstClr val="black"/>
                </a:solidFill>
                <a:latin typeface="Calibri" panose="020F0502020204030204" pitchFamily="34" charset="0"/>
              </a:rPr>
              <a:t>на каждую профессию / специальность, </a:t>
            </a:r>
          </a:p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732" dirty="0">
                <a:solidFill>
                  <a:prstClr val="black"/>
                </a:solidFill>
                <a:latin typeface="Calibri" panose="020F0502020204030204" pitchFamily="34" charset="0"/>
              </a:rPr>
              <a:t>нужна общая </a:t>
            </a:r>
            <a:r>
              <a:rPr lang="ru-RU" sz="3732" b="1" dirty="0">
                <a:solidFill>
                  <a:prstClr val="black"/>
                </a:solidFill>
                <a:latin typeface="Calibri" panose="020F0502020204030204" pitchFamily="34" charset="0"/>
              </a:rPr>
              <a:t>программа воспитания </a:t>
            </a:r>
            <a:r>
              <a:rPr lang="ru-RU" sz="3732" dirty="0">
                <a:solidFill>
                  <a:prstClr val="black"/>
                </a:solidFill>
                <a:latin typeface="Calibri" panose="020F0502020204030204" pitchFamily="34" charset="0"/>
              </a:rPr>
              <a:t>на колледж, а также </a:t>
            </a:r>
            <a:r>
              <a:rPr lang="ru-RU" sz="3732" b="1" dirty="0">
                <a:solidFill>
                  <a:prstClr val="black"/>
                </a:solidFill>
                <a:latin typeface="Calibri" panose="020F0502020204030204" pitchFamily="34" charset="0"/>
              </a:rPr>
              <a:t>план воспитательной работы с группой</a:t>
            </a:r>
            <a:r>
              <a:rPr lang="ru-RU" sz="3732" dirty="0">
                <a:solidFill>
                  <a:prstClr val="black"/>
                </a:solidFill>
                <a:latin typeface="Calibri" panose="020F0502020204030204" pitchFamily="34" charset="0"/>
              </a:rPr>
              <a:t>, </a:t>
            </a:r>
          </a:p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732" dirty="0">
                <a:solidFill>
                  <a:prstClr val="black"/>
                </a:solidFill>
                <a:latin typeface="Calibri" panose="020F0502020204030204" pitchFamily="34" charset="0"/>
              </a:rPr>
              <a:t>который составляется классным руководителем.</a:t>
            </a:r>
            <a:endParaRPr lang="ru-RU" sz="3732" b="1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00739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07094" y="2949324"/>
            <a:ext cx="11755918" cy="14203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33" b="1" dirty="0">
                <a:solidFill>
                  <a:srgbClr val="002060"/>
                </a:solidFill>
                <a:latin typeface="Calibri"/>
              </a:rPr>
              <a:t>Региональная группа по сопровождению процесса реализации и мониторинга внедрения РП воспитания в ПОО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5551" y="76906"/>
            <a:ext cx="10767461" cy="1076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199" b="1" dirty="0">
                <a:solidFill>
                  <a:srgbClr val="006440"/>
                </a:solidFill>
                <a:latin typeface="Calibri" panose="020F0502020204030204" pitchFamily="34" charset="0"/>
              </a:rPr>
              <a:t>Содержание работы с ПОО </a:t>
            </a:r>
          </a:p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199" b="1" dirty="0">
                <a:solidFill>
                  <a:srgbClr val="006440"/>
                </a:solidFill>
                <a:latin typeface="Calibri" panose="020F0502020204030204" pitchFamily="34" charset="0"/>
              </a:rPr>
              <a:t>(новые формы и инструменты работы)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314744" y="1305279"/>
            <a:ext cx="9452718" cy="53741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133" b="1" dirty="0">
                <a:solidFill>
                  <a:srgbClr val="002060"/>
                </a:solidFill>
                <a:latin typeface="Calibri"/>
              </a:rPr>
              <a:t>Институт изучения детства, семьи и воспитания РАО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314744" y="2171042"/>
            <a:ext cx="9452718" cy="44144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99" dirty="0">
                <a:solidFill>
                  <a:srgbClr val="002060"/>
                </a:solidFill>
                <a:latin typeface="Calibri"/>
              </a:rPr>
              <a:t>Федеральный куратор  -  Сучкова Елена Марковна (Центр социализации молодежи)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5697" y="3326793"/>
            <a:ext cx="2109814" cy="94047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096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66" b="1" dirty="0">
                <a:solidFill>
                  <a:srgbClr val="002060"/>
                </a:solidFill>
                <a:latin typeface="Calibri"/>
              </a:rPr>
              <a:t>Региональный  </a:t>
            </a:r>
            <a:r>
              <a:rPr lang="ru-RU" sz="1466" b="1" dirty="0" err="1">
                <a:solidFill>
                  <a:srgbClr val="002060"/>
                </a:solidFill>
                <a:latin typeface="Calibri"/>
              </a:rPr>
              <a:t>тьютор</a:t>
            </a:r>
            <a:endParaRPr lang="ru-RU" sz="1466" b="1" dirty="0">
              <a:solidFill>
                <a:srgbClr val="002060"/>
              </a:solidFill>
              <a:latin typeface="Calibri"/>
            </a:endParaRPr>
          </a:p>
          <a:p>
            <a:pPr algn="ctr" defTabSz="71096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66" dirty="0">
                <a:solidFill>
                  <a:srgbClr val="002060"/>
                </a:solidFill>
                <a:latin typeface="Calibri"/>
              </a:rPr>
              <a:t>Иванушкина Екатерина Владимировна (ЦПО)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746438" y="3326793"/>
            <a:ext cx="2109814" cy="94047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096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66" b="1" dirty="0">
                <a:solidFill>
                  <a:srgbClr val="002060"/>
                </a:solidFill>
                <a:latin typeface="Calibri"/>
              </a:rPr>
              <a:t>Региональный  </a:t>
            </a:r>
            <a:r>
              <a:rPr lang="ru-RU" sz="1466" b="1" dirty="0" err="1">
                <a:solidFill>
                  <a:srgbClr val="002060"/>
                </a:solidFill>
                <a:latin typeface="Calibri"/>
              </a:rPr>
              <a:t>тьютор</a:t>
            </a:r>
            <a:endParaRPr lang="ru-RU" sz="1466" b="1" dirty="0">
              <a:solidFill>
                <a:srgbClr val="002060"/>
              </a:solidFill>
              <a:latin typeface="Calibri"/>
            </a:endParaRPr>
          </a:p>
          <a:p>
            <a:pPr algn="ctr" defTabSz="71096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66" dirty="0">
                <a:solidFill>
                  <a:srgbClr val="002060"/>
                </a:solidFill>
                <a:latin typeface="Calibri"/>
              </a:rPr>
              <a:t>Семенова Наталья Григорьевна (ЦПО)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039765" y="3326793"/>
            <a:ext cx="2109814" cy="94047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096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66" b="1" dirty="0">
                <a:solidFill>
                  <a:srgbClr val="002060"/>
                </a:solidFill>
                <a:latin typeface="Calibri"/>
              </a:rPr>
              <a:t>Региональный  </a:t>
            </a:r>
            <a:r>
              <a:rPr lang="ru-RU" sz="1466" b="1" dirty="0" err="1">
                <a:solidFill>
                  <a:srgbClr val="002060"/>
                </a:solidFill>
                <a:latin typeface="Calibri"/>
              </a:rPr>
              <a:t>тьютор</a:t>
            </a:r>
            <a:endParaRPr lang="ru-RU" sz="1466" b="1" dirty="0">
              <a:solidFill>
                <a:srgbClr val="002060"/>
              </a:solidFill>
              <a:latin typeface="Calibri"/>
            </a:endParaRPr>
          </a:p>
          <a:p>
            <a:pPr algn="ctr" defTabSz="71096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66" dirty="0">
                <a:solidFill>
                  <a:srgbClr val="002060"/>
                </a:solidFill>
                <a:latin typeface="Calibri"/>
              </a:rPr>
              <a:t>Антропова Наталья Леонидовна (ТСПК)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7334968" y="3326793"/>
            <a:ext cx="2270212" cy="94047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096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66" b="1" dirty="0">
                <a:solidFill>
                  <a:srgbClr val="002060"/>
                </a:solidFill>
                <a:latin typeface="Calibri"/>
              </a:rPr>
              <a:t>Региональный  </a:t>
            </a:r>
            <a:r>
              <a:rPr lang="ru-RU" sz="1466" b="1" dirty="0" err="1">
                <a:solidFill>
                  <a:srgbClr val="002060"/>
                </a:solidFill>
                <a:latin typeface="Calibri"/>
              </a:rPr>
              <a:t>тьютор</a:t>
            </a:r>
            <a:endParaRPr lang="ru-RU" sz="1466" b="1" dirty="0">
              <a:solidFill>
                <a:srgbClr val="002060"/>
              </a:solidFill>
              <a:latin typeface="Calibri"/>
            </a:endParaRPr>
          </a:p>
          <a:p>
            <a:pPr algn="ctr" defTabSz="71096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66" dirty="0">
                <a:solidFill>
                  <a:srgbClr val="002060"/>
                </a:solidFill>
                <a:latin typeface="Calibri"/>
              </a:rPr>
              <a:t>Андреева Надежда Александровна (СГКСТД)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9772649" y="3326793"/>
            <a:ext cx="2154820" cy="94047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096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66" b="1" dirty="0">
                <a:solidFill>
                  <a:srgbClr val="002060"/>
                </a:solidFill>
                <a:latin typeface="Calibri"/>
              </a:rPr>
              <a:t>Региональный </a:t>
            </a:r>
            <a:r>
              <a:rPr lang="ru-RU" sz="1466" b="1" dirty="0" err="1">
                <a:solidFill>
                  <a:srgbClr val="002060"/>
                </a:solidFill>
                <a:latin typeface="Calibri"/>
              </a:rPr>
              <a:t>тьютор</a:t>
            </a:r>
            <a:endParaRPr lang="ru-RU" sz="1466" b="1" dirty="0">
              <a:solidFill>
                <a:srgbClr val="002060"/>
              </a:solidFill>
              <a:latin typeface="Calibri"/>
            </a:endParaRPr>
          </a:p>
          <a:p>
            <a:pPr algn="ctr" defTabSz="71096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66" dirty="0">
                <a:solidFill>
                  <a:srgbClr val="002060"/>
                </a:solidFill>
                <a:latin typeface="Calibri"/>
              </a:rPr>
              <a:t>Князева Алла Игоревна</a:t>
            </a:r>
          </a:p>
          <a:p>
            <a:pPr algn="ctr" defTabSz="71096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66" dirty="0">
                <a:solidFill>
                  <a:srgbClr val="002060"/>
                </a:solidFill>
                <a:latin typeface="Calibri"/>
              </a:rPr>
              <a:t>(ССПК)</a:t>
            </a:r>
          </a:p>
        </p:txBody>
      </p:sp>
      <p:cxnSp>
        <p:nvCxnSpPr>
          <p:cNvPr id="36" name="Прямая соединительная линия 35"/>
          <p:cNvCxnSpPr>
            <a:stCxn id="5" idx="3"/>
          </p:cNvCxnSpPr>
          <p:nvPr/>
        </p:nvCxnSpPr>
        <p:spPr>
          <a:xfrm>
            <a:off x="2565512" y="3797030"/>
            <a:ext cx="15764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4856252" y="3797030"/>
            <a:ext cx="15764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7149580" y="3797030"/>
            <a:ext cx="15764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9615009" y="3822621"/>
            <a:ext cx="15764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455698" y="4532774"/>
            <a:ext cx="2109813" cy="2207234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526" indent="-228526" defTabSz="622098" eaLnBrk="0" fontAlgn="base" hangingPunct="0"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2060"/>
                </a:solidFill>
                <a:latin typeface="Calibri"/>
              </a:rPr>
              <a:t>Ванина Н.А. (ЧГК)</a:t>
            </a:r>
          </a:p>
          <a:p>
            <a:pPr marL="228526" indent="-228526" defTabSz="622098" eaLnBrk="0" fontAlgn="base" hangingPunct="0"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2060"/>
                </a:solidFill>
                <a:latin typeface="Calibri"/>
              </a:rPr>
              <a:t>Середенко Т.А. (ОНТ)</a:t>
            </a:r>
          </a:p>
          <a:p>
            <a:pPr marL="228526" indent="-228526" defTabSz="622098" eaLnBrk="0" fontAlgn="base" hangingPunct="0"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ru-RU" sz="1400" dirty="0" err="1">
                <a:solidFill>
                  <a:srgbClr val="002060"/>
                </a:solidFill>
                <a:latin typeface="Calibri"/>
              </a:rPr>
              <a:t>Чичирина</a:t>
            </a:r>
            <a:r>
              <a:rPr lang="ru-RU" sz="1400" dirty="0">
                <a:solidFill>
                  <a:srgbClr val="002060"/>
                </a:solidFill>
                <a:latin typeface="Calibri"/>
              </a:rPr>
              <a:t> Л.Е. (</a:t>
            </a:r>
            <a:r>
              <a:rPr lang="ru-RU" sz="1400" dirty="0" err="1">
                <a:solidFill>
                  <a:srgbClr val="002060"/>
                </a:solidFill>
                <a:latin typeface="Calibri"/>
              </a:rPr>
              <a:t>Сергеевский</a:t>
            </a:r>
            <a:r>
              <a:rPr lang="ru-RU" sz="1400" dirty="0">
                <a:solidFill>
                  <a:srgbClr val="002060"/>
                </a:solidFill>
                <a:latin typeface="Calibri"/>
              </a:rPr>
              <a:t> ГТ)</a:t>
            </a:r>
          </a:p>
          <a:p>
            <a:pPr marL="228526" indent="-228526" defTabSz="622098" eaLnBrk="0" fontAlgn="base" hangingPunct="0"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2060"/>
                </a:solidFill>
                <a:latin typeface="Calibri"/>
              </a:rPr>
              <a:t>Серова Н.В. (</a:t>
            </a:r>
            <a:r>
              <a:rPr lang="ru-RU" sz="1400" dirty="0" err="1">
                <a:solidFill>
                  <a:srgbClr val="002060"/>
                </a:solidFill>
                <a:latin typeface="Calibri"/>
              </a:rPr>
              <a:t>СаМеК</a:t>
            </a:r>
            <a:r>
              <a:rPr lang="ru-RU" sz="1400" dirty="0">
                <a:solidFill>
                  <a:srgbClr val="002060"/>
                </a:solidFill>
                <a:latin typeface="Calibri"/>
              </a:rPr>
              <a:t>)</a:t>
            </a:r>
          </a:p>
          <a:p>
            <a:pPr marL="228526" indent="-228526" defTabSz="622098" eaLnBrk="0" fontAlgn="base" hangingPunct="0"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ru-RU" sz="1400" dirty="0">
                <a:solidFill>
                  <a:srgbClr val="002060"/>
                </a:solidFill>
                <a:latin typeface="Calibri"/>
              </a:rPr>
              <a:t>Кузнецова Р.В. (ПСЭК)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2728569" y="4532774"/>
            <a:ext cx="2127684" cy="2207234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526" indent="-228526" defTabSz="62209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ru-RU" sz="1333" dirty="0">
                <a:solidFill>
                  <a:srgbClr val="002060"/>
                </a:solidFill>
                <a:latin typeface="Calibri"/>
              </a:rPr>
              <a:t>Худякова Л.М. (ПГК)</a:t>
            </a:r>
          </a:p>
          <a:p>
            <a:pPr marL="228526" indent="-228526" defTabSz="62209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ru-RU" sz="1333" dirty="0">
                <a:solidFill>
                  <a:srgbClr val="002060"/>
                </a:solidFill>
                <a:latin typeface="Calibri"/>
              </a:rPr>
              <a:t>Черникова И.М. (СТАПМ)</a:t>
            </a:r>
          </a:p>
          <a:p>
            <a:pPr marL="228526" indent="-228526" defTabSz="62209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ru-RU" sz="1333" dirty="0">
                <a:solidFill>
                  <a:srgbClr val="002060"/>
                </a:solidFill>
                <a:latin typeface="Calibri"/>
              </a:rPr>
              <a:t>Рябцова В.Д. (СЭК)</a:t>
            </a:r>
          </a:p>
          <a:p>
            <a:pPr marL="228526" indent="-228526" defTabSz="62209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ru-RU" sz="1333" dirty="0" err="1">
                <a:solidFill>
                  <a:srgbClr val="002060"/>
                </a:solidFill>
                <a:latin typeface="Calibri"/>
              </a:rPr>
              <a:t>Гудинова</a:t>
            </a:r>
            <a:r>
              <a:rPr lang="ru-RU" sz="1333" dirty="0">
                <a:solidFill>
                  <a:srgbClr val="002060"/>
                </a:solidFill>
                <a:latin typeface="Calibri"/>
              </a:rPr>
              <a:t> А.А. (</a:t>
            </a:r>
            <a:r>
              <a:rPr lang="ru-RU" sz="1333" dirty="0" err="1">
                <a:solidFill>
                  <a:srgbClr val="002060"/>
                </a:solidFill>
                <a:latin typeface="Calibri"/>
              </a:rPr>
              <a:t>КинГТ</a:t>
            </a:r>
            <a:r>
              <a:rPr lang="ru-RU" sz="1333" dirty="0">
                <a:solidFill>
                  <a:srgbClr val="002060"/>
                </a:solidFill>
                <a:latin typeface="Calibri"/>
              </a:rPr>
              <a:t>)</a:t>
            </a:r>
          </a:p>
          <a:p>
            <a:pPr marL="228526" indent="-228526" defTabSz="62209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ru-RU" sz="1333" dirty="0">
                <a:solidFill>
                  <a:srgbClr val="002060"/>
                </a:solidFill>
                <a:latin typeface="Calibri"/>
              </a:rPr>
              <a:t>Орлова Т.С. (ГК Сызрани)</a:t>
            </a:r>
          </a:p>
          <a:p>
            <a:pPr marL="228526" indent="-228526" defTabSz="62209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§"/>
            </a:pPr>
            <a:r>
              <a:rPr lang="ru-RU" sz="1333" dirty="0" err="1">
                <a:solidFill>
                  <a:srgbClr val="002060"/>
                </a:solidFill>
                <a:latin typeface="Calibri"/>
              </a:rPr>
              <a:t>Писяева</a:t>
            </a:r>
            <a:r>
              <a:rPr lang="ru-RU" sz="1333" dirty="0">
                <a:solidFill>
                  <a:srgbClr val="002060"/>
                </a:solidFill>
                <a:latin typeface="Calibri"/>
              </a:rPr>
              <a:t>  Л.М. (ТСЭК)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5039767" y="4542371"/>
            <a:ext cx="2109814" cy="74854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526" indent="-228526" defTabSz="914103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1333" dirty="0" err="1">
                <a:solidFill>
                  <a:srgbClr val="002060"/>
                </a:solidFill>
                <a:latin typeface="Calibri"/>
              </a:rPr>
              <a:t>Ряполова</a:t>
            </a:r>
            <a:r>
              <a:rPr lang="ru-RU" sz="1333" dirty="0">
                <a:solidFill>
                  <a:srgbClr val="002060"/>
                </a:solidFill>
                <a:latin typeface="Calibri"/>
              </a:rPr>
              <a:t> Е.О. (ТСПК)</a:t>
            </a:r>
          </a:p>
          <a:p>
            <a:pPr marL="228526" indent="-228526" defTabSz="914103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1333" dirty="0" err="1">
                <a:solidFill>
                  <a:srgbClr val="002060"/>
                </a:solidFill>
                <a:latin typeface="Calibri"/>
              </a:rPr>
              <a:t>Политико</a:t>
            </a:r>
            <a:r>
              <a:rPr lang="ru-RU" sz="1333" dirty="0">
                <a:solidFill>
                  <a:srgbClr val="002060"/>
                </a:solidFill>
                <a:latin typeface="Calibri"/>
              </a:rPr>
              <a:t> Г.Л. (БАТ)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9669532" y="4534374"/>
            <a:ext cx="2081023" cy="74854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526" indent="-228526" defTabSz="914103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1333" dirty="0" err="1">
                <a:solidFill>
                  <a:srgbClr val="002060"/>
                </a:solidFill>
                <a:latin typeface="Calibri"/>
              </a:rPr>
              <a:t>Драгина</a:t>
            </a:r>
            <a:r>
              <a:rPr lang="ru-RU" sz="1333" dirty="0">
                <a:solidFill>
                  <a:srgbClr val="002060"/>
                </a:solidFill>
                <a:latin typeface="Calibri"/>
              </a:rPr>
              <a:t> К. Ю. (ССПК)</a:t>
            </a:r>
          </a:p>
          <a:p>
            <a:pPr marL="228526" indent="-228526" defTabSz="914103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sz="1333" dirty="0">
                <a:solidFill>
                  <a:srgbClr val="002060"/>
                </a:solidFill>
                <a:latin typeface="Calibri"/>
              </a:rPr>
              <a:t>Марчук Е.А. (</a:t>
            </a:r>
            <a:r>
              <a:rPr lang="ru-RU" sz="1333" dirty="0" err="1">
                <a:solidFill>
                  <a:srgbClr val="002060"/>
                </a:solidFill>
                <a:latin typeface="Calibri"/>
              </a:rPr>
              <a:t>КТиХО</a:t>
            </a:r>
            <a:r>
              <a:rPr lang="ru-RU" sz="1333" dirty="0">
                <a:solidFill>
                  <a:srgbClr val="002060"/>
                </a:solidFill>
                <a:latin typeface="Calibri"/>
              </a:rPr>
              <a:t>)</a:t>
            </a:r>
          </a:p>
        </p:txBody>
      </p:sp>
      <p:cxnSp>
        <p:nvCxnSpPr>
          <p:cNvPr id="6" name="Прямая со стрелкой 5"/>
          <p:cNvCxnSpPr>
            <a:stCxn id="2" idx="2"/>
            <a:endCxn id="16" idx="0"/>
          </p:cNvCxnSpPr>
          <p:nvPr/>
        </p:nvCxnSpPr>
        <p:spPr>
          <a:xfrm>
            <a:off x="6041103" y="1842692"/>
            <a:ext cx="0" cy="3283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057489" y="2615894"/>
            <a:ext cx="0" cy="30869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305857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доклад 04.06-Ефимова С.А. [Режим совместимости]" id="{91CCA84D-C246-4382-BB93-65BA9C5BAE9E}" vid="{93F9F560-CF55-4F38-9364-501DDD533A7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496</Words>
  <Application>Microsoft Office PowerPoint</Application>
  <PresentationFormat>Широкоэкранный</PresentationFormat>
  <Paragraphs>79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PT Sans</vt:lpstr>
      <vt:lpstr>Roboto</vt:lpstr>
      <vt:lpstr>Wingdings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Владимировна Иванушкина</dc:creator>
  <cp:lastModifiedBy>Екатерина Владимировна Иванушкина</cp:lastModifiedBy>
  <cp:revision>1</cp:revision>
  <dcterms:created xsi:type="dcterms:W3CDTF">2023-02-21T14:52:45Z</dcterms:created>
  <dcterms:modified xsi:type="dcterms:W3CDTF">2023-02-21T14:52:52Z</dcterms:modified>
</cp:coreProperties>
</file>