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61" r:id="rId2"/>
    <p:sldId id="262" r:id="rId3"/>
    <p:sldId id="263" r:id="rId4"/>
    <p:sldId id="266" r:id="rId5"/>
    <p:sldId id="265" r:id="rId6"/>
    <p:sldId id="267" r:id="rId7"/>
  </p:sldIdLst>
  <p:sldSz cx="12192000" cy="6858000"/>
  <p:notesSz cx="6858000" cy="9144000"/>
  <p:embeddedFontLst>
    <p:embeddedFont>
      <p:font typeface="Roboto Black" panose="02000000000000000000" pitchFamily="2" charset="0"/>
      <p:bold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49DE6-9D00-47CA-A085-684558C25AC5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D352-1DA9-418E-AEDC-4BBC7F048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1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48050-E774-4157-B135-6D8E6B85F32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7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CE0DA-A504-40F2-B607-A2D2E0C1D5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9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D352-1DA9-418E-AEDC-4BBC7F0484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9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D352-1DA9-418E-AEDC-4BBC7F0484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4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3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19D-9522-457B-8889-7A7B5B7B83D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244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13F3-D587-4B24-BA83-9CA0DA5B8FC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546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38000" y="99000"/>
            <a:ext cx="11916000" cy="6660000"/>
          </a:xfrm>
          <a:prstGeom prst="roundRect">
            <a:avLst>
              <a:gd name="adj" fmla="val 6375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56"/>
          <p:cNvGrpSpPr>
            <a:grpSpLocks/>
          </p:cNvGrpSpPr>
          <p:nvPr userDrawn="1"/>
        </p:nvGrpSpPr>
        <p:grpSpPr bwMode="auto">
          <a:xfrm>
            <a:off x="10813302" y="229830"/>
            <a:ext cx="1378664" cy="336550"/>
            <a:chOff x="5" y="316"/>
            <a:chExt cx="698" cy="212"/>
          </a:xfrm>
        </p:grpSpPr>
        <p:sp>
          <p:nvSpPr>
            <p:cNvPr id="5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931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1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33A-7096-4CD2-AC38-4F3C4899FCE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338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AC79-0369-49AE-AD00-9115F16DDE2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61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AFE-C4DD-4D2A-9C37-8E9CA04455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685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1CF9-3C62-42DC-98E8-CCE54B5030B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577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976B-75D6-4957-B4EE-C97A3763A77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408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C472-83AB-483B-8F2B-2E03920D3F6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13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56"/>
          <p:cNvGrpSpPr>
            <a:grpSpLocks/>
          </p:cNvGrpSpPr>
          <p:nvPr userDrawn="1"/>
        </p:nvGrpSpPr>
        <p:grpSpPr bwMode="auto">
          <a:xfrm>
            <a:off x="12813" y="233090"/>
            <a:ext cx="1378664" cy="336550"/>
            <a:chOff x="5" y="316"/>
            <a:chExt cx="698" cy="212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511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forum.cposo.ru/threads/%D0%A2%D1%80%D0%B5%D0%B1%D0%BE%D0%B2%D0%B0%D0%BD%D0%B8%D1%8F-%D0%BA-%D0%BE%D1%84%D0%B8%D1%86%D0%B8%D0%B0%D0%BB%D1%8C%D0%BD%D0%BE%D0%BC%D1%83-%D1%81%D0%B0%D0%B9%D1%82%D1%83-2022.74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um.cposo.ru/threads/%D0%A2%D1%80%D0%B5%D0%B1%D0%BE%D0%B2%D0%B0%D0%BD%D0%B8%D1%8F-%D0%BA-%D0%BE%D1%84%D0%B8%D1%86%D0%B8%D0%B0%D0%BB%D1%8C%D0%BD%D0%BE%D0%BC%D1%83-%D1%81%D0%B0%D0%B9%D1%82%D1%83-2022.74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407368" y="1622046"/>
            <a:ext cx="11449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lvl="0" algn="ctr"/>
            <a:r>
              <a:rPr lang="ru-RU" altLang="ru-RU" sz="4000" dirty="0">
                <a:solidFill>
                  <a:prstClr val="white"/>
                </a:solidFill>
              </a:rPr>
              <a:t>Проверка сайтов общеобразовательных организаций и профессиональных образовательных организаций в 2022 году</a:t>
            </a:r>
            <a:endParaRPr kumimoji="0" lang="ru-RU" alt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9192" y="417310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24 июня 2022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181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152" y="583698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Нисман О.Ю.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9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7432" y="225480"/>
            <a:ext cx="5883002" cy="4289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База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проверки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2652" y="3601358"/>
            <a:ext cx="6416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Период проверки 11.04.2022 по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11.07.2022</a:t>
            </a:r>
            <a:endParaRPr lang="ru-RU" sz="22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886" y="830686"/>
            <a:ext cx="48447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Проверяемые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организации:</a:t>
            </a:r>
          </a:p>
          <a:p>
            <a:endParaRPr lang="ru-RU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Муниципальные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и государственные общеобразовательные организации (включая «коррекционные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»)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Государственные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организации среднего профессионального образования (исключая СПО федерального подчинения)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2652" y="4744960"/>
            <a:ext cx="62002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Количество показателей проверки - 100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2652" y="846728"/>
            <a:ext cx="64970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Основные регламентирующие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документы:</a:t>
            </a:r>
          </a:p>
          <a:p>
            <a:endParaRPr lang="ru-RU" sz="2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Постановление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Правительства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РФ от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20.10.2021 № 1802, </a:t>
            </a:r>
            <a:endParaRPr lang="ru-RU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Приказ 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</a:rPr>
              <a:t>Рособрнадзора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 от 14.08.2020 № 831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25979" y="943920"/>
            <a:ext cx="0" cy="423192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42021" y="3212897"/>
            <a:ext cx="6497053" cy="3184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353224" y="4399774"/>
            <a:ext cx="6416842" cy="1628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2789" y="5595883"/>
            <a:ext cx="11496285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+mj-lt"/>
              </a:rPr>
              <a:t>Согласно пункту 7.7 таблицы ключевых показателей эффективности руководителей ТУ 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Доля образовательных организаций, официальные сайты которых соответствую требованиям, предъявляемым федеральными нормативными актами» должна составлять 100%.</a:t>
            </a:r>
          </a:p>
        </p:txBody>
      </p:sp>
    </p:spTree>
    <p:extLst>
      <p:ext uri="{BB962C8B-B14F-4D97-AF65-F5344CB8AC3E}">
        <p14:creationId xmlns:p14="http://schemas.microsoft.com/office/powerpoint/2010/main" val="1197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2313" y="987589"/>
            <a:ext cx="5446192" cy="19298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87432" y="225480"/>
            <a:ext cx="5883002" cy="428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Подготовка к проверке</a:t>
            </a:r>
            <a:endParaRPr lang="ru-RU" sz="2800" b="1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17" y="2494542"/>
            <a:ext cx="4574074" cy="406667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842313" y="3279309"/>
            <a:ext cx="5446192" cy="32819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атериалы совещания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Видеозапись совещания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Презентация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Действующие нормативные документы (Постановление Правительства РФ от 20.10.2021 № 1802, Приказ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Рособрнадзора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от 14.08.2020 № 831)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Инструкция по созданию простой электронной подписи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Список показателей для проверки (чек-лист)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Список проверяемых сайтов</a:t>
            </a:r>
          </a:p>
        </p:txBody>
      </p:sp>
      <p:pic>
        <p:nvPicPr>
          <p:cNvPr id="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4970" flipH="1">
            <a:off x="7871551" y="615560"/>
            <a:ext cx="725454" cy="7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1508" y="1109115"/>
            <a:ext cx="5127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28.02.2022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обучающий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семинар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«Изменения в законодательстве по официальным сайтам образовательных организаций в 2022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году»</a:t>
            </a:r>
          </a:p>
          <a:p>
            <a:pPr algn="just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Участники: специалисты ТУ и ДО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82063" y="1643700"/>
            <a:ext cx="472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Требования к официальному сайту (2022) | Форум ЦПО Самарской области (cposo.ru)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35" y="206193"/>
            <a:ext cx="1562792" cy="15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16049" y="250925"/>
            <a:ext cx="9029752" cy="5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Процедура проверки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0066" y="1353665"/>
            <a:ext cx="4187208" cy="129639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4101" y="1779937"/>
            <a:ext cx="367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Проверка сайтов на основе списка показателей 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49" y="1065887"/>
            <a:ext cx="2546351" cy="57581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 этап - ЦПО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0066" y="3261424"/>
            <a:ext cx="4187208" cy="132839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52976" y="3744872"/>
            <a:ext cx="3801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Устранение несоответствий, выявленных в ходе проверки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6049" y="2973647"/>
            <a:ext cx="2710972" cy="57581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 этап – ТУ/ДО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1854" y="955964"/>
            <a:ext cx="4989093" cy="2017683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ИТОГ: 11 июля 2022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ссылки по ТУ и ДО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 2 таблицы: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первая с результатами проверки;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вторая для данных об устранении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Необходимо в срок до 8 июля прислать адреса ответственных от ТУ/ДО по адресу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check@cposo.ru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1854" y="3261424"/>
            <a:ext cx="4989094" cy="1328394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ИТОГ: 20 июля 2022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внесение результатов устранения несоответствий (указать ссылки на страницу/ы с устранением замечания)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68088" y="5159441"/>
            <a:ext cx="4187208" cy="129639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92122" y="5585713"/>
            <a:ext cx="3863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Выборочная проверка устраненных несоответствий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4071" y="4871663"/>
            <a:ext cx="2546351" cy="5758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 этап - ЦПО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9876" y="5155374"/>
            <a:ext cx="4989093" cy="1300464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ИТОГ: 27 июля 2022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направление отчета о проверке сайтов в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МОиН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87432" y="225480"/>
            <a:ext cx="5883002" cy="428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Промежуточные результаты</a:t>
            </a:r>
            <a:endParaRPr lang="ru-RU" sz="2800" b="1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166" y="751246"/>
            <a:ext cx="116424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Проверены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сайты школ Самары, Тольятти, Западного, Поволжского и Юго-восточного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ТУ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3311" y="1151356"/>
            <a:ext cx="3890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Типичные ошибки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516" y="1624184"/>
            <a:ext cx="6393307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Отсутствие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ссылок на сайты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Минобрнауки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Минпросвещения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(229 сайтов) и на раздел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Антикоррупция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»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 сайте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</a:rPr>
              <a:t>МОиН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СО (298 сайтов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).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Зачастую ссылки устаревшие и не работают.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Адрес сайта в системе мониторинга указан неверно. Либо не оплачено продление доменного имени или хостинга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   (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7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организаций).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105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Документы разработанные организацией без электронной подписи или не в формате электронного документа. Часто расположены на внешних ресурсах (Яндекс-диске и т. д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Неактуальность сведений (например, в подразделе «Финансово-хозяйственная деятельность» данные за предыдущий отчетный период, в подразделе «Вакантные места» данные за 2021 год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 подразделе «Вакантные места» часто не прописывается количество вакантных мест за счет бюджетов различных уровней.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6396" y="1763673"/>
            <a:ext cx="513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Новое требование – ссылки на сайты </a:t>
            </a:r>
            <a:r>
              <a:rPr lang="ru-RU" sz="1400" dirty="0" err="1">
                <a:solidFill>
                  <a:srgbClr val="0070C0"/>
                </a:solidFill>
              </a:rPr>
              <a:t>Минобрнауки</a:t>
            </a:r>
            <a:r>
              <a:rPr lang="ru-RU" sz="1400" dirty="0">
                <a:solidFill>
                  <a:srgbClr val="0070C0"/>
                </a:solidFill>
              </a:rPr>
              <a:t>, </a:t>
            </a:r>
            <a:r>
              <a:rPr lang="ru-RU" sz="1400" dirty="0" err="1">
                <a:solidFill>
                  <a:srgbClr val="0070C0"/>
                </a:solidFill>
              </a:rPr>
              <a:t>Минпросвещения</a:t>
            </a:r>
            <a:r>
              <a:rPr lang="ru-RU" sz="1400" dirty="0">
                <a:solidFill>
                  <a:srgbClr val="0070C0"/>
                </a:solidFill>
              </a:rPr>
              <a:t> .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Раздел </a:t>
            </a:r>
            <a:r>
              <a:rPr lang="ru-RU" sz="1400" dirty="0">
                <a:solidFill>
                  <a:srgbClr val="0070C0"/>
                </a:solidFill>
              </a:rPr>
              <a:t>«</a:t>
            </a:r>
            <a:r>
              <a:rPr lang="ru-RU" sz="1400" dirty="0" err="1">
                <a:solidFill>
                  <a:srgbClr val="0070C0"/>
                </a:solidFill>
              </a:rPr>
              <a:t>Антикоррупция</a:t>
            </a:r>
            <a:r>
              <a:rPr lang="ru-RU" sz="1400" dirty="0">
                <a:solidFill>
                  <a:srgbClr val="0070C0"/>
                </a:solidFill>
              </a:rPr>
              <a:t>» – региональное требование</a:t>
            </a:r>
            <a:r>
              <a:rPr lang="ru-RU" sz="1400" dirty="0" smtClean="0">
                <a:solidFill>
                  <a:srgbClr val="0070C0"/>
                </a:solidFill>
              </a:rPr>
              <a:t>.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6394" y="2704809"/>
            <a:ext cx="5132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Адреса сайтов ОО должны обновить ДО НАЧАЛА ПРОВЕРКИ в отчете «Контактные данные» системы электронного мониторинга. Список сайтов размещен на форуме ЦПО Самарской области (см. список по ссылке)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472" y="3779907"/>
            <a:ext cx="5188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Сканы документов, разработанных ОО, публиковать на сайте нельзя. Документы должны быть в формате .</a:t>
            </a:r>
            <a:r>
              <a:rPr lang="en-US" sz="1400" dirty="0" smtClean="0">
                <a:solidFill>
                  <a:srgbClr val="0070C0"/>
                </a:solidFill>
              </a:rPr>
              <a:t>pdf</a:t>
            </a:r>
            <a:r>
              <a:rPr lang="ru-RU" sz="1400" dirty="0" smtClean="0">
                <a:solidFill>
                  <a:srgbClr val="0070C0"/>
                </a:solidFill>
              </a:rPr>
              <a:t>, подписанные простой электронной подписью (см. инструкцию по ссылке)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941968" y="5385484"/>
            <a:ext cx="725454" cy="7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188268" y="6094691"/>
            <a:ext cx="4673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Требования к официальному сайту (2022) | Форум ЦПО Самарской области (cposo.ru)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56394" y="5286605"/>
            <a:ext cx="341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Данные по ФХД и Вакансиям надо размещать актуальные</a:t>
            </a:r>
            <a:endParaRPr lang="ru-RU" sz="1400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1166" y="4768745"/>
            <a:ext cx="11500155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1166" y="3668602"/>
            <a:ext cx="11500155" cy="1242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61166" y="2702416"/>
            <a:ext cx="11500155" cy="1743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94400" y="2295144"/>
            <a:ext cx="503208" cy="86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94400" y="3294374"/>
            <a:ext cx="503208" cy="86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294400" y="4214236"/>
            <a:ext cx="503208" cy="86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94400" y="5754619"/>
            <a:ext cx="510390" cy="28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287219" y="5286605"/>
            <a:ext cx="503208" cy="86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87432" y="225480"/>
            <a:ext cx="8695906" cy="428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Информация по разделу «Организация питания»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7432" y="1476027"/>
            <a:ext cx="93438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 действующему законодательству информация о питании должна быть размещена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разделе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«Материально-техническое обеспечение и оснащенность образовательного процесса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Согласно приказу Федеральной службы по надзору в сфере образования и науки от 12 января 2022 г. № 24 «О внесении изменений в 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утвержденные приказом Федеральной службы по надзору в сфере образования и науки от 14 августа 2020 г. № 831»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информация о питании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c 1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сентября 2022 года размещается в отдельном подразделе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«Организация питания в образовательной организации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При проверке сайтов учитывались оба варианта размещения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информации.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1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2 Робото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648</Words>
  <Application>Microsoft Office PowerPoint</Application>
  <PresentationFormat>Широкоэкранный</PresentationFormat>
  <Paragraphs>72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Roboto Black</vt:lpstr>
      <vt:lpstr>Calibri</vt:lpstr>
      <vt:lpstr>Wingdings</vt:lpstr>
      <vt:lpstr>Times New Roman</vt:lpstr>
      <vt:lpstr>Roboto</vt:lpstr>
      <vt:lpstr>sample</vt:lpstr>
      <vt:lpstr>Презентация PowerPoint</vt:lpstr>
      <vt:lpstr>База проверки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сайтов общеобразовательных организаций и СПО в 2022 году</dc:title>
  <dc:creator>Дмитрий Бикбаев</dc:creator>
  <cp:lastModifiedBy>Нисман Ольга Юрьевна</cp:lastModifiedBy>
  <cp:revision>30</cp:revision>
  <dcterms:created xsi:type="dcterms:W3CDTF">2022-06-20T12:11:23Z</dcterms:created>
  <dcterms:modified xsi:type="dcterms:W3CDTF">2022-06-21T10:45:50Z</dcterms:modified>
</cp:coreProperties>
</file>