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handoutMasterIdLst>
    <p:handoutMasterId r:id="rId32"/>
  </p:handoutMasterIdLst>
  <p:sldIdLst>
    <p:sldId id="374" r:id="rId2"/>
    <p:sldId id="550" r:id="rId3"/>
    <p:sldId id="500" r:id="rId4"/>
    <p:sldId id="501" r:id="rId5"/>
    <p:sldId id="551" r:id="rId6"/>
    <p:sldId id="552" r:id="rId7"/>
    <p:sldId id="558" r:id="rId8"/>
    <p:sldId id="553" r:id="rId9"/>
    <p:sldId id="544" r:id="rId10"/>
    <p:sldId id="559" r:id="rId11"/>
    <p:sldId id="560" r:id="rId12"/>
    <p:sldId id="561" r:id="rId13"/>
    <p:sldId id="554" r:id="rId14"/>
    <p:sldId id="513" r:id="rId15"/>
    <p:sldId id="562" r:id="rId16"/>
    <p:sldId id="563" r:id="rId17"/>
    <p:sldId id="566" r:id="rId18"/>
    <p:sldId id="564" r:id="rId19"/>
    <p:sldId id="569" r:id="rId20"/>
    <p:sldId id="570" r:id="rId21"/>
    <p:sldId id="571" r:id="rId22"/>
    <p:sldId id="572" r:id="rId23"/>
    <p:sldId id="573" r:id="rId24"/>
    <p:sldId id="567" r:id="rId25"/>
    <p:sldId id="576" r:id="rId26"/>
    <p:sldId id="574" r:id="rId27"/>
    <p:sldId id="580" r:id="rId28"/>
    <p:sldId id="579" r:id="rId29"/>
    <p:sldId id="369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xmlns:mc="http://schemas.openxmlformats.org/markup-compatibility/2006" xmlns:a14="http://schemas.microsoft.com/office/drawing/2010/main" val="FF0000" mc:Ignorable="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76D1D"/>
    <a:srgbClr val="006600"/>
    <a:srgbClr val="FFFF00"/>
    <a:srgbClr val="FF33CC"/>
    <a:srgbClr val="FF3300"/>
    <a:srgbClr val="954FC9"/>
    <a:srgbClr val="E58127"/>
    <a:srgbClr val="E6842A"/>
    <a:srgbClr val="BAE18F"/>
    <a:srgbClr val="BC8FDD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699" autoAdjust="0"/>
    <p:restoredTop sz="98208" autoAdjust="0"/>
  </p:normalViewPr>
  <p:slideViewPr>
    <p:cSldViewPr>
      <p:cViewPr>
        <p:scale>
          <a:sx n="50" d="100"/>
          <a:sy n="50" d="100"/>
        </p:scale>
        <p:origin x="-56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66" d="100"/>
          <a:sy n="66" d="100"/>
        </p:scale>
        <p:origin x="0" y="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06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706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C55842A-EEA0-45ED-98A5-B0EF319400B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854197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17D4BD-5D49-417F-8A2C-AC2BD288BC05}" type="datetimeFigureOut">
              <a:rPr lang="ru-RU" smtClean="0"/>
              <a:pPr/>
              <a:t>21.09.2021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CB712-F175-416D-81C2-691455D24D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548924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2.v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39" name="Object 67"/>
          <p:cNvGraphicFramePr>
            <a:graphicFrameLocks noChangeAspect="1"/>
          </p:cNvGraphicFramePr>
          <p:nvPr/>
        </p:nvGraphicFramePr>
        <p:xfrm>
          <a:off x="0" y="0"/>
          <a:ext cx="5029200" cy="5878513"/>
        </p:xfrm>
        <a:graphic>
          <a:graphicData uri="http://schemas.openxmlformats.org/presentationml/2006/ole">
            <p:oleObj spid="_x0000_s3189" name="Image" r:id="rId3" imgW="7415873" imgH="7225397" progId="">
              <p:embed/>
            </p:oleObj>
          </a:graphicData>
        </a:graphic>
      </p:graphicFrame>
      <p:sp>
        <p:nvSpPr>
          <p:cNvPr id="3130" name="Freeform 58"/>
          <p:cNvSpPr>
            <a:spLocks/>
          </p:cNvSpPr>
          <p:nvPr/>
        </p:nvSpPr>
        <p:spPr bwMode="gray">
          <a:xfrm>
            <a:off x="0" y="4483100"/>
            <a:ext cx="4122738" cy="2368550"/>
          </a:xfrm>
          <a:custGeom>
            <a:avLst/>
            <a:gdLst/>
            <a:ahLst/>
            <a:cxnLst>
              <a:cxn ang="0">
                <a:pos x="0" y="489"/>
              </a:cxn>
              <a:cxn ang="0">
                <a:pos x="1328" y="840"/>
              </a:cxn>
              <a:cxn ang="0">
                <a:pos x="2488" y="0"/>
              </a:cxn>
              <a:cxn ang="0">
                <a:pos x="1712" y="1124"/>
              </a:cxn>
              <a:cxn ang="0">
                <a:pos x="636" y="1492"/>
              </a:cxn>
              <a:cxn ang="0">
                <a:pos x="1" y="1492"/>
              </a:cxn>
              <a:cxn ang="0">
                <a:pos x="0" y="489"/>
              </a:cxn>
            </a:cxnLst>
            <a:rect l="0" t="0" r="r" b="b"/>
            <a:pathLst>
              <a:path w="2597" h="1492">
                <a:moveTo>
                  <a:pt x="0" y="489"/>
                </a:moveTo>
                <a:cubicBezTo>
                  <a:pt x="247" y="671"/>
                  <a:pt x="632" y="920"/>
                  <a:pt x="1328" y="840"/>
                </a:cubicBezTo>
                <a:cubicBezTo>
                  <a:pt x="2024" y="760"/>
                  <a:pt x="2360" y="131"/>
                  <a:pt x="2488" y="0"/>
                </a:cubicBezTo>
                <a:cubicBezTo>
                  <a:pt x="2597" y="53"/>
                  <a:pt x="1792" y="1068"/>
                  <a:pt x="1712" y="1124"/>
                </a:cubicBezTo>
                <a:cubicBezTo>
                  <a:pt x="1632" y="1180"/>
                  <a:pt x="921" y="1431"/>
                  <a:pt x="636" y="1492"/>
                </a:cubicBezTo>
                <a:lnTo>
                  <a:pt x="1" y="1492"/>
                </a:lnTo>
                <a:lnTo>
                  <a:pt x="0" y="489"/>
                </a:lnTo>
                <a:close/>
              </a:path>
            </a:pathLst>
          </a:custGeom>
          <a:gradFill rotWithShape="1">
            <a:gsLst>
              <a:gs pos="0">
                <a:schemeClr val="hlink">
                  <a:gamma/>
                  <a:shade val="24314"/>
                  <a:invGamma/>
                </a:schemeClr>
              </a:gs>
              <a:gs pos="100000">
                <a:schemeClr val="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31" name="Freeform 59"/>
          <p:cNvSpPr>
            <a:spLocks/>
          </p:cNvSpPr>
          <p:nvPr/>
        </p:nvSpPr>
        <p:spPr bwMode="gray">
          <a:xfrm>
            <a:off x="-12700" y="4149725"/>
            <a:ext cx="4152900" cy="2708275"/>
          </a:xfrm>
          <a:custGeom>
            <a:avLst/>
            <a:gdLst/>
            <a:ahLst/>
            <a:cxnLst>
              <a:cxn ang="0">
                <a:pos x="0" y="1688"/>
              </a:cxn>
              <a:cxn ang="0">
                <a:pos x="0" y="1112"/>
              </a:cxn>
              <a:cxn ang="0">
                <a:pos x="2576" y="0"/>
              </a:cxn>
              <a:cxn ang="0">
                <a:pos x="2135" y="826"/>
              </a:cxn>
              <a:cxn ang="0">
                <a:pos x="635" y="1688"/>
              </a:cxn>
              <a:cxn ang="0">
                <a:pos x="0" y="1688"/>
              </a:cxn>
            </a:cxnLst>
            <a:rect l="0" t="0" r="r" b="b"/>
            <a:pathLst>
              <a:path w="2576" h="1688">
                <a:moveTo>
                  <a:pt x="0" y="1688"/>
                </a:moveTo>
                <a:lnTo>
                  <a:pt x="0" y="1112"/>
                </a:lnTo>
                <a:cubicBezTo>
                  <a:pt x="1960" y="1464"/>
                  <a:pt x="2419" y="304"/>
                  <a:pt x="2576" y="0"/>
                </a:cubicBezTo>
                <a:lnTo>
                  <a:pt x="2135" y="826"/>
                </a:lnTo>
                <a:cubicBezTo>
                  <a:pt x="1618" y="1315"/>
                  <a:pt x="1286" y="1456"/>
                  <a:pt x="635" y="1688"/>
                </a:cubicBezTo>
                <a:lnTo>
                  <a:pt x="0" y="1688"/>
                </a:lnTo>
                <a:close/>
              </a:path>
            </a:pathLst>
          </a:custGeom>
          <a:gradFill rotWithShape="1">
            <a:gsLst>
              <a:gs pos="0">
                <a:schemeClr val="accent2"/>
              </a:gs>
              <a:gs pos="100000">
                <a:schemeClr val="accent2">
                  <a:gamma/>
                  <a:shade val="46275"/>
                  <a:invGamma/>
                </a:schemeClr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32" name="Freeform 60"/>
          <p:cNvSpPr>
            <a:spLocks/>
          </p:cNvSpPr>
          <p:nvPr/>
        </p:nvSpPr>
        <p:spPr bwMode="white">
          <a:xfrm>
            <a:off x="2271713" y="-9525"/>
            <a:ext cx="6892925" cy="6880225"/>
          </a:xfrm>
          <a:custGeom>
            <a:avLst/>
            <a:gdLst/>
            <a:ahLst/>
            <a:cxnLst>
              <a:cxn ang="0">
                <a:pos x="148" y="0"/>
              </a:cxn>
              <a:cxn ang="0">
                <a:pos x="561" y="193"/>
              </a:cxn>
              <a:cxn ang="0">
                <a:pos x="943" y="501"/>
              </a:cxn>
              <a:cxn ang="0">
                <a:pos x="1221" y="967"/>
              </a:cxn>
              <a:cxn ang="0">
                <a:pos x="1413" y="1630"/>
              </a:cxn>
              <a:cxn ang="0">
                <a:pos x="1290" y="2660"/>
              </a:cxn>
              <a:cxn ang="0">
                <a:pos x="0" y="4342"/>
              </a:cxn>
              <a:cxn ang="0">
                <a:pos x="4349" y="4342"/>
              </a:cxn>
              <a:cxn ang="0">
                <a:pos x="4362" y="7"/>
              </a:cxn>
              <a:cxn ang="0">
                <a:pos x="148" y="0"/>
              </a:cxn>
            </a:cxnLst>
            <a:rect l="0" t="0" r="r" b="b"/>
            <a:pathLst>
              <a:path w="4362" h="4342">
                <a:moveTo>
                  <a:pt x="148" y="0"/>
                </a:moveTo>
                <a:lnTo>
                  <a:pt x="561" y="193"/>
                </a:lnTo>
                <a:lnTo>
                  <a:pt x="943" y="501"/>
                </a:lnTo>
                <a:lnTo>
                  <a:pt x="1221" y="967"/>
                </a:lnTo>
                <a:lnTo>
                  <a:pt x="1413" y="1630"/>
                </a:lnTo>
                <a:lnTo>
                  <a:pt x="1290" y="2660"/>
                </a:lnTo>
                <a:lnTo>
                  <a:pt x="0" y="4342"/>
                </a:lnTo>
                <a:lnTo>
                  <a:pt x="4349" y="4342"/>
                </a:lnTo>
                <a:lnTo>
                  <a:pt x="4362" y="7"/>
                </a:lnTo>
                <a:lnTo>
                  <a:pt x="148" y="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black">
          <a:xfrm>
            <a:off x="5867400" y="6477000"/>
            <a:ext cx="2895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black">
          <a:xfrm>
            <a:off x="3429000" y="6477000"/>
            <a:ext cx="2133600" cy="244475"/>
          </a:xfrm>
        </p:spPr>
        <p:txBody>
          <a:bodyPr/>
          <a:lstStyle>
            <a:lvl1pPr>
              <a:defRPr sz="1200">
                <a:solidFill>
                  <a:schemeClr val="bg1"/>
                </a:solidFill>
              </a:defRPr>
            </a:lvl1pPr>
          </a:lstStyle>
          <a:p>
            <a:fld id="{199A3C13-D67D-4FEB-91F9-DDE0EF59A9D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black">
          <a:xfrm>
            <a:off x="7391400" y="5867400"/>
            <a:ext cx="13843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r"/>
            <a:r>
              <a:rPr lang="en-US" sz="2800" b="1" i="1">
                <a:solidFill>
                  <a:schemeClr val="bg1"/>
                </a:solidFill>
              </a:rPr>
              <a:t>LOGO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black">
          <a:xfrm>
            <a:off x="4724400" y="2362200"/>
            <a:ext cx="4267200" cy="1219200"/>
          </a:xfrm>
        </p:spPr>
        <p:txBody>
          <a:bodyPr/>
          <a:lstStyle>
            <a:lvl1pPr algn="l">
              <a:defRPr sz="4000" b="0" i="1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125" name="Text Box 53"/>
          <p:cNvSpPr txBox="1">
            <a:spLocks noChangeArrowheads="1"/>
          </p:cNvSpPr>
          <p:nvPr/>
        </p:nvSpPr>
        <p:spPr bwMode="black">
          <a:xfrm>
            <a:off x="5562600" y="457200"/>
            <a:ext cx="327660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/>
            <a:r>
              <a:rPr lang="en-US" sz="1600" i="1">
                <a:solidFill>
                  <a:schemeClr val="folHlink"/>
                </a:solidFill>
              </a:rPr>
              <a:t>“ Add your company slogan ”</a:t>
            </a:r>
          </a:p>
        </p:txBody>
      </p:sp>
      <p:sp>
        <p:nvSpPr>
          <p:cNvPr id="3134" name="Rectangle 62"/>
          <p:cNvSpPr>
            <a:spLocks noChangeArrowheads="1"/>
          </p:cNvSpPr>
          <p:nvPr/>
        </p:nvSpPr>
        <p:spPr bwMode="grayWhite">
          <a:xfrm>
            <a:off x="4284663" y="3933825"/>
            <a:ext cx="4875212" cy="431800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sp>
        <p:nvSpPr>
          <p:cNvPr id="3135" name="Line 63"/>
          <p:cNvSpPr>
            <a:spLocks noChangeShapeType="1"/>
          </p:cNvSpPr>
          <p:nvPr/>
        </p:nvSpPr>
        <p:spPr bwMode="grayWhite">
          <a:xfrm>
            <a:off x="4284663" y="3933825"/>
            <a:ext cx="485933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36" name="Line 64"/>
          <p:cNvSpPr>
            <a:spLocks noChangeShapeType="1"/>
          </p:cNvSpPr>
          <p:nvPr/>
        </p:nvSpPr>
        <p:spPr bwMode="grayWhite">
          <a:xfrm>
            <a:off x="4284663" y="4365625"/>
            <a:ext cx="4859337" cy="0"/>
          </a:xfrm>
          <a:prstGeom prst="line">
            <a:avLst/>
          </a:prstGeom>
          <a:noFill/>
          <a:ln w="12700">
            <a:solidFill>
              <a:schemeClr val="bg1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133" name="Freeform 61"/>
          <p:cNvSpPr>
            <a:spLocks/>
          </p:cNvSpPr>
          <p:nvPr/>
        </p:nvSpPr>
        <p:spPr bwMode="gray">
          <a:xfrm>
            <a:off x="965200" y="-11113"/>
            <a:ext cx="3822700" cy="6881813"/>
          </a:xfrm>
          <a:custGeom>
            <a:avLst/>
            <a:gdLst/>
            <a:ahLst/>
            <a:cxnLst>
              <a:cxn ang="0">
                <a:pos x="858" y="0"/>
              </a:cxn>
              <a:cxn ang="0">
                <a:pos x="1984" y="2583"/>
              </a:cxn>
              <a:cxn ang="0">
                <a:pos x="0" y="4327"/>
              </a:cxn>
              <a:cxn ang="0">
                <a:pos x="1208" y="4335"/>
              </a:cxn>
              <a:cxn ang="0">
                <a:pos x="2272" y="2567"/>
              </a:cxn>
              <a:cxn ang="0">
                <a:pos x="998" y="3"/>
              </a:cxn>
              <a:cxn ang="0">
                <a:pos x="858" y="0"/>
              </a:cxn>
            </a:cxnLst>
            <a:rect l="0" t="0" r="r" b="b"/>
            <a:pathLst>
              <a:path w="2408" h="4335">
                <a:moveTo>
                  <a:pt x="858" y="0"/>
                </a:moveTo>
                <a:cubicBezTo>
                  <a:pt x="2020" y="270"/>
                  <a:pt x="2408" y="1631"/>
                  <a:pt x="1984" y="2583"/>
                </a:cubicBezTo>
                <a:cubicBezTo>
                  <a:pt x="1560" y="3535"/>
                  <a:pt x="880" y="3976"/>
                  <a:pt x="0" y="4327"/>
                </a:cubicBezTo>
                <a:lnTo>
                  <a:pt x="1208" y="4335"/>
                </a:lnTo>
                <a:cubicBezTo>
                  <a:pt x="1520" y="4079"/>
                  <a:pt x="2144" y="3343"/>
                  <a:pt x="2272" y="2567"/>
                </a:cubicBezTo>
                <a:cubicBezTo>
                  <a:pt x="2400" y="1791"/>
                  <a:pt x="2278" y="419"/>
                  <a:pt x="998" y="3"/>
                </a:cubicBezTo>
                <a:lnTo>
                  <a:pt x="858" y="0"/>
                </a:lnTo>
                <a:close/>
              </a:path>
            </a:pathLst>
          </a:custGeom>
          <a:gradFill rotWithShape="1">
            <a:gsLst>
              <a:gs pos="0">
                <a:schemeClr val="folHlink">
                  <a:gamma/>
                  <a:tint val="27451"/>
                  <a:invGamma/>
                </a:schemeClr>
              </a:gs>
              <a:gs pos="100000">
                <a:schemeClr val="folHlink"/>
              </a:gs>
            </a:gsLst>
            <a:lin ang="540000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 bwMode="black">
          <a:xfrm>
            <a:off x="4724400" y="3962400"/>
            <a:ext cx="4191000" cy="381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 sz="1600" b="1">
                <a:solidFill>
                  <a:schemeClr val="bg1"/>
                </a:solidFill>
              </a:defRPr>
            </a:lvl1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DDB455-368A-46FB-9E0D-4513F8B1F93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5288F8C-3149-46EE-976F-682CAF4ACD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19200"/>
            <a:ext cx="40386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29DDA6D-F185-43B3-8380-B944BA6AFF8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7394D07-DC00-4262-B6DF-97ACA2A8AF0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87A5E48-AA27-4438-9396-BA947F7411C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CA418FD-3DCC-44BE-B530-D5770B0ECB3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A3F72EB-8845-4145-8262-AE6A3B1F4C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DEF527-A17C-4775-83BB-04A24F6C16A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491323-E438-4316-8E94-253620DCCE2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28600"/>
            <a:ext cx="2057400" cy="6172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28600"/>
            <a:ext cx="6019800" cy="6172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C09AF2-C0EF-4446-8A4C-7A989651168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28600"/>
            <a:ext cx="7848600" cy="563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562725"/>
            <a:ext cx="1828800" cy="2286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6934200" y="6591300"/>
            <a:ext cx="1905000" cy="2286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3756025" y="6551613"/>
            <a:ext cx="2133600" cy="228600"/>
          </a:xfrm>
        </p:spPr>
        <p:txBody>
          <a:bodyPr/>
          <a:lstStyle>
            <a:lvl1pPr>
              <a:defRPr/>
            </a:lvl1pPr>
          </a:lstStyle>
          <a:p>
            <a:fld id="{FA096AB6-EA9A-4381-A746-8AC4782221E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oleObject" Target="../embeddings/oleObject1.bin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29" name="Object 105"/>
          <p:cNvGraphicFramePr>
            <a:graphicFrameLocks noChangeAspect="1"/>
          </p:cNvGraphicFramePr>
          <p:nvPr/>
        </p:nvGraphicFramePr>
        <p:xfrm>
          <a:off x="0" y="0"/>
          <a:ext cx="9144000" cy="381000"/>
        </p:xfrm>
        <a:graphic>
          <a:graphicData uri="http://schemas.openxmlformats.org/presentationml/2006/ole">
            <p:oleObj spid="_x0000_s1179" name="Image" r:id="rId15" imgW="11034921" imgH="1130159" progId="">
              <p:embed/>
            </p:oleObj>
          </a:graphicData>
        </a:graphic>
      </p:graphicFrame>
      <p:sp>
        <p:nvSpPr>
          <p:cNvPr id="1123" name="Freeform 99"/>
          <p:cNvSpPr>
            <a:spLocks/>
          </p:cNvSpPr>
          <p:nvPr/>
        </p:nvSpPr>
        <p:spPr bwMode="gray">
          <a:xfrm>
            <a:off x="-1588" y="6413500"/>
            <a:ext cx="4205288" cy="444500"/>
          </a:xfrm>
          <a:custGeom>
            <a:avLst/>
            <a:gdLst/>
            <a:ahLst/>
            <a:cxnLst>
              <a:cxn ang="0">
                <a:pos x="2649" y="280"/>
              </a:cxn>
              <a:cxn ang="0">
                <a:pos x="1337" y="184"/>
              </a:cxn>
              <a:cxn ang="0">
                <a:pos x="1" y="0"/>
              </a:cxn>
              <a:cxn ang="0">
                <a:pos x="0" y="279"/>
              </a:cxn>
              <a:cxn ang="0">
                <a:pos x="2649" y="280"/>
              </a:cxn>
            </a:cxnLst>
            <a:rect l="0" t="0" r="r" b="b"/>
            <a:pathLst>
              <a:path w="2649" h="280">
                <a:moveTo>
                  <a:pt x="2649" y="280"/>
                </a:moveTo>
                <a:cubicBezTo>
                  <a:pt x="2211" y="248"/>
                  <a:pt x="2061" y="246"/>
                  <a:pt x="1337" y="184"/>
                </a:cubicBezTo>
                <a:cubicBezTo>
                  <a:pt x="610" y="123"/>
                  <a:pt x="9" y="0"/>
                  <a:pt x="1" y="0"/>
                </a:cubicBezTo>
                <a:lnTo>
                  <a:pt x="0" y="279"/>
                </a:lnTo>
                <a:lnTo>
                  <a:pt x="2649" y="280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4" name="Freeform 100"/>
          <p:cNvSpPr>
            <a:spLocks/>
          </p:cNvSpPr>
          <p:nvPr/>
        </p:nvSpPr>
        <p:spPr bwMode="gray">
          <a:xfrm>
            <a:off x="4932363" y="6337300"/>
            <a:ext cx="4211637" cy="520700"/>
          </a:xfrm>
          <a:custGeom>
            <a:avLst/>
            <a:gdLst/>
            <a:ahLst/>
            <a:cxnLst>
              <a:cxn ang="0">
                <a:pos x="0" y="328"/>
              </a:cxn>
              <a:cxn ang="0">
                <a:pos x="1321" y="224"/>
              </a:cxn>
              <a:cxn ang="0">
                <a:pos x="2653" y="0"/>
              </a:cxn>
              <a:cxn ang="0">
                <a:pos x="2653" y="328"/>
              </a:cxn>
              <a:cxn ang="0">
                <a:pos x="0" y="328"/>
              </a:cxn>
            </a:cxnLst>
            <a:rect l="0" t="0" r="r" b="b"/>
            <a:pathLst>
              <a:path w="2653" h="328">
                <a:moveTo>
                  <a:pt x="0" y="328"/>
                </a:moveTo>
                <a:cubicBezTo>
                  <a:pt x="428" y="297"/>
                  <a:pt x="612" y="285"/>
                  <a:pt x="1321" y="224"/>
                </a:cubicBezTo>
                <a:cubicBezTo>
                  <a:pt x="2031" y="163"/>
                  <a:pt x="2595" y="29"/>
                  <a:pt x="2653" y="0"/>
                </a:cubicBezTo>
                <a:lnTo>
                  <a:pt x="2653" y="328"/>
                </a:lnTo>
                <a:lnTo>
                  <a:pt x="0" y="328"/>
                </a:lnTo>
                <a:close/>
              </a:path>
            </a:pathLst>
          </a:custGeom>
          <a:gradFill rotWithShape="1">
            <a:gsLst>
              <a:gs pos="0">
                <a:schemeClr val="accent1"/>
              </a:gs>
              <a:gs pos="100000">
                <a:schemeClr val="folHlink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6" name="Freeform 102"/>
          <p:cNvSpPr>
            <a:spLocks/>
          </p:cNvSpPr>
          <p:nvPr/>
        </p:nvSpPr>
        <p:spPr bwMode="gray">
          <a:xfrm>
            <a:off x="4978400" y="800100"/>
            <a:ext cx="4165600" cy="444500"/>
          </a:xfrm>
          <a:custGeom>
            <a:avLst/>
            <a:gdLst/>
            <a:ahLst/>
            <a:cxnLst>
              <a:cxn ang="0">
                <a:pos x="0" y="8"/>
              </a:cxn>
              <a:cxn ang="0">
                <a:pos x="1288" y="120"/>
              </a:cxn>
              <a:cxn ang="0">
                <a:pos x="2624" y="280"/>
              </a:cxn>
              <a:cxn ang="0">
                <a:pos x="2624" y="0"/>
              </a:cxn>
              <a:cxn ang="0">
                <a:pos x="0" y="8"/>
              </a:cxn>
            </a:cxnLst>
            <a:rect l="0" t="0" r="r" b="b"/>
            <a:pathLst>
              <a:path w="2624" h="280">
                <a:moveTo>
                  <a:pt x="0" y="8"/>
                </a:moveTo>
                <a:cubicBezTo>
                  <a:pt x="438" y="40"/>
                  <a:pt x="564" y="59"/>
                  <a:pt x="1288" y="120"/>
                </a:cubicBezTo>
                <a:cubicBezTo>
                  <a:pt x="2015" y="181"/>
                  <a:pt x="2616" y="280"/>
                  <a:pt x="2624" y="280"/>
                </a:cubicBezTo>
                <a:lnTo>
                  <a:pt x="2624" y="0"/>
                </a:lnTo>
                <a:lnTo>
                  <a:pt x="0" y="8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127" name="Freeform 103"/>
          <p:cNvSpPr>
            <a:spLocks/>
          </p:cNvSpPr>
          <p:nvPr/>
        </p:nvSpPr>
        <p:spPr bwMode="invGray">
          <a:xfrm>
            <a:off x="0" y="0"/>
            <a:ext cx="9144000" cy="812800"/>
          </a:xfrm>
          <a:custGeom>
            <a:avLst/>
            <a:gdLst/>
            <a:ahLst/>
            <a:cxnLst>
              <a:cxn ang="0">
                <a:pos x="0" y="512"/>
              </a:cxn>
              <a:cxn ang="0">
                <a:pos x="5760" y="512"/>
              </a:cxn>
              <a:cxn ang="0">
                <a:pos x="5760" y="0"/>
              </a:cxn>
              <a:cxn ang="0">
                <a:pos x="2804" y="134"/>
              </a:cxn>
              <a:cxn ang="0">
                <a:pos x="0" y="9"/>
              </a:cxn>
              <a:cxn ang="0">
                <a:pos x="0" y="512"/>
              </a:cxn>
            </a:cxnLst>
            <a:rect l="0" t="0" r="r" b="b"/>
            <a:pathLst>
              <a:path w="5760" h="512">
                <a:moveTo>
                  <a:pt x="0" y="512"/>
                </a:moveTo>
                <a:lnTo>
                  <a:pt x="5760" y="512"/>
                </a:lnTo>
                <a:lnTo>
                  <a:pt x="5760" y="0"/>
                </a:lnTo>
                <a:cubicBezTo>
                  <a:pt x="5554" y="37"/>
                  <a:pt x="3760" y="147"/>
                  <a:pt x="2804" y="134"/>
                </a:cubicBezTo>
                <a:cubicBezTo>
                  <a:pt x="1848" y="121"/>
                  <a:pt x="582" y="97"/>
                  <a:pt x="0" y="9"/>
                </a:cubicBezTo>
                <a:lnTo>
                  <a:pt x="0" y="512"/>
                </a:lnTo>
                <a:close/>
              </a:path>
            </a:pathLst>
          </a:custGeom>
          <a:gradFill rotWithShape="1">
            <a:gsLst>
              <a:gs pos="0">
                <a:schemeClr val="tx2"/>
              </a:gs>
              <a:gs pos="50000">
                <a:schemeClr val="tx2">
                  <a:gamma/>
                  <a:shade val="46275"/>
                  <a:invGamma/>
                </a:schemeClr>
              </a:gs>
              <a:gs pos="100000">
                <a:schemeClr val="tx2"/>
              </a:gs>
            </a:gsLst>
            <a:lin ang="0" scaled="1"/>
          </a:gra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19200"/>
            <a:ext cx="8229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white">
          <a:xfrm>
            <a:off x="457200" y="6562725"/>
            <a:ext cx="1828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white">
          <a:xfrm>
            <a:off x="6934200" y="6591300"/>
            <a:ext cx="19050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r>
              <a:rPr lang="en-US"/>
              <a:t>www.themegallery.com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3756025" y="6551613"/>
            <a:ext cx="2133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fld id="{2C188197-60EC-4927-BBF2-1814172A72D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228600"/>
            <a:ext cx="7848600" cy="56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128" name="Freeform 104"/>
          <p:cNvSpPr>
            <a:spLocks/>
          </p:cNvSpPr>
          <p:nvPr/>
        </p:nvSpPr>
        <p:spPr bwMode="gray">
          <a:xfrm flipH="1">
            <a:off x="0" y="793750"/>
            <a:ext cx="3635375" cy="444500"/>
          </a:xfrm>
          <a:custGeom>
            <a:avLst/>
            <a:gdLst/>
            <a:ahLst/>
            <a:cxnLst>
              <a:cxn ang="0">
                <a:pos x="0" y="16"/>
              </a:cxn>
              <a:cxn ang="0">
                <a:pos x="1000" y="104"/>
              </a:cxn>
              <a:cxn ang="0">
                <a:pos x="2096" y="280"/>
              </a:cxn>
              <a:cxn ang="0">
                <a:pos x="2096" y="0"/>
              </a:cxn>
              <a:cxn ang="0">
                <a:pos x="0" y="16"/>
              </a:cxn>
            </a:cxnLst>
            <a:rect l="0" t="0" r="r" b="b"/>
            <a:pathLst>
              <a:path w="2096" h="280">
                <a:moveTo>
                  <a:pt x="0" y="16"/>
                </a:moveTo>
                <a:cubicBezTo>
                  <a:pt x="352" y="48"/>
                  <a:pt x="418" y="43"/>
                  <a:pt x="1000" y="104"/>
                </a:cubicBezTo>
                <a:cubicBezTo>
                  <a:pt x="1584" y="165"/>
                  <a:pt x="2048" y="251"/>
                  <a:pt x="2096" y="280"/>
                </a:cubicBezTo>
                <a:lnTo>
                  <a:pt x="2096" y="0"/>
                </a:lnTo>
                <a:lnTo>
                  <a:pt x="0" y="16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s://texterra.ru/blog/google-tablitsy-bolshoy-gayd-dlya-novichkov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forms.gle/AEZCB3NPEEYVUV878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971600" y="2132856"/>
            <a:ext cx="712879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О реализации РИП </a:t>
            </a:r>
          </a:p>
          <a:p>
            <a:pPr algn="ctr"/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в 2021-2022 учебном году</a:t>
            </a:r>
          </a:p>
          <a:p>
            <a:pPr algn="ctr"/>
            <a:endParaRPr lang="ru-RU" sz="3600" dirty="0" smtClean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116632"/>
            <a:ext cx="889248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900" dirty="0" smtClean="0">
                <a:solidFill>
                  <a:schemeClr val="bg1"/>
                </a:solidFill>
                <a:latin typeface="Impact" pitchFamily="34" charset="0"/>
              </a:rPr>
              <a:t>Государственное бюджетное профессиональное образовательное учреждение Самарской области «</a:t>
            </a:r>
            <a:r>
              <a:rPr lang="ru-RU" sz="1900" dirty="0" err="1" smtClean="0">
                <a:solidFill>
                  <a:schemeClr val="bg1"/>
                </a:solidFill>
                <a:latin typeface="Impact" pitchFamily="34" charset="0"/>
              </a:rPr>
              <a:t>Сызранский</a:t>
            </a:r>
            <a:r>
              <a:rPr lang="ru-RU" sz="1900" dirty="0" smtClean="0">
                <a:solidFill>
                  <a:schemeClr val="bg1"/>
                </a:solidFill>
                <a:latin typeface="Impact" pitchFamily="34" charset="0"/>
              </a:rPr>
              <a:t> медико-гуманитарный колледж»</a:t>
            </a:r>
            <a:endParaRPr lang="ru-RU" sz="1900" dirty="0">
              <a:solidFill>
                <a:schemeClr val="bg1"/>
              </a:solidFill>
              <a:latin typeface="Impact" pitchFamily="34" charset="0"/>
            </a:endParaRPr>
          </a:p>
        </p:txBody>
      </p:sp>
      <p:sp>
        <p:nvSpPr>
          <p:cNvPr id="15" name="Text Box 7"/>
          <p:cNvSpPr txBox="1">
            <a:spLocks noChangeArrowheads="1"/>
          </p:cNvSpPr>
          <p:nvPr/>
        </p:nvSpPr>
        <p:spPr bwMode="auto">
          <a:xfrm>
            <a:off x="5471592" y="5157192"/>
            <a:ext cx="367240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sz="2000" dirty="0" smtClean="0">
                <a:solidFill>
                  <a:srgbClr val="FF3300"/>
                </a:solidFill>
                <a:latin typeface="Impact" pitchFamily="34" charset="0"/>
              </a:rPr>
              <a:t>Докладчик:   Баринова Ю.Ю., зам. директора по УМ и ИД</a:t>
            </a:r>
          </a:p>
        </p:txBody>
      </p:sp>
      <p:pic>
        <p:nvPicPr>
          <p:cNvPr id="8" name="Picture 2" descr="http://www.mk.ru/upload/iblock_mk/475/08/5c/e9/DETAIL_PICTURE_750365_776057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4725144"/>
            <a:ext cx="2452673" cy="1981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81128"/>
            <a:ext cx="2466564" cy="2000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043608" y="980728"/>
            <a:ext cx="7211144" cy="5181600"/>
          </a:xfrm>
        </p:spPr>
        <p:txBody>
          <a:bodyPr/>
          <a:lstStyle/>
          <a:p>
            <a:pPr algn="ctr">
              <a:buNone/>
            </a:pP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В 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2021 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году в соответствии </a:t>
            </a:r>
            <a:r>
              <a:rPr lang="ru-RU" kern="1200" dirty="0" smtClean="0">
                <a:solidFill>
                  <a:srgbClr val="FF0000"/>
                </a:solidFill>
                <a:latin typeface="Impact" pitchFamily="34" charset="0"/>
              </a:rPr>
              <a:t>с приказом  министерства образования и науки Самарской области</a:t>
            </a:r>
          </a:p>
          <a:p>
            <a:pPr algn="ctr">
              <a:buNone/>
            </a:pPr>
            <a:r>
              <a:rPr lang="ru-RU" kern="1200" dirty="0" smtClean="0">
                <a:solidFill>
                  <a:srgbClr val="FF0000"/>
                </a:solidFill>
                <a:latin typeface="Impact" pitchFamily="34" charset="0"/>
              </a:rPr>
              <a:t> от 13.08.2021 г. № 377-од </a:t>
            </a:r>
          </a:p>
          <a:p>
            <a:pPr algn="ctr">
              <a:buNone/>
            </a:pP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«О признании в 2021 году организаций, осуществляющих образовательную деятельность, и иных действующих в сфере образования организаций, а также их объединений, расположенных на территории Самарской области, региональными инновационными площадками в сфере образования»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643446"/>
            <a:ext cx="1924397" cy="1357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539552" y="980728"/>
            <a:ext cx="8208912" cy="5544616"/>
            <a:chOff x="2208" y="1490"/>
            <a:chExt cx="1363" cy="2302"/>
          </a:xfrm>
        </p:grpSpPr>
        <p:sp>
          <p:nvSpPr>
            <p:cNvPr id="6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6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31"/>
            <p:cNvSpPr>
              <a:spLocks noChangeArrowheads="1"/>
            </p:cNvSpPr>
            <p:nvPr/>
          </p:nvSpPr>
          <p:spPr bwMode="gray">
            <a:xfrm>
              <a:off x="2238" y="3262"/>
              <a:ext cx="1304" cy="53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50160"/>
          </a:xfrm>
        </p:spPr>
        <p:txBody>
          <a:bodyPr/>
          <a:lstStyle/>
          <a:p>
            <a:pPr algn="ctr">
              <a:buNone/>
            </a:pPr>
            <a:r>
              <a:rPr lang="ru-RU" kern="1200" dirty="0" smtClean="0">
                <a:solidFill>
                  <a:srgbClr val="FF0000"/>
                </a:solidFill>
                <a:latin typeface="Impact" pitchFamily="34" charset="0"/>
              </a:rPr>
              <a:t>Тема проекта/программы:</a:t>
            </a:r>
          </a:p>
          <a:p>
            <a:pPr algn="ctr">
              <a:buNone/>
            </a:pP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Разработка и апробация организационных механизмов наставничества через систему профессионального </a:t>
            </a:r>
            <a:r>
              <a:rPr lang="ru-RU" kern="12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волонтерства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в форме «студент-студент»</a:t>
            </a:r>
          </a:p>
          <a:p>
            <a:pPr algn="ctr">
              <a:buNone/>
            </a:pPr>
            <a:endParaRPr lang="ru-RU" kern="12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00232" y="5000636"/>
            <a:ext cx="5038725" cy="159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251520" y="785794"/>
            <a:ext cx="8892480" cy="6072206"/>
            <a:chOff x="2208" y="1490"/>
            <a:chExt cx="1363" cy="2302"/>
          </a:xfrm>
        </p:grpSpPr>
        <p:sp>
          <p:nvSpPr>
            <p:cNvPr id="6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6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31"/>
            <p:cNvSpPr>
              <a:spLocks noChangeArrowheads="1"/>
            </p:cNvSpPr>
            <p:nvPr/>
          </p:nvSpPr>
          <p:spPr bwMode="gray">
            <a:xfrm>
              <a:off x="2238" y="3262"/>
              <a:ext cx="1304" cy="53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57232"/>
            <a:ext cx="9144000" cy="5715040"/>
          </a:xfrm>
        </p:spPr>
        <p:txBody>
          <a:bodyPr/>
          <a:lstStyle/>
          <a:p>
            <a:pPr lvl="0" algn="ctr">
              <a:buNone/>
            </a:pPr>
            <a:r>
              <a:rPr lang="ru-RU" kern="1200" dirty="0" smtClean="0">
                <a:solidFill>
                  <a:srgbClr val="FF0000"/>
                </a:solidFill>
                <a:latin typeface="Impact" pitchFamily="34" charset="0"/>
              </a:rPr>
              <a:t>Основная идея проекта/программы</a:t>
            </a:r>
          </a:p>
          <a:p>
            <a:pPr algn="ctr">
              <a:buNone/>
            </a:pP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Предлагаемый Проект представляет собой формирующий эксперимент, позволяющий выработать организационный механизм планирования, реализации наставничества через систему профессионального </a:t>
            </a:r>
            <a:r>
              <a:rPr lang="ru-RU" kern="12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волонтерства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в форме «студент-студент».  Проект включает проведение волонтерской работы через технологию «</a:t>
            </a:r>
            <a:r>
              <a:rPr lang="ru-RU" kern="12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равный-равному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» наставниками студентами–медиками </a:t>
            </a:r>
            <a:r>
              <a:rPr lang="ru-RU" kern="12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Сызранского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медико-гуманитарного колледжа среди </a:t>
            </a:r>
            <a:r>
              <a:rPr lang="ru-RU" kern="12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обучающихся-наставляемыми</a:t>
            </a:r>
            <a:r>
              <a:rPr lang="ru-RU" kern="12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других профессиональных образовательных организаций г.о. Сызрань, г.о. Октябрьск.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250825" y="785794"/>
            <a:ext cx="8281615" cy="5789631"/>
            <a:chOff x="214282" y="353463"/>
            <a:chExt cx="8280997" cy="5790181"/>
          </a:xfrm>
        </p:grpSpPr>
        <p:sp>
          <p:nvSpPr>
            <p:cNvPr id="100356" name="Freeform 4"/>
            <p:cNvSpPr>
              <a:spLocks noEditPoints="1"/>
            </p:cNvSpPr>
            <p:nvPr/>
          </p:nvSpPr>
          <p:spPr bwMode="gray">
            <a:xfrm>
              <a:off x="214282" y="1071546"/>
              <a:ext cx="3714776" cy="5072098"/>
            </a:xfrm>
            <a:custGeom>
              <a:avLst/>
              <a:gdLst/>
              <a:ahLst/>
              <a:cxnLst>
                <a:cxn ang="0">
                  <a:pos x="1092" y="50"/>
                </a:cxn>
                <a:cxn ang="0">
                  <a:pos x="822" y="168"/>
                </a:cxn>
                <a:cxn ang="0">
                  <a:pos x="594" y="300"/>
                </a:cxn>
                <a:cxn ang="0">
                  <a:pos x="406" y="446"/>
                </a:cxn>
                <a:cxn ang="0">
                  <a:pos x="254" y="604"/>
                </a:cxn>
                <a:cxn ang="0">
                  <a:pos x="140" y="772"/>
                </a:cxn>
                <a:cxn ang="0">
                  <a:pos x="60" y="944"/>
                </a:cxn>
                <a:cxn ang="0">
                  <a:pos x="14" y="1122"/>
                </a:cxn>
                <a:cxn ang="0">
                  <a:pos x="0" y="1300"/>
                </a:cxn>
                <a:cxn ang="0">
                  <a:pos x="18" y="1476"/>
                </a:cxn>
                <a:cxn ang="0">
                  <a:pos x="64" y="1650"/>
                </a:cxn>
                <a:cxn ang="0">
                  <a:pos x="138" y="1818"/>
                </a:cxn>
                <a:cxn ang="0">
                  <a:pos x="238" y="1978"/>
                </a:cxn>
                <a:cxn ang="0">
                  <a:pos x="364" y="2126"/>
                </a:cxn>
                <a:cxn ang="0">
                  <a:pos x="512" y="2262"/>
                </a:cxn>
                <a:cxn ang="0">
                  <a:pos x="684" y="2382"/>
                </a:cxn>
                <a:cxn ang="0">
                  <a:pos x="874" y="2484"/>
                </a:cxn>
                <a:cxn ang="0">
                  <a:pos x="1086" y="2564"/>
                </a:cxn>
                <a:cxn ang="0">
                  <a:pos x="1314" y="2622"/>
                </a:cxn>
                <a:cxn ang="0">
                  <a:pos x="1558" y="2654"/>
                </a:cxn>
                <a:cxn ang="0">
                  <a:pos x="1818" y="2658"/>
                </a:cxn>
                <a:cxn ang="0">
                  <a:pos x="2090" y="2632"/>
                </a:cxn>
                <a:cxn ang="0">
                  <a:pos x="2374" y="2574"/>
                </a:cxn>
                <a:cxn ang="0">
                  <a:pos x="2544" y="2912"/>
                </a:cxn>
                <a:cxn ang="0">
                  <a:pos x="1868" y="1552"/>
                </a:cxn>
                <a:cxn ang="0">
                  <a:pos x="1956" y="1914"/>
                </a:cxn>
                <a:cxn ang="0">
                  <a:pos x="1788" y="1936"/>
                </a:cxn>
                <a:cxn ang="0">
                  <a:pos x="1616" y="1934"/>
                </a:cxn>
                <a:cxn ang="0">
                  <a:pos x="1442" y="1912"/>
                </a:cxn>
                <a:cxn ang="0">
                  <a:pos x="1272" y="1872"/>
                </a:cxn>
                <a:cxn ang="0">
                  <a:pos x="1108" y="1812"/>
                </a:cxn>
                <a:cxn ang="0">
                  <a:pos x="952" y="1736"/>
                </a:cxn>
                <a:cxn ang="0">
                  <a:pos x="810" y="1646"/>
                </a:cxn>
                <a:cxn ang="0">
                  <a:pos x="684" y="1542"/>
                </a:cxn>
                <a:cxn ang="0">
                  <a:pos x="578" y="1428"/>
                </a:cxn>
                <a:cxn ang="0">
                  <a:pos x="494" y="1304"/>
                </a:cxn>
                <a:cxn ang="0">
                  <a:pos x="438" y="1170"/>
                </a:cxn>
                <a:cxn ang="0">
                  <a:pos x="410" y="1032"/>
                </a:cxn>
                <a:cxn ang="0">
                  <a:pos x="416" y="888"/>
                </a:cxn>
                <a:cxn ang="0">
                  <a:pos x="460" y="742"/>
                </a:cxn>
                <a:cxn ang="0">
                  <a:pos x="544" y="592"/>
                </a:cxn>
                <a:cxn ang="0">
                  <a:pos x="670" y="444"/>
                </a:cxn>
                <a:cxn ang="0">
                  <a:pos x="844" y="298"/>
                </a:cxn>
                <a:cxn ang="0">
                  <a:pos x="1070" y="154"/>
                </a:cxn>
                <a:cxn ang="0">
                  <a:pos x="1348" y="16"/>
                </a:cxn>
                <a:cxn ang="0">
                  <a:pos x="1244" y="0"/>
                </a:cxn>
                <a:cxn ang="0">
                  <a:pos x="2820" y="1934"/>
                </a:cxn>
                <a:cxn ang="0">
                  <a:pos x="2820" y="1934"/>
                </a:cxn>
              </a:cxnLst>
              <a:rect l="0" t="0" r="r" b="b"/>
              <a:pathLst>
                <a:path w="2820" h="2912">
                  <a:moveTo>
                    <a:pt x="1244" y="0"/>
                  </a:moveTo>
                  <a:lnTo>
                    <a:pt x="1092" y="50"/>
                  </a:lnTo>
                  <a:lnTo>
                    <a:pt x="952" y="106"/>
                  </a:lnTo>
                  <a:lnTo>
                    <a:pt x="822" y="168"/>
                  </a:lnTo>
                  <a:lnTo>
                    <a:pt x="704" y="232"/>
                  </a:lnTo>
                  <a:lnTo>
                    <a:pt x="594" y="300"/>
                  </a:lnTo>
                  <a:lnTo>
                    <a:pt x="494" y="372"/>
                  </a:lnTo>
                  <a:lnTo>
                    <a:pt x="406" y="446"/>
                  </a:lnTo>
                  <a:lnTo>
                    <a:pt x="324" y="524"/>
                  </a:lnTo>
                  <a:lnTo>
                    <a:pt x="254" y="604"/>
                  </a:lnTo>
                  <a:lnTo>
                    <a:pt x="192" y="686"/>
                  </a:lnTo>
                  <a:lnTo>
                    <a:pt x="140" y="772"/>
                  </a:lnTo>
                  <a:lnTo>
                    <a:pt x="96" y="856"/>
                  </a:lnTo>
                  <a:lnTo>
                    <a:pt x="60" y="944"/>
                  </a:lnTo>
                  <a:lnTo>
                    <a:pt x="32" y="1032"/>
                  </a:lnTo>
                  <a:lnTo>
                    <a:pt x="14" y="1122"/>
                  </a:lnTo>
                  <a:lnTo>
                    <a:pt x="2" y="1210"/>
                  </a:lnTo>
                  <a:lnTo>
                    <a:pt x="0" y="1300"/>
                  </a:lnTo>
                  <a:lnTo>
                    <a:pt x="4" y="1388"/>
                  </a:lnTo>
                  <a:lnTo>
                    <a:pt x="18" y="1476"/>
                  </a:lnTo>
                  <a:lnTo>
                    <a:pt x="36" y="1564"/>
                  </a:lnTo>
                  <a:lnTo>
                    <a:pt x="64" y="1650"/>
                  </a:lnTo>
                  <a:lnTo>
                    <a:pt x="96" y="1736"/>
                  </a:lnTo>
                  <a:lnTo>
                    <a:pt x="138" y="1818"/>
                  </a:lnTo>
                  <a:lnTo>
                    <a:pt x="184" y="1900"/>
                  </a:lnTo>
                  <a:lnTo>
                    <a:pt x="238" y="1978"/>
                  </a:lnTo>
                  <a:lnTo>
                    <a:pt x="298" y="2054"/>
                  </a:lnTo>
                  <a:lnTo>
                    <a:pt x="364" y="2126"/>
                  </a:lnTo>
                  <a:lnTo>
                    <a:pt x="434" y="2196"/>
                  </a:lnTo>
                  <a:lnTo>
                    <a:pt x="512" y="2262"/>
                  </a:lnTo>
                  <a:lnTo>
                    <a:pt x="596" y="2324"/>
                  </a:lnTo>
                  <a:lnTo>
                    <a:pt x="684" y="2382"/>
                  </a:lnTo>
                  <a:lnTo>
                    <a:pt x="776" y="2436"/>
                  </a:lnTo>
                  <a:lnTo>
                    <a:pt x="874" y="2484"/>
                  </a:lnTo>
                  <a:lnTo>
                    <a:pt x="978" y="2526"/>
                  </a:lnTo>
                  <a:lnTo>
                    <a:pt x="1086" y="2564"/>
                  </a:lnTo>
                  <a:lnTo>
                    <a:pt x="1198" y="2596"/>
                  </a:lnTo>
                  <a:lnTo>
                    <a:pt x="1314" y="2622"/>
                  </a:lnTo>
                  <a:lnTo>
                    <a:pt x="1434" y="2642"/>
                  </a:lnTo>
                  <a:lnTo>
                    <a:pt x="1558" y="2654"/>
                  </a:lnTo>
                  <a:lnTo>
                    <a:pt x="1686" y="2660"/>
                  </a:lnTo>
                  <a:lnTo>
                    <a:pt x="1818" y="2658"/>
                  </a:lnTo>
                  <a:lnTo>
                    <a:pt x="1952" y="2650"/>
                  </a:lnTo>
                  <a:lnTo>
                    <a:pt x="2090" y="2632"/>
                  </a:lnTo>
                  <a:lnTo>
                    <a:pt x="2230" y="2608"/>
                  </a:lnTo>
                  <a:lnTo>
                    <a:pt x="2374" y="2574"/>
                  </a:lnTo>
                  <a:lnTo>
                    <a:pt x="2542" y="2912"/>
                  </a:lnTo>
                  <a:lnTo>
                    <a:pt x="2544" y="2912"/>
                  </a:lnTo>
                  <a:lnTo>
                    <a:pt x="2820" y="1934"/>
                  </a:lnTo>
                  <a:lnTo>
                    <a:pt x="1868" y="1552"/>
                  </a:lnTo>
                  <a:lnTo>
                    <a:pt x="2036" y="1894"/>
                  </a:lnTo>
                  <a:lnTo>
                    <a:pt x="1956" y="1914"/>
                  </a:lnTo>
                  <a:lnTo>
                    <a:pt x="1872" y="1928"/>
                  </a:lnTo>
                  <a:lnTo>
                    <a:pt x="1788" y="1936"/>
                  </a:lnTo>
                  <a:lnTo>
                    <a:pt x="1702" y="1938"/>
                  </a:lnTo>
                  <a:lnTo>
                    <a:pt x="1616" y="1934"/>
                  </a:lnTo>
                  <a:lnTo>
                    <a:pt x="1528" y="1926"/>
                  </a:lnTo>
                  <a:lnTo>
                    <a:pt x="1442" y="1912"/>
                  </a:lnTo>
                  <a:lnTo>
                    <a:pt x="1356" y="1894"/>
                  </a:lnTo>
                  <a:lnTo>
                    <a:pt x="1272" y="1872"/>
                  </a:lnTo>
                  <a:lnTo>
                    <a:pt x="1188" y="1844"/>
                  </a:lnTo>
                  <a:lnTo>
                    <a:pt x="1108" y="1812"/>
                  </a:lnTo>
                  <a:lnTo>
                    <a:pt x="1028" y="1776"/>
                  </a:lnTo>
                  <a:lnTo>
                    <a:pt x="952" y="1736"/>
                  </a:lnTo>
                  <a:lnTo>
                    <a:pt x="880" y="1692"/>
                  </a:lnTo>
                  <a:lnTo>
                    <a:pt x="810" y="1646"/>
                  </a:lnTo>
                  <a:lnTo>
                    <a:pt x="744" y="1596"/>
                  </a:lnTo>
                  <a:lnTo>
                    <a:pt x="684" y="1542"/>
                  </a:lnTo>
                  <a:lnTo>
                    <a:pt x="628" y="1486"/>
                  </a:lnTo>
                  <a:lnTo>
                    <a:pt x="578" y="1428"/>
                  </a:lnTo>
                  <a:lnTo>
                    <a:pt x="532" y="1366"/>
                  </a:lnTo>
                  <a:lnTo>
                    <a:pt x="494" y="1304"/>
                  </a:lnTo>
                  <a:lnTo>
                    <a:pt x="462" y="1238"/>
                  </a:lnTo>
                  <a:lnTo>
                    <a:pt x="438" y="1170"/>
                  </a:lnTo>
                  <a:lnTo>
                    <a:pt x="420" y="1102"/>
                  </a:lnTo>
                  <a:lnTo>
                    <a:pt x="410" y="1032"/>
                  </a:lnTo>
                  <a:lnTo>
                    <a:pt x="410" y="960"/>
                  </a:lnTo>
                  <a:lnTo>
                    <a:pt x="416" y="888"/>
                  </a:lnTo>
                  <a:lnTo>
                    <a:pt x="434" y="816"/>
                  </a:lnTo>
                  <a:lnTo>
                    <a:pt x="460" y="742"/>
                  </a:lnTo>
                  <a:lnTo>
                    <a:pt x="496" y="668"/>
                  </a:lnTo>
                  <a:lnTo>
                    <a:pt x="544" y="592"/>
                  </a:lnTo>
                  <a:lnTo>
                    <a:pt x="602" y="518"/>
                  </a:lnTo>
                  <a:lnTo>
                    <a:pt x="670" y="444"/>
                  </a:lnTo>
                  <a:lnTo>
                    <a:pt x="752" y="370"/>
                  </a:lnTo>
                  <a:lnTo>
                    <a:pt x="844" y="298"/>
                  </a:lnTo>
                  <a:lnTo>
                    <a:pt x="950" y="226"/>
                  </a:lnTo>
                  <a:lnTo>
                    <a:pt x="1070" y="154"/>
                  </a:lnTo>
                  <a:lnTo>
                    <a:pt x="1202" y="84"/>
                  </a:lnTo>
                  <a:lnTo>
                    <a:pt x="1348" y="16"/>
                  </a:lnTo>
                  <a:lnTo>
                    <a:pt x="1244" y="0"/>
                  </a:lnTo>
                  <a:lnTo>
                    <a:pt x="1244" y="0"/>
                  </a:lnTo>
                  <a:lnTo>
                    <a:pt x="1244" y="0"/>
                  </a:lnTo>
                  <a:close/>
                  <a:moveTo>
                    <a:pt x="2820" y="1934"/>
                  </a:moveTo>
                  <a:lnTo>
                    <a:pt x="2820" y="1934"/>
                  </a:lnTo>
                  <a:lnTo>
                    <a:pt x="2820" y="1934"/>
                  </a:lnTo>
                  <a:close/>
                </a:path>
              </a:pathLst>
            </a:custGeom>
            <a:solidFill>
              <a:srgbClr val="FFFF00"/>
            </a:solidFill>
            <a:ln w="57150">
              <a:solidFill>
                <a:srgbClr val="FF0000"/>
              </a:solidFill>
              <a:headEnd/>
              <a:tailEnd/>
            </a:ln>
            <a:scene3d>
              <a:camera prst="orthographicFront"/>
              <a:lightRig rig="threePt" dir="t"/>
            </a:scene3d>
            <a:sp3d>
              <a:bevelT prst="angle"/>
            </a:sp3d>
          </p:spPr>
          <p:style>
            <a:lnRef idx="1">
              <a:schemeClr val="accent2"/>
            </a:lnRef>
            <a:fillRef idx="2">
              <a:schemeClr val="accent2"/>
            </a:fillRef>
            <a:effectRef idx="1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0385" name="Text Box 33"/>
            <p:cNvSpPr txBox="1">
              <a:spLocks noChangeArrowheads="1"/>
            </p:cNvSpPr>
            <p:nvPr/>
          </p:nvSpPr>
          <p:spPr bwMode="auto">
            <a:xfrm>
              <a:off x="2087045" y="353463"/>
              <a:ext cx="6408234" cy="466325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>
              <a:outerShdw dist="35921" dir="2700000" algn="ctr" rotWithShape="0">
                <a:schemeClr val="bg2"/>
              </a:outerShdw>
            </a:effectLst>
          </p:spPr>
          <p:txBody>
            <a:bodyPr wrap="square">
              <a:spAutoFit/>
            </a:bodyPr>
            <a:lstStyle/>
            <a:p>
              <a:pPr algn="ctr"/>
              <a:r>
                <a:rPr lang="ru-RU" sz="2700" dirty="0" smtClean="0">
                  <a:solidFill>
                    <a:schemeClr val="tx2">
                      <a:lumMod val="75000"/>
                    </a:schemeClr>
                  </a:solidFill>
                  <a:latin typeface="Impact" pitchFamily="34" charset="0"/>
                </a:rPr>
                <a:t>Разработать и апробировать организационный механизм наставничества через систему профессионального </a:t>
              </a:r>
              <a:r>
                <a:rPr lang="ru-RU" sz="2700" dirty="0" err="1" smtClean="0">
                  <a:solidFill>
                    <a:schemeClr val="tx2">
                      <a:lumMod val="75000"/>
                    </a:schemeClr>
                  </a:solidFill>
                  <a:latin typeface="Impact" pitchFamily="34" charset="0"/>
                </a:rPr>
                <a:t>волонтерства</a:t>
              </a:r>
              <a:r>
                <a:rPr lang="ru-RU" sz="2700" dirty="0" smtClean="0">
                  <a:solidFill>
                    <a:schemeClr val="tx2">
                      <a:lumMod val="75000"/>
                    </a:schemeClr>
                  </a:solidFill>
                  <a:latin typeface="Impact" pitchFamily="34" charset="0"/>
                </a:rPr>
                <a:t> в форме «студент-студент» для формирования ценностей здорового образа жизни обучающихся профессиональных образовательных организаций г.о. Сызрань, г.о. Октябрьск.</a:t>
              </a:r>
            </a:p>
            <a:p>
              <a:pPr algn="ctr"/>
              <a:endParaRPr lang="ru-RU" sz="27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endParaRPr>
            </a:p>
            <a:p>
              <a:pPr algn="ctr">
                <a:defRPr/>
              </a:pPr>
              <a:endParaRPr lang="ru-RU" sz="2700" dirty="0">
                <a:solidFill>
                  <a:srgbClr val="7030A0"/>
                </a:solidFill>
                <a:latin typeface="Impact" pitchFamily="34" charset="0"/>
              </a:endParaRPr>
            </a:p>
          </p:txBody>
        </p:sp>
      </p:grpSp>
      <p:sp>
        <p:nvSpPr>
          <p:cNvPr id="34" name="Rectangle 2"/>
          <p:cNvSpPr txBox="1">
            <a:spLocks noChangeArrowheads="1"/>
          </p:cNvSpPr>
          <p:nvPr/>
        </p:nvSpPr>
        <p:spPr bwMode="auto">
          <a:xfrm>
            <a:off x="755576" y="188640"/>
            <a:ext cx="7848600" cy="56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ru-RU" sz="4500" kern="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Цель </a:t>
            </a:r>
            <a:r>
              <a:rPr lang="ru-RU" sz="4500" kern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  <a:ea typeface="+mj-ea"/>
                <a:cs typeface="+mj-cs"/>
              </a:rPr>
              <a:t>проекта:</a:t>
            </a:r>
            <a:endParaRPr lang="en-US" sz="4500" kern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  <a:ea typeface="+mj-ea"/>
              <a:cs typeface="+mj-cs"/>
            </a:endParaRPr>
          </a:p>
        </p:txBody>
      </p: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5286388"/>
            <a:ext cx="2095483" cy="15716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755576" y="908721"/>
            <a:ext cx="8136904" cy="1944215"/>
            <a:chOff x="720" y="1392"/>
            <a:chExt cx="4058" cy="459"/>
          </a:xfrm>
          <a:solidFill>
            <a:srgbClr val="C00000"/>
          </a:solidFill>
        </p:grpSpPr>
        <p:sp>
          <p:nvSpPr>
            <p:cNvPr id="44076" name="AutoShape 44"/>
            <p:cNvSpPr>
              <a:spLocks noChangeArrowheads="1"/>
            </p:cNvSpPr>
            <p:nvPr/>
          </p:nvSpPr>
          <p:spPr bwMode="gray">
            <a:xfrm>
              <a:off x="720" y="1392"/>
              <a:ext cx="4058" cy="434"/>
            </a:xfrm>
            <a:prstGeom prst="roundRect">
              <a:avLst>
                <a:gd name="adj" fmla="val 17509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4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44078" name="AutoShape 4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79" name="AutoShape 4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395536" y="1340768"/>
            <a:ext cx="611188" cy="608013"/>
            <a:chOff x="579" y="1386"/>
            <a:chExt cx="385" cy="383"/>
          </a:xfrm>
        </p:grpSpPr>
        <p:sp>
          <p:nvSpPr>
            <p:cNvPr id="44081" name="Oval 49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50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44083" name="Oval 51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84" name="Oval 52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85" name="Oval 53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86" name="Oval 54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44087" name="Text Box 55"/>
          <p:cNvSpPr txBox="1">
            <a:spLocks noChangeArrowheads="1"/>
          </p:cNvSpPr>
          <p:nvPr/>
        </p:nvSpPr>
        <p:spPr bwMode="gray">
          <a:xfrm>
            <a:off x="539552" y="1412776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80808"/>
                </a:solidFill>
              </a:rPr>
              <a:t>1</a:t>
            </a:r>
          </a:p>
        </p:txBody>
      </p: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683568" y="2924944"/>
            <a:ext cx="8208912" cy="2088232"/>
            <a:chOff x="720" y="1392"/>
            <a:chExt cx="4058" cy="480"/>
          </a:xfrm>
          <a:solidFill>
            <a:srgbClr val="00B050"/>
          </a:solidFill>
        </p:grpSpPr>
        <p:sp>
          <p:nvSpPr>
            <p:cNvPr id="44089" name="AutoShape 57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58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44091" name="AutoShape 59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92" name="AutoShape 60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395536" y="3613075"/>
            <a:ext cx="611188" cy="608013"/>
            <a:chOff x="579" y="1386"/>
            <a:chExt cx="385" cy="383"/>
          </a:xfrm>
        </p:grpSpPr>
        <p:sp>
          <p:nvSpPr>
            <p:cNvPr id="44094" name="Oval 62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" name="Group 63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44096" name="Oval 64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97" name="Oval 65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98" name="Oval 66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99" name="Oval 67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44100" name="Text Box 68"/>
          <p:cNvSpPr txBox="1">
            <a:spLocks noChangeArrowheads="1"/>
          </p:cNvSpPr>
          <p:nvPr/>
        </p:nvSpPr>
        <p:spPr bwMode="gray">
          <a:xfrm>
            <a:off x="539552" y="3717032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80808"/>
                </a:solidFill>
              </a:rPr>
              <a:t>2</a:t>
            </a:r>
          </a:p>
        </p:txBody>
      </p:sp>
      <p:grpSp>
        <p:nvGrpSpPr>
          <p:cNvPr id="10" name="Group 69"/>
          <p:cNvGrpSpPr>
            <a:grpSpLocks/>
          </p:cNvGrpSpPr>
          <p:nvPr/>
        </p:nvGrpSpPr>
        <p:grpSpPr bwMode="auto">
          <a:xfrm>
            <a:off x="755576" y="5229200"/>
            <a:ext cx="8208912" cy="1422648"/>
            <a:chOff x="720" y="1392"/>
            <a:chExt cx="4058" cy="480"/>
          </a:xfrm>
          <a:solidFill>
            <a:srgbClr val="7030A0"/>
          </a:solidFill>
        </p:grpSpPr>
        <p:sp>
          <p:nvSpPr>
            <p:cNvPr id="44102" name="AutoShape 70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1" name="Group 71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44104" name="AutoShape 72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105" name="AutoShape 73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12" name="Group 74"/>
          <p:cNvGrpSpPr>
            <a:grpSpLocks/>
          </p:cNvGrpSpPr>
          <p:nvPr/>
        </p:nvGrpSpPr>
        <p:grpSpPr bwMode="auto">
          <a:xfrm>
            <a:off x="467544" y="5589240"/>
            <a:ext cx="611188" cy="608013"/>
            <a:chOff x="579" y="1386"/>
            <a:chExt cx="385" cy="383"/>
          </a:xfrm>
        </p:grpSpPr>
        <p:sp>
          <p:nvSpPr>
            <p:cNvPr id="44107" name="Oval 75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13" name="Group 76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44109" name="Oval 77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110" name="Oval 78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111" name="Oval 79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112" name="Oval 80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44113" name="Text Box 81"/>
          <p:cNvSpPr txBox="1">
            <a:spLocks noChangeArrowheads="1"/>
          </p:cNvSpPr>
          <p:nvPr/>
        </p:nvSpPr>
        <p:spPr bwMode="gray">
          <a:xfrm>
            <a:off x="539552" y="5661248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solidFill>
                  <a:srgbClr val="080808"/>
                </a:solidFill>
              </a:rPr>
              <a:t>3</a:t>
            </a:r>
          </a:p>
        </p:txBody>
      </p:sp>
      <p:sp>
        <p:nvSpPr>
          <p:cNvPr id="44114" name="Text Box 82"/>
          <p:cNvSpPr txBox="1">
            <a:spLocks noChangeArrowheads="1"/>
          </p:cNvSpPr>
          <p:nvPr/>
        </p:nvSpPr>
        <p:spPr bwMode="white">
          <a:xfrm>
            <a:off x="971600" y="1268760"/>
            <a:ext cx="7776864" cy="2462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1" algn="just"/>
            <a:r>
              <a:rPr lang="ru-RU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Разработать, апробировать механизм планирования наставнической деятельности по формированию ценностей здорового образа жизни обучающихся профессиональных образовательных организаций г.о. Сызрань, г.о. Октябрьск.</a:t>
            </a:r>
          </a:p>
          <a:p>
            <a:pPr marL="0" lvl="1" algn="just"/>
            <a:endParaRPr lang="ru-RU" sz="2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marL="0" lvl="1" algn="just"/>
            <a:endParaRPr lang="ru-RU" sz="2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algn="just"/>
            <a:endParaRPr lang="ru-RU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44115" name="Text Box 83"/>
          <p:cNvSpPr txBox="1">
            <a:spLocks noChangeArrowheads="1"/>
          </p:cNvSpPr>
          <p:nvPr/>
        </p:nvSpPr>
        <p:spPr bwMode="white">
          <a:xfrm>
            <a:off x="611560" y="3084056"/>
            <a:ext cx="8064897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 algn="just"/>
            <a:r>
              <a:rPr lang="ru-RU" sz="2200" dirty="0" smtClean="0">
                <a:latin typeface="Impact" pitchFamily="34" charset="0"/>
              </a:rPr>
              <a:t>Апробировать периодические диагностические исследования по оценке уровня здоровья  с помощи методики академика Г.Л. </a:t>
            </a:r>
            <a:r>
              <a:rPr lang="ru-RU" sz="2200" dirty="0" err="1" smtClean="0">
                <a:latin typeface="Impact" pitchFamily="34" charset="0"/>
              </a:rPr>
              <a:t>Апанасенко</a:t>
            </a:r>
            <a:r>
              <a:rPr lang="ru-RU" sz="2200" dirty="0" smtClean="0">
                <a:latin typeface="Impact" pitchFamily="34" charset="0"/>
              </a:rPr>
              <a:t>  и анкетирования по определению факторов здоровья у обучающихся.</a:t>
            </a:r>
          </a:p>
          <a:p>
            <a:pPr lvl="1" algn="just"/>
            <a:endParaRPr lang="ru-RU" sz="2200" dirty="0" smtClean="0">
              <a:latin typeface="Impact" pitchFamily="34" charset="0"/>
            </a:endParaRPr>
          </a:p>
          <a:p>
            <a:pPr lvl="1" algn="just"/>
            <a:endParaRPr lang="ru-RU" sz="2200" dirty="0" smtClean="0">
              <a:latin typeface="Impact" pitchFamily="34" charset="0"/>
            </a:endParaRPr>
          </a:p>
        </p:txBody>
      </p:sp>
      <p:sp>
        <p:nvSpPr>
          <p:cNvPr id="44116" name="Text Box 84"/>
          <p:cNvSpPr txBox="1">
            <a:spLocks noChangeArrowheads="1"/>
          </p:cNvSpPr>
          <p:nvPr/>
        </p:nvSpPr>
        <p:spPr bwMode="white">
          <a:xfrm>
            <a:off x="611560" y="5301208"/>
            <a:ext cx="8208912" cy="2369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 algn="just"/>
            <a:r>
              <a:rPr lang="ru-RU" sz="2200" dirty="0" smtClean="0">
                <a:solidFill>
                  <a:srgbClr val="FFFF00"/>
                </a:solidFill>
                <a:latin typeface="Impact" pitchFamily="34" charset="0"/>
              </a:rPr>
              <a:t>Разработать, апробировать комплексную программу информационно-обучающих мероприятий «Школа здоровья» с учетом результатов диагностических исследований с закреплением наставников из числа студентов-медиков.</a:t>
            </a:r>
          </a:p>
          <a:p>
            <a:pPr lvl="1" algn="just"/>
            <a:endParaRPr lang="ru-RU" sz="2200" dirty="0" smtClean="0">
              <a:solidFill>
                <a:srgbClr val="FFFF00"/>
              </a:solidFill>
              <a:latin typeface="Impact" pitchFamily="34" charset="0"/>
            </a:endParaRPr>
          </a:p>
          <a:p>
            <a:pPr lvl="1" algn="just"/>
            <a:r>
              <a:rPr lang="ru-RU" sz="2200" dirty="0" smtClean="0">
                <a:solidFill>
                  <a:srgbClr val="FFFF00"/>
                </a:solidFill>
                <a:latin typeface="Impact" pitchFamily="34" charset="0"/>
              </a:rPr>
              <a:t>  </a:t>
            </a:r>
          </a:p>
          <a:p>
            <a:pPr eaLnBrk="0" hangingPunct="0"/>
            <a:endParaRPr lang="en-US" sz="1600" dirty="0">
              <a:solidFill>
                <a:srgbClr val="FEFFFF"/>
              </a:solidFill>
            </a:endParaRPr>
          </a:p>
        </p:txBody>
      </p:sp>
      <p:sp>
        <p:nvSpPr>
          <p:cNvPr id="46" name="Заголовок 45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algn="ctr"/>
            <a:r>
              <a:rPr lang="ru-RU" sz="3500" b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Задачи проекта:</a:t>
            </a:r>
            <a:endParaRPr lang="ru-RU" sz="35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3"/>
          <p:cNvGrpSpPr>
            <a:grpSpLocks/>
          </p:cNvGrpSpPr>
          <p:nvPr/>
        </p:nvGrpSpPr>
        <p:grpSpPr bwMode="auto">
          <a:xfrm>
            <a:off x="755576" y="908721"/>
            <a:ext cx="8136904" cy="1944215"/>
            <a:chOff x="720" y="1392"/>
            <a:chExt cx="4058" cy="459"/>
          </a:xfrm>
          <a:solidFill>
            <a:srgbClr val="C00000"/>
          </a:solidFill>
        </p:grpSpPr>
        <p:sp>
          <p:nvSpPr>
            <p:cNvPr id="44076" name="AutoShape 44"/>
            <p:cNvSpPr>
              <a:spLocks noChangeArrowheads="1"/>
            </p:cNvSpPr>
            <p:nvPr/>
          </p:nvSpPr>
          <p:spPr bwMode="gray">
            <a:xfrm>
              <a:off x="720" y="1392"/>
              <a:ext cx="4058" cy="434"/>
            </a:xfrm>
            <a:prstGeom prst="roundRect">
              <a:avLst>
                <a:gd name="adj" fmla="val 17509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3" name="Group 45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44078" name="AutoShape 46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79" name="AutoShape 47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4" name="Group 48"/>
          <p:cNvGrpSpPr>
            <a:grpSpLocks/>
          </p:cNvGrpSpPr>
          <p:nvPr/>
        </p:nvGrpSpPr>
        <p:grpSpPr bwMode="auto">
          <a:xfrm>
            <a:off x="395536" y="1340768"/>
            <a:ext cx="611188" cy="608013"/>
            <a:chOff x="579" y="1386"/>
            <a:chExt cx="385" cy="383"/>
          </a:xfrm>
        </p:grpSpPr>
        <p:sp>
          <p:nvSpPr>
            <p:cNvPr id="44081" name="Oval 49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5" name="Group 50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44083" name="Oval 51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84" name="Oval 52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85" name="Oval 53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86" name="Oval 54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44087" name="Text Box 55"/>
          <p:cNvSpPr txBox="1">
            <a:spLocks noChangeArrowheads="1"/>
          </p:cNvSpPr>
          <p:nvPr/>
        </p:nvSpPr>
        <p:spPr bwMode="gray">
          <a:xfrm>
            <a:off x="539552" y="1412776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 smtClean="0">
                <a:solidFill>
                  <a:srgbClr val="080808"/>
                </a:solidFill>
              </a:rPr>
              <a:t>4</a:t>
            </a:r>
            <a:endParaRPr lang="en-US" sz="2400" dirty="0">
              <a:solidFill>
                <a:srgbClr val="080808"/>
              </a:solidFill>
            </a:endParaRPr>
          </a:p>
        </p:txBody>
      </p:sp>
      <p:grpSp>
        <p:nvGrpSpPr>
          <p:cNvPr id="6" name="Group 56"/>
          <p:cNvGrpSpPr>
            <a:grpSpLocks/>
          </p:cNvGrpSpPr>
          <p:nvPr/>
        </p:nvGrpSpPr>
        <p:grpSpPr bwMode="auto">
          <a:xfrm>
            <a:off x="683568" y="2924944"/>
            <a:ext cx="8208912" cy="2088232"/>
            <a:chOff x="720" y="1392"/>
            <a:chExt cx="4058" cy="480"/>
          </a:xfrm>
          <a:solidFill>
            <a:srgbClr val="00B050"/>
          </a:solidFill>
        </p:grpSpPr>
        <p:sp>
          <p:nvSpPr>
            <p:cNvPr id="44089" name="AutoShape 57"/>
            <p:cNvSpPr>
              <a:spLocks noChangeArrowheads="1"/>
            </p:cNvSpPr>
            <p:nvPr/>
          </p:nvSpPr>
          <p:spPr bwMode="gray">
            <a:xfrm>
              <a:off x="720" y="1392"/>
              <a:ext cx="4058" cy="480"/>
            </a:xfrm>
            <a:prstGeom prst="roundRect">
              <a:avLst>
                <a:gd name="adj" fmla="val 17509"/>
              </a:avLst>
            </a:prstGeom>
            <a:grpFill/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7" name="Group 58"/>
            <p:cNvGrpSpPr>
              <a:grpSpLocks/>
            </p:cNvGrpSpPr>
            <p:nvPr/>
          </p:nvGrpSpPr>
          <p:grpSpPr bwMode="auto">
            <a:xfrm>
              <a:off x="730" y="1407"/>
              <a:ext cx="4043" cy="444"/>
              <a:chOff x="744" y="1407"/>
              <a:chExt cx="3988" cy="444"/>
            </a:xfrm>
            <a:grpFill/>
          </p:grpSpPr>
          <p:sp>
            <p:nvSpPr>
              <p:cNvPr id="44091" name="AutoShape 59"/>
              <p:cNvSpPr>
                <a:spLocks noChangeArrowheads="1"/>
              </p:cNvSpPr>
              <p:nvPr/>
            </p:nvSpPr>
            <p:spPr bwMode="gray">
              <a:xfrm>
                <a:off x="744" y="1736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44092" name="AutoShape 60"/>
              <p:cNvSpPr>
                <a:spLocks noChangeArrowheads="1"/>
              </p:cNvSpPr>
              <p:nvPr/>
            </p:nvSpPr>
            <p:spPr bwMode="gray">
              <a:xfrm>
                <a:off x="744" y="1407"/>
                <a:ext cx="3988" cy="11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/>
              <a:lstStyle/>
              <a:p>
                <a:endParaRPr lang="ru-RU"/>
              </a:p>
            </p:txBody>
          </p:sp>
        </p:grpSp>
      </p:grpSp>
      <p:grpSp>
        <p:nvGrpSpPr>
          <p:cNvPr id="8" name="Group 61"/>
          <p:cNvGrpSpPr>
            <a:grpSpLocks/>
          </p:cNvGrpSpPr>
          <p:nvPr/>
        </p:nvGrpSpPr>
        <p:grpSpPr bwMode="auto">
          <a:xfrm>
            <a:off x="395536" y="3613075"/>
            <a:ext cx="611188" cy="608013"/>
            <a:chOff x="579" y="1386"/>
            <a:chExt cx="385" cy="383"/>
          </a:xfrm>
        </p:grpSpPr>
        <p:sp>
          <p:nvSpPr>
            <p:cNvPr id="44094" name="Oval 62"/>
            <p:cNvSpPr>
              <a:spLocks noChangeArrowheads="1"/>
            </p:cNvSpPr>
            <p:nvPr/>
          </p:nvSpPr>
          <p:spPr bwMode="gray">
            <a:xfrm>
              <a:off x="579" y="1386"/>
              <a:ext cx="385" cy="383"/>
            </a:xfrm>
            <a:prstGeom prst="ellipse">
              <a:avLst/>
            </a:prstGeom>
            <a:solidFill>
              <a:srgbClr val="808080"/>
            </a:solidFill>
            <a:ln>
              <a:noFill/>
            </a:ln>
            <a:effectLst/>
            <a:extLst>
              <a:ext uri="{91240B29-F687-4F45-9708-019B960494DF}">
                <a14:hiddenLine xmlns=""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=""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ru-RU"/>
            </a:p>
          </p:txBody>
        </p:sp>
        <p:grpSp>
          <p:nvGrpSpPr>
            <p:cNvPr id="9" name="Group 63"/>
            <p:cNvGrpSpPr>
              <a:grpSpLocks/>
            </p:cNvGrpSpPr>
            <p:nvPr/>
          </p:nvGrpSpPr>
          <p:grpSpPr bwMode="auto">
            <a:xfrm>
              <a:off x="587" y="1392"/>
              <a:ext cx="369" cy="369"/>
              <a:chOff x="587" y="1392"/>
              <a:chExt cx="369" cy="369"/>
            </a:xfrm>
          </p:grpSpPr>
          <p:sp>
            <p:nvSpPr>
              <p:cNvPr id="44096" name="Oval 64"/>
              <p:cNvSpPr>
                <a:spLocks noChangeArrowheads="1"/>
              </p:cNvSpPr>
              <p:nvPr/>
            </p:nvSpPr>
            <p:spPr bwMode="gray">
              <a:xfrm>
                <a:off x="587" y="1392"/>
                <a:ext cx="369" cy="369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46275"/>
                      <a:invGamma/>
                    </a:srgbClr>
                  </a:gs>
                  <a:gs pos="100000">
                    <a:srgbClr val="D6E1E2"/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97" name="Oval 65"/>
              <p:cNvSpPr>
                <a:spLocks noChangeArrowheads="1"/>
              </p:cNvSpPr>
              <p:nvPr/>
            </p:nvSpPr>
            <p:spPr bwMode="gray">
              <a:xfrm>
                <a:off x="592" y="1394"/>
                <a:ext cx="359" cy="360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alpha val="0"/>
                    </a:srgbClr>
                  </a:gs>
                  <a:gs pos="100000">
                    <a:srgbClr val="D6E1E2">
                      <a:gamma/>
                      <a:tint val="34902"/>
                      <a:invGamma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98" name="Oval 66"/>
              <p:cNvSpPr>
                <a:spLocks noChangeArrowheads="1"/>
              </p:cNvSpPr>
              <p:nvPr/>
            </p:nvSpPr>
            <p:spPr bwMode="gray">
              <a:xfrm>
                <a:off x="596" y="1397"/>
                <a:ext cx="342" cy="337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shade val="79216"/>
                      <a:invGamma/>
                    </a:srgbClr>
                  </a:gs>
                  <a:gs pos="100000">
                    <a:srgbClr val="D6E1E2">
                      <a:alpha val="4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  <p:sp>
            <p:nvSpPr>
              <p:cNvPr id="44099" name="Oval 67"/>
              <p:cNvSpPr>
                <a:spLocks noChangeArrowheads="1"/>
              </p:cNvSpPr>
              <p:nvPr/>
            </p:nvSpPr>
            <p:spPr bwMode="gray">
              <a:xfrm>
                <a:off x="615" y="1407"/>
                <a:ext cx="305" cy="273"/>
              </a:xfrm>
              <a:prstGeom prst="ellipse">
                <a:avLst/>
              </a:prstGeom>
              <a:gradFill rotWithShape="1">
                <a:gsLst>
                  <a:gs pos="0">
                    <a:srgbClr val="D6E1E2">
                      <a:gamma/>
                      <a:tint val="0"/>
                      <a:invGamma/>
                    </a:srgbClr>
                  </a:gs>
                  <a:gs pos="100000">
                    <a:srgbClr val="D6E1E2">
                      <a:alpha val="38000"/>
                    </a:srgbClr>
                  </a:gs>
                </a:gsLst>
                <a:lin ang="5400000" scaled="1"/>
              </a:gradFill>
              <a:ln>
                <a:noFill/>
              </a:ln>
              <a:effectLst/>
              <a:extLst>
                <a:ext uri="{91240B29-F687-4F45-9708-019B960494DF}">
                  <a14:hiddenLine xmlns="" xmlns:a14="http://schemas.microsoft.com/office/drawing/2010/main" w="9525" algn="ctr">
                    <a:solidFill>
                      <a:schemeClr val="tx1"/>
                    </a:solidFill>
                    <a:round/>
                    <a:headEnd/>
                    <a:tailEnd/>
                  </a14:hiddenLine>
                </a:ext>
                <a:ext uri="{AF507438-7753-43E0-B8FC-AC1667EBCBE1}">
                  <a14:hiddenEffects xmlns=""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vert="eaVert" wrap="none" anchor="ctr"/>
              <a:lstStyle/>
              <a:p>
                <a:endParaRPr lang="ru-RU"/>
              </a:p>
            </p:txBody>
          </p:sp>
        </p:grpSp>
      </p:grpSp>
      <p:sp>
        <p:nvSpPr>
          <p:cNvPr id="44100" name="Text Box 68"/>
          <p:cNvSpPr txBox="1">
            <a:spLocks noChangeArrowheads="1"/>
          </p:cNvSpPr>
          <p:nvPr/>
        </p:nvSpPr>
        <p:spPr bwMode="gray">
          <a:xfrm>
            <a:off x="539552" y="3717032"/>
            <a:ext cx="381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400" dirty="0" smtClean="0">
                <a:solidFill>
                  <a:srgbClr val="080808"/>
                </a:solidFill>
              </a:rPr>
              <a:t>5</a:t>
            </a:r>
            <a:endParaRPr lang="en-US" sz="2400" dirty="0">
              <a:solidFill>
                <a:srgbClr val="080808"/>
              </a:solidFill>
            </a:endParaRPr>
          </a:p>
        </p:txBody>
      </p:sp>
      <p:sp>
        <p:nvSpPr>
          <p:cNvPr id="44114" name="Text Box 82"/>
          <p:cNvSpPr txBox="1">
            <a:spLocks noChangeArrowheads="1"/>
          </p:cNvSpPr>
          <p:nvPr/>
        </p:nvSpPr>
        <p:spPr bwMode="white">
          <a:xfrm>
            <a:off x="971600" y="1268760"/>
            <a:ext cx="7776864" cy="1785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1" algn="just"/>
            <a:r>
              <a:rPr lang="ru-RU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Проанализировать по итогам апробации результативность формирования готовности к здоровому образу жизни у обучающихся с использованием </a:t>
            </a:r>
            <a:r>
              <a:rPr lang="ru-RU" sz="2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критериально-оценочного</a:t>
            </a:r>
            <a:endParaRPr lang="ru-RU" sz="2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  <a:p>
            <a:pPr marL="0" lvl="1" algn="just"/>
            <a:r>
              <a:rPr lang="ru-RU" sz="2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аппарата и динамического наблюдения.</a:t>
            </a:r>
          </a:p>
          <a:p>
            <a:pPr algn="just"/>
            <a:endParaRPr lang="ru-RU" sz="220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44115" name="Text Box 83"/>
          <p:cNvSpPr txBox="1">
            <a:spLocks noChangeArrowheads="1"/>
          </p:cNvSpPr>
          <p:nvPr/>
        </p:nvSpPr>
        <p:spPr bwMode="white">
          <a:xfrm>
            <a:off x="611560" y="3084056"/>
            <a:ext cx="8064897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lvl="1" algn="just"/>
            <a:r>
              <a:rPr lang="ru-RU" sz="2200" dirty="0" smtClean="0">
                <a:latin typeface="Impact" pitchFamily="34" charset="0"/>
              </a:rPr>
              <a:t>Разработать, апробировать механизм административного контроля системы наставничества в форме «студент-студент».</a:t>
            </a:r>
          </a:p>
          <a:p>
            <a:pPr lvl="1" algn="just"/>
            <a:endParaRPr lang="ru-RU" sz="2200" dirty="0" smtClean="0">
              <a:latin typeface="Impact" pitchFamily="34" charset="0"/>
            </a:endParaRPr>
          </a:p>
          <a:p>
            <a:pPr lvl="1" algn="just"/>
            <a:endParaRPr lang="ru-RU" sz="2200" dirty="0" smtClean="0">
              <a:latin typeface="Impact" pitchFamily="34" charset="0"/>
            </a:endParaRPr>
          </a:p>
          <a:p>
            <a:pPr lvl="1" algn="just"/>
            <a:endParaRPr lang="ru-RU" sz="2200" dirty="0" smtClean="0">
              <a:latin typeface="Impact" pitchFamily="34" charset="0"/>
            </a:endParaRPr>
          </a:p>
        </p:txBody>
      </p:sp>
      <p:sp>
        <p:nvSpPr>
          <p:cNvPr id="46" name="Заголовок 45"/>
          <p:cNvSpPr>
            <a:spLocks noGrp="1"/>
          </p:cNvSpPr>
          <p:nvPr>
            <p:ph type="title"/>
          </p:nvPr>
        </p:nvSpPr>
        <p:spPr>
          <a:xfrm>
            <a:off x="0" y="0"/>
            <a:ext cx="8686800" cy="1143000"/>
          </a:xfrm>
        </p:spPr>
        <p:txBody>
          <a:bodyPr/>
          <a:lstStyle/>
          <a:p>
            <a:pPr algn="ctr"/>
            <a:r>
              <a:rPr lang="ru-RU" sz="3500" b="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Задачи проекта:</a:t>
            </a:r>
            <a:endParaRPr lang="ru-RU" sz="3500" b="0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AutoShape 3"/>
          <p:cNvSpPr>
            <a:spLocks noChangeArrowheads="1"/>
          </p:cNvSpPr>
          <p:nvPr/>
        </p:nvSpPr>
        <p:spPr bwMode="gray">
          <a:xfrm>
            <a:off x="152400" y="836712"/>
            <a:ext cx="4491038" cy="5792688"/>
          </a:xfrm>
          <a:prstGeom prst="rightArrow">
            <a:avLst>
              <a:gd name="adj1" fmla="val 79136"/>
              <a:gd name="adj2" fmla="val 33730"/>
            </a:avLst>
          </a:prstGeom>
          <a:solidFill>
            <a:srgbClr val="FFFF00"/>
          </a:solidFill>
          <a:ln w="19050" cap="rnd" algn="ctr">
            <a:solidFill>
              <a:schemeClr val="bg2"/>
            </a:solidFill>
            <a:prstDash val="sysDot"/>
            <a:miter lim="800000"/>
            <a:headEnd/>
            <a:tailEnd/>
          </a:ln>
        </p:spPr>
        <p:txBody>
          <a:bodyPr wrap="none" anchor="ctr"/>
          <a:lstStyle/>
          <a:p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6147" name="Text Box 4"/>
          <p:cNvSpPr txBox="1">
            <a:spLocks noChangeArrowheads="1"/>
          </p:cNvSpPr>
          <p:nvPr/>
        </p:nvSpPr>
        <p:spPr bwMode="black">
          <a:xfrm>
            <a:off x="0" y="1571612"/>
            <a:ext cx="3714744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В колледже разработан </a:t>
            </a:r>
            <a:r>
              <a:rPr lang="ru-RU" sz="2000" dirty="0" smtClean="0">
                <a:solidFill>
                  <a:srgbClr val="FF0000"/>
                </a:solidFill>
                <a:latin typeface="Impact" pitchFamily="34" charset="0"/>
              </a:rPr>
              <a:t>План реализации проекта на 2021/2022 учебный год </a:t>
            </a:r>
          </a:p>
          <a:p>
            <a:pPr algn="ctr">
              <a:buNone/>
            </a:pP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в соответствии, с которым начата разработка и организационного механизма наставничества через систему профессионального </a:t>
            </a:r>
            <a:r>
              <a:rPr lang="ru-RU" sz="2000" dirty="0" err="1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волонтерства</a:t>
            </a:r>
            <a:r>
              <a:rPr lang="ru-RU" sz="2000" dirty="0" smtClean="0">
                <a:solidFill>
                  <a:schemeClr val="tx2">
                    <a:lumMod val="75000"/>
                  </a:schemeClr>
                </a:solidFill>
                <a:latin typeface="Impact" pitchFamily="34" charset="0"/>
              </a:rPr>
              <a:t> в форме «студент-студент»</a:t>
            </a:r>
            <a:endParaRPr lang="en-US" sz="2000" dirty="0">
              <a:solidFill>
                <a:srgbClr val="1C1C1C"/>
              </a:solidFill>
            </a:endParaRPr>
          </a:p>
        </p:txBody>
      </p:sp>
      <p:sp>
        <p:nvSpPr>
          <p:cNvPr id="6157" name="AutoShape 14"/>
          <p:cNvSpPr>
            <a:spLocks noChangeArrowheads="1"/>
          </p:cNvSpPr>
          <p:nvPr/>
        </p:nvSpPr>
        <p:spPr bwMode="ltGray">
          <a:xfrm>
            <a:off x="4283968" y="6165304"/>
            <a:ext cx="520700" cy="216024"/>
          </a:xfrm>
          <a:prstGeom prst="rightArrow">
            <a:avLst>
              <a:gd name="adj1" fmla="val 50000"/>
              <a:gd name="adj2" fmla="val 58514"/>
            </a:avLst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6"/>
          <p:cNvGrpSpPr>
            <a:grpSpLocks/>
          </p:cNvGrpSpPr>
          <p:nvPr/>
        </p:nvGrpSpPr>
        <p:grpSpPr bwMode="auto">
          <a:xfrm>
            <a:off x="4786314" y="1500174"/>
            <a:ext cx="4105596" cy="4824536"/>
            <a:chOff x="3612" y="1200"/>
            <a:chExt cx="3072" cy="774"/>
          </a:xfrm>
          <a:solidFill>
            <a:srgbClr val="FF6600">
              <a:alpha val="48627"/>
            </a:srgbClr>
          </a:solidFill>
        </p:grpSpPr>
        <p:sp>
          <p:nvSpPr>
            <p:cNvPr id="26" name="AutoShape 7"/>
            <p:cNvSpPr>
              <a:spLocks noChangeArrowheads="1"/>
            </p:cNvSpPr>
            <p:nvPr/>
          </p:nvSpPr>
          <p:spPr bwMode="ltGray">
            <a:xfrm>
              <a:off x="3612" y="1200"/>
              <a:ext cx="3072" cy="774"/>
            </a:xfrm>
            <a:prstGeom prst="roundRect">
              <a:avLst>
                <a:gd name="adj" fmla="val 10889"/>
              </a:avLst>
            </a:prstGeom>
            <a:grpFill/>
            <a:ln w="38100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AutoShape 8"/>
            <p:cNvSpPr>
              <a:spLocks noChangeArrowheads="1"/>
            </p:cNvSpPr>
            <p:nvPr/>
          </p:nvSpPr>
          <p:spPr bwMode="ltGray">
            <a:xfrm>
              <a:off x="3624" y="1463"/>
              <a:ext cx="336" cy="240"/>
            </a:xfrm>
            <a:prstGeom prst="rightArrow">
              <a:avLst>
                <a:gd name="adj1" fmla="val 50000"/>
                <a:gd name="adj2" fmla="val 58333"/>
              </a:avLst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6153" name="Text Box 17"/>
          <p:cNvSpPr txBox="1">
            <a:spLocks noChangeArrowheads="1"/>
          </p:cNvSpPr>
          <p:nvPr/>
        </p:nvSpPr>
        <p:spPr bwMode="gray">
          <a:xfrm>
            <a:off x="5357818" y="2285992"/>
            <a:ext cx="3286148" cy="41549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0" hangingPunct="0"/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 курсы ПОО:</a:t>
            </a:r>
          </a:p>
          <a:p>
            <a:pPr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ГК г. Сызрани -200 человек</a:t>
            </a:r>
          </a:p>
          <a:p>
            <a:pPr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СПК-200 человек</a:t>
            </a:r>
          </a:p>
          <a:p>
            <a:pPr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СКИК-50 человек</a:t>
            </a:r>
          </a:p>
          <a:p>
            <a:pPr eaLnBrk="0" hangingPunct="0"/>
            <a:r>
              <a:rPr lang="ru-RU" sz="2200" b="1" dirty="0" err="1" smtClean="0">
                <a:latin typeface="Times New Roman" pitchFamily="18" charset="0"/>
                <a:cs typeface="Times New Roman" pitchFamily="18" charset="0"/>
              </a:rPr>
              <a:t>ОТСи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СТ-50 человек</a:t>
            </a:r>
          </a:p>
          <a:p>
            <a:pPr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СМГК -50 человек (не медицинского профиля)</a:t>
            </a:r>
          </a:p>
          <a:p>
            <a:pPr eaLnBrk="0" hangingPunct="0"/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0" hangingPunct="0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Преподаватели ГБПОУ «СМГК»</a:t>
            </a:r>
            <a:endParaRPr lang="en-US" sz="2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7" name="Text Box 82"/>
          <p:cNvSpPr txBox="1">
            <a:spLocks noChangeArrowheads="1"/>
          </p:cNvSpPr>
          <p:nvPr/>
        </p:nvSpPr>
        <p:spPr bwMode="white">
          <a:xfrm>
            <a:off x="539552" y="260648"/>
            <a:ext cx="7776864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1" algn="ctr"/>
            <a:r>
              <a:rPr lang="ru-RU" sz="2600" dirty="0" smtClean="0">
                <a:solidFill>
                  <a:srgbClr val="FFFF00"/>
                </a:solidFill>
                <a:latin typeface="Impact" pitchFamily="34" charset="0"/>
              </a:rPr>
              <a:t>ПЛАНИРОВАНИЕ  ДЕЯТЕЛЬНОСТИ</a:t>
            </a:r>
            <a:endParaRPr lang="ru-RU" sz="2600" b="0" dirty="0">
              <a:solidFill>
                <a:srgbClr val="FFFF00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18"/>
          <p:cNvGrpSpPr>
            <a:grpSpLocks/>
          </p:cNvGrpSpPr>
          <p:nvPr/>
        </p:nvGrpSpPr>
        <p:grpSpPr bwMode="auto">
          <a:xfrm>
            <a:off x="251520" y="1124744"/>
            <a:ext cx="8496944" cy="5733256"/>
            <a:chOff x="2208" y="1490"/>
            <a:chExt cx="1363" cy="2302"/>
          </a:xfrm>
        </p:grpSpPr>
        <p:sp>
          <p:nvSpPr>
            <p:cNvPr id="6" name="AutoShape 19"/>
            <p:cNvSpPr>
              <a:spLocks noChangeArrowheads="1"/>
            </p:cNvSpPr>
            <p:nvPr/>
          </p:nvSpPr>
          <p:spPr bwMode="gray">
            <a:xfrm>
              <a:off x="2208" y="1490"/>
              <a:ext cx="1363" cy="1800"/>
            </a:xfrm>
            <a:prstGeom prst="roundRect">
              <a:avLst>
                <a:gd name="adj" fmla="val 17509"/>
              </a:avLst>
            </a:prstGeom>
            <a:gradFill rotWithShape="1">
              <a:gsLst>
                <a:gs pos="0">
                  <a:srgbClr val="34B034"/>
                </a:gs>
                <a:gs pos="100000">
                  <a:srgbClr val="3F8B4A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7" name="AutoShape 20"/>
            <p:cNvSpPr>
              <a:spLocks noChangeArrowheads="1"/>
            </p:cNvSpPr>
            <p:nvPr/>
          </p:nvSpPr>
          <p:spPr bwMode="gray">
            <a:xfrm>
              <a:off x="2229" y="1495"/>
              <a:ext cx="1322" cy="1766"/>
            </a:xfrm>
            <a:prstGeom prst="roundRect">
              <a:avLst>
                <a:gd name="adj" fmla="val 16667"/>
              </a:avLst>
            </a:prstGeom>
            <a:solidFill>
              <a:srgbClr val="73E77E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" name="AutoShape 21"/>
            <p:cNvSpPr>
              <a:spLocks noChangeArrowheads="1"/>
            </p:cNvSpPr>
            <p:nvPr/>
          </p:nvSpPr>
          <p:spPr bwMode="gray">
            <a:xfrm>
              <a:off x="2240" y="2795"/>
              <a:ext cx="1304" cy="467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/>
                </a:gs>
                <a:gs pos="100000">
                  <a:srgbClr val="73E77E">
                    <a:gamma/>
                    <a:tint val="54510"/>
                    <a:invGamma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9" name="AutoShape 22"/>
            <p:cNvSpPr>
              <a:spLocks noChangeArrowheads="1"/>
            </p:cNvSpPr>
            <p:nvPr/>
          </p:nvSpPr>
          <p:spPr bwMode="gray">
            <a:xfrm>
              <a:off x="2240" y="1509"/>
              <a:ext cx="1304" cy="446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3E77E">
                    <a:gamma/>
                    <a:tint val="33333"/>
                    <a:invGamma/>
                  </a:srgbClr>
                </a:gs>
                <a:gs pos="100000">
                  <a:srgbClr val="73E77E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17" name="AutoShape 31"/>
            <p:cNvSpPr>
              <a:spLocks noChangeArrowheads="1"/>
            </p:cNvSpPr>
            <p:nvPr/>
          </p:nvSpPr>
          <p:spPr bwMode="gray">
            <a:xfrm>
              <a:off x="2238" y="3262"/>
              <a:ext cx="1304" cy="530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72B2BB"/>
                </a:gs>
                <a:gs pos="100000">
                  <a:schemeClr val="bg1"/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ru-RU"/>
            </a:p>
          </p:txBody>
        </p: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План работы РИП на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</a:t>
            </a:r>
            <a:endParaRPr lang="ru-RU" b="0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0" y="857232"/>
          <a:ext cx="9144000" cy="5998464"/>
        </p:xfrm>
        <a:graphic>
          <a:graphicData uri="http://schemas.openxmlformats.org/drawingml/2006/table">
            <a:tbl>
              <a:tblPr/>
              <a:tblGrid>
                <a:gridCol w="1389860"/>
                <a:gridCol w="3065533"/>
                <a:gridCol w="1325705"/>
                <a:gridCol w="1325705"/>
                <a:gridCol w="1326329"/>
                <a:gridCol w="710868"/>
              </a:tblGrid>
              <a:tr h="698602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Направления 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деятельности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Содержание 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деятельности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База 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реализации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Исполнители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Формы представления результата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29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Апробация механизма планирования наставнической деятельности по формированию ценностей здорового образа жизни обучающихся профессиональных образовательных организаций г.о. Сызрань, г.о. Октябрьск.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Разработка  и апробация планирующей документации в электронной форме по </a:t>
                      </a:r>
                      <a:r>
                        <a:rPr lang="ru-RU" sz="1600" dirty="0">
                          <a:solidFill>
                            <a:srgbClr val="202020"/>
                          </a:solidFill>
                          <a:latin typeface="Roboto Condensed"/>
                          <a:ea typeface="Times New Roman"/>
                        </a:rPr>
                        <a:t>персонализированному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учету наставников из числа обучающихся – медиков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Сызранского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медико-гуманитарного колледжа и наставляемых  из числа обучающихся профессиональных образовательных организаций г.о. Сызрань, г.о. Октябрьск.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обучающиеся первого года обучения профессиональных образовательных организаций г.о. Сызрань, г.о. Октябрьск.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заместители директора ПОО классные руководители, работающие с обучающимися первого года обучения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Электронная база наставников и наставляемых</a:t>
                      </a: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2021-2022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уч.год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23710" marR="2371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57200" y="1154918"/>
          <a:ext cx="8229599" cy="4352544"/>
        </p:xfrm>
        <a:graphic>
          <a:graphicData uri="http://schemas.openxmlformats.org/drawingml/2006/table">
            <a:tbl>
              <a:tblPr/>
              <a:tblGrid>
                <a:gridCol w="1066302"/>
                <a:gridCol w="2943552"/>
                <a:gridCol w="1193134"/>
                <a:gridCol w="1193134"/>
                <a:gridCol w="1193696"/>
                <a:gridCol w="639781"/>
              </a:tblGrid>
              <a:tr h="683301"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Направления 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деятельности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Содержание 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деятельности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База </a:t>
                      </a:r>
                    </a:p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реализации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Исполнители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Формы представления результата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30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Сроки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13019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Апробация проведения  диагностические исследования.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Апробация диагностических исследований по оценке уровня здоровья  с помощи методики Г.Л. Апанасенко  и анкетирования по определению факторов здоровья у обучающихся с внесением результатов в электронную базу данных.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Диагностические исследования проводятся в сентябре ежегодно.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обучающиеся профессиональных образовательных организаций г.о. Сызрань, г.о. Октябрьск.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заместители директора ПОО, преподаватели, обучающиеся-медики ГБПОУ «СМГК» 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Аналитическая справка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2021-2022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уч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. год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0" y="55276"/>
          <a:ext cx="9144001" cy="6096000"/>
        </p:xfrm>
        <a:graphic>
          <a:graphicData uri="http://schemas.openxmlformats.org/drawingml/2006/table">
            <a:tbl>
              <a:tblPr/>
              <a:tblGrid>
                <a:gridCol w="714348"/>
                <a:gridCol w="5572164"/>
                <a:gridCol w="857256"/>
                <a:gridCol w="785818"/>
                <a:gridCol w="714380"/>
                <a:gridCol w="500035"/>
              </a:tblGrid>
              <a:tr h="51816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Формирование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мета-компетенций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у обучающихся  по формированию здорового образа жизни</a:t>
                      </a:r>
                    </a:p>
                  </a:txBody>
                  <a:tcPr marL="30162" marR="3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Разработка, апробация комплексной программы информационно-обучающих мероприятий «Школа здоровья» 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Разработка брошюр и буклетов для участников Проекта. Подготовка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мультимедийных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презентаций к занятиям для более удобного усвоения материала.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Программа «Школа здоровья» формируется ежегодно  из модулей с учетом диагностических исследований: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«Курение и алкоголь: вред и профилактика»,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«Предотвращение употребления наркотиков»,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«Туберкулез: определение, пути передачи, профилактика»,  «ИППП - инфекции, передаваемые половым путем: бессимптомные формы, осложнения, профилактика», «ВИЧ-инфекция», «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Гемоконтактные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гепатиты», «Пиво и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энерготоники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. вред употребления», «Электронные сигареты, кальян: вред и профилактика», «СНЮС. Мифы и реальность», «Вакцинация: за и против», «Здоровое питание», «Правила личной гигиены», «Культура движений», «Культура эмоций», «Алиментарно-зависимые факторы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сердечно-сосудистых</a:t>
                      </a: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 заболеваний», «Избыточная масса тела и здоровье».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Распространение брошюр и буклетов по вопросам здорового образа жизни во время проведения информационно-просветительских мероприятий.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Систематическое опубликование пресс-релизов об информационно-просветительских мероприятиях, впечатлений и первых итогов обучения в  рамках реализации Проекта.</a:t>
                      </a:r>
                    </a:p>
                  </a:txBody>
                  <a:tcPr marL="30162" marR="3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обучающиеся профессиональных образовательных организаций г.о. Сызрань, г.о. Октябрьск.</a:t>
                      </a:r>
                    </a:p>
                  </a:txBody>
                  <a:tcPr marL="30162" marR="3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заместители директора, преподаватели, обучающиеся-медики ГБПОУ «СМГК» </a:t>
                      </a:r>
                    </a:p>
                  </a:txBody>
                  <a:tcPr marL="30162" marR="3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Программа информационно-обучающих мероприятий «Школа здоровья» </a:t>
                      </a:r>
                    </a:p>
                  </a:txBody>
                  <a:tcPr marL="30162" marR="3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2021-2022уч. год</a:t>
                      </a:r>
                    </a:p>
                  </a:txBody>
                  <a:tcPr marL="30162" marR="3016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28596" y="714356"/>
          <a:ext cx="8229599" cy="5888736"/>
        </p:xfrm>
        <a:graphic>
          <a:graphicData uri="http://schemas.openxmlformats.org/drawingml/2006/table">
            <a:tbl>
              <a:tblPr/>
              <a:tblGrid>
                <a:gridCol w="1066302"/>
                <a:gridCol w="2943552"/>
                <a:gridCol w="1193134"/>
                <a:gridCol w="1193134"/>
                <a:gridCol w="1193696"/>
                <a:gridCol w="639781"/>
              </a:tblGrid>
              <a:tr h="16738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Анализ по итогам апробации результативность формирования готовности к здоровому образу жизни у обучающихся 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Анализ по итогам апробации результативности формирования готовности к здоровому образу жизни у обучающихся с использованием критериально-оценочного аппарата и динамического наблюдения.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ГБПОУ «СМГК»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заместители директора ПОО, преподаватели, обучающиеся-медики ГБПОУ «СМГК» 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Аналитическая справка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2021-2022 уч. год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9299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Контроль системы наставничества в форме «студент-студент».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Разработать, апробировать механизм административного контроля текущих и промежуточных результатов системы наставничества в форме «студент-студент».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ГБПОУ «СМГК»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заместители директора ПОО, преподаватели ГБПОУ «СМГК» 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>
                          <a:latin typeface="Times New Roman"/>
                          <a:ea typeface="Times New Roman"/>
                        </a:rPr>
                        <a:t>Описание механизма административного контроля</a:t>
                      </a: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</a:rPr>
                        <a:t>2021-2022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</a:rPr>
                        <a:t>уч.год</a:t>
                      </a:r>
                      <a:endParaRPr lang="ru-RU" sz="1600" dirty="0">
                        <a:latin typeface="Times New Roman"/>
                        <a:ea typeface="Times New Roman"/>
                      </a:endParaRPr>
                    </a:p>
                  </a:txBody>
                  <a:tcPr marL="32009" marR="3200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0" y="1285860"/>
            <a:ext cx="9144000" cy="4000528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357298"/>
            <a:ext cx="8229600" cy="1273696"/>
          </a:xfrm>
        </p:spPr>
        <p:txBody>
          <a:bodyPr/>
          <a:lstStyle/>
          <a:p>
            <a:pPr marL="457200" indent="-457200">
              <a:buAutoNum type="arabicPeriod"/>
            </a:pPr>
            <a:r>
              <a:rPr lang="ru-RU" sz="2300" kern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Организация и проведение установочной сессии для участников Проекта. </a:t>
            </a:r>
          </a:p>
          <a:p>
            <a:pPr marL="457200" indent="-457200">
              <a:buAutoNum type="arabicPeriod"/>
            </a:pPr>
            <a:r>
              <a:rPr lang="ru-RU" sz="2300" kern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Планирование этапов наставничества. </a:t>
            </a:r>
          </a:p>
          <a:p>
            <a:pPr marL="457200" indent="-457200">
              <a:buAutoNum type="arabicPeriod"/>
            </a:pPr>
            <a:r>
              <a:rPr lang="ru-RU" sz="2300" kern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Инструктаж и консультирование по реализации Проекта. Деятельность с администрациями профессиональных образовательных организаций г.о. Сызрань, г.о. Октябрьск по официальному поддержанию намерений сотрудничать в рамках Проекта.</a:t>
            </a:r>
          </a:p>
          <a:p>
            <a:pPr marL="457200" indent="-457200">
              <a:buAutoNum type="arabicPeriod"/>
            </a:pPr>
            <a:r>
              <a:rPr lang="ru-RU" sz="2300" kern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Проведение отбора наставников </a:t>
            </a:r>
            <a:r>
              <a:rPr lang="ru-RU" sz="2300" kern="1200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обучающихся-медиков</a:t>
            </a:r>
            <a:r>
              <a:rPr lang="ru-RU" sz="2300" kern="1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.</a:t>
            </a:r>
            <a:endParaRPr lang="ru-RU" sz="2300" kern="1200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mpact" pitchFamily="34" charset="0"/>
            </a:endParaRPr>
          </a:p>
        </p:txBody>
      </p:sp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1071538" y="235743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 Box 82"/>
          <p:cNvSpPr txBox="1">
            <a:spLocks noChangeArrowheads="1"/>
          </p:cNvSpPr>
          <p:nvPr/>
        </p:nvSpPr>
        <p:spPr bwMode="white">
          <a:xfrm>
            <a:off x="-144016" y="260648"/>
            <a:ext cx="9396536" cy="4924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lvl="1" algn="ctr"/>
            <a:r>
              <a:rPr lang="ru-RU" sz="2500" dirty="0" smtClean="0">
                <a:solidFill>
                  <a:srgbClr val="FFFF00"/>
                </a:solidFill>
                <a:latin typeface="Impact" pitchFamily="34" charset="0"/>
              </a:rPr>
              <a:t>Деятельность на сентябрь 2021-2022 </a:t>
            </a:r>
            <a:r>
              <a:rPr lang="ru-RU" sz="2500" dirty="0" err="1" smtClean="0">
                <a:solidFill>
                  <a:srgbClr val="FFFF00"/>
                </a:solidFill>
                <a:latin typeface="Impact" pitchFamily="34" charset="0"/>
              </a:rPr>
              <a:t>уч</a:t>
            </a:r>
            <a:r>
              <a:rPr lang="ru-RU" sz="2500" dirty="0" smtClean="0">
                <a:solidFill>
                  <a:srgbClr val="FFFF00"/>
                </a:solidFill>
                <a:latin typeface="Impact" pitchFamily="34" charset="0"/>
              </a:rPr>
              <a:t>. год</a:t>
            </a:r>
            <a:endParaRPr lang="ru-RU" sz="2500" b="0" dirty="0">
              <a:solidFill>
                <a:srgbClr val="FFFF00"/>
              </a:solidFill>
              <a:latin typeface="Impact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462744" cy="2952328"/>
          </a:xfrm>
        </p:spPr>
        <p:txBody>
          <a:bodyPr/>
          <a:lstStyle/>
          <a:p>
            <a:r>
              <a:rPr lang="ru-RU" b="1" dirty="0" smtClean="0"/>
              <a:t>Разработана и распространена в ПОО Инструкция по работе в РИП</a:t>
            </a:r>
            <a:endParaRPr lang="ru-RU" dirty="0" smtClean="0"/>
          </a:p>
          <a:p>
            <a:r>
              <a:rPr lang="ru-RU" b="1" dirty="0" smtClean="0"/>
              <a:t> </a:t>
            </a:r>
            <a:r>
              <a:rPr lang="ru-RU" dirty="0" smtClean="0"/>
              <a:t>1. Определить  для участия в РИП ____ человек - студентов-первокурсников (далее - студенты-участники).</a:t>
            </a:r>
          </a:p>
          <a:p>
            <a:r>
              <a:rPr lang="ru-RU" dirty="0" smtClean="0"/>
              <a:t>2. Электронную форму по персонализированному учету наставляемых  из числа обучающихся учреждения  разработают сотрудники ГБПОУ «СМГК» и Вам она будет направлена в форме </a:t>
            </a:r>
            <a:r>
              <a:rPr lang="ru-RU" dirty="0" err="1" smtClean="0">
                <a:hlinkClick r:id="rId2"/>
              </a:rPr>
              <a:t>Google</a:t>
            </a:r>
            <a:r>
              <a:rPr lang="ru-RU" dirty="0" smtClean="0">
                <a:hlinkClick r:id="rId2"/>
              </a:rPr>
              <a:t> таблицы.</a:t>
            </a:r>
            <a:endParaRPr lang="ru-RU" dirty="0" smtClean="0"/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105804" cy="563563"/>
          </a:xfrm>
        </p:spPr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Деятельность на  октябрь-июнь 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года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www.themegallery.com</a:t>
            </a:r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28604"/>
            <a:ext cx="6753225" cy="5962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462744" cy="2952328"/>
          </a:xfrm>
        </p:spPr>
        <p:txBody>
          <a:bodyPr/>
          <a:lstStyle/>
          <a:p>
            <a:r>
              <a:rPr lang="ru-RU" dirty="0" smtClean="0"/>
              <a:t>3. Каждый студент-участник должен пройти анкетирование по определению факторов здоровья, пройдя по ссылке </a:t>
            </a:r>
            <a:r>
              <a:rPr lang="ru-RU" u="sng" dirty="0" smtClean="0">
                <a:hlinkClick r:id="rId2"/>
              </a:rPr>
              <a:t>https://forms.gle/AEZCB3NPEEYVUV878</a:t>
            </a:r>
            <a:endParaRPr lang="ru-RU" dirty="0" smtClean="0"/>
          </a:p>
          <a:p>
            <a:r>
              <a:rPr lang="ru-RU" dirty="0" smtClean="0"/>
              <a:t>Срок реализации: до 05.10.2021 г.</a:t>
            </a:r>
          </a:p>
          <a:p>
            <a:r>
              <a:rPr lang="ru-RU" dirty="0" smtClean="0"/>
              <a:t>Прошу  студентам-участникам распространить ссылку.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lvl="0">
              <a:buNone/>
            </a:pPr>
            <a:endParaRPr lang="ru-RU" kern="12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105804" cy="563563"/>
          </a:xfrm>
        </p:spPr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Деятельность на  сентябрь-июнь 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года</a:t>
            </a:r>
            <a:endParaRPr lang="ru-RU" b="0" dirty="0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3783702"/>
            <a:ext cx="3429024" cy="30742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908720"/>
            <a:ext cx="8229600" cy="2121024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Анкетирование  респондентов для самооценки уровня здоровья – входной контроль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43174" y="1857364"/>
            <a:ext cx="5256584" cy="37672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357158" y="5715016"/>
            <a:ext cx="87868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latin typeface="+mn-lt"/>
              </a:rPr>
              <a:t>Результаты по учреждению будут Вам направлены для внесения в электронную форму.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462744" cy="2952328"/>
          </a:xfrm>
        </p:spPr>
        <p:txBody>
          <a:bodyPr/>
          <a:lstStyle/>
          <a:p>
            <a:r>
              <a:rPr lang="ru-RU" dirty="0" smtClean="0"/>
              <a:t>4. Затем преподаватель с волонтерами-медиками придут в Ваше учреждение и у каждого студента-участника проведут диагностику уровня здоровья с помощи методики Г.Л. </a:t>
            </a:r>
            <a:r>
              <a:rPr lang="ru-RU" dirty="0" err="1" smtClean="0"/>
              <a:t>Апанасенко</a:t>
            </a:r>
            <a:r>
              <a:rPr lang="ru-RU" dirty="0" smtClean="0"/>
              <a:t>. План по датам обследования и времени с Вами согласуем обязательно.</a:t>
            </a:r>
          </a:p>
          <a:p>
            <a:r>
              <a:rPr lang="ru-RU" dirty="0" smtClean="0"/>
              <a:t>Срок реализации: октябрь 2021 г. </a:t>
            </a:r>
          </a:p>
          <a:p>
            <a:r>
              <a:rPr lang="ru-RU" dirty="0" smtClean="0"/>
              <a:t>Результаты по учреждению будут Вам направлены для внесения в электронную форму.</a:t>
            </a:r>
          </a:p>
          <a:p>
            <a:pPr>
              <a:buNone/>
            </a:pPr>
            <a:r>
              <a:rPr lang="ru-RU" dirty="0" smtClean="0"/>
              <a:t> </a:t>
            </a:r>
          </a:p>
          <a:p>
            <a:pPr lvl="0">
              <a:buNone/>
            </a:pPr>
            <a:endParaRPr lang="ru-RU" kern="12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105804" cy="563563"/>
          </a:xfrm>
        </p:spPr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Деятельность на  сентябрь-июнь 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года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Freeform 3"/>
          <p:cNvSpPr>
            <a:spLocks/>
          </p:cNvSpPr>
          <p:nvPr/>
        </p:nvSpPr>
        <p:spPr bwMode="gray">
          <a:xfrm>
            <a:off x="2285984" y="3289310"/>
            <a:ext cx="1900237" cy="1376362"/>
          </a:xfrm>
          <a:custGeom>
            <a:avLst/>
            <a:gdLst>
              <a:gd name="T0" fmla="*/ 0 w 735"/>
              <a:gd name="T1" fmla="*/ 0 h 532"/>
              <a:gd name="T2" fmla="*/ 2147483647 w 735"/>
              <a:gd name="T3" fmla="*/ 2147483647 h 532"/>
              <a:gd name="T4" fmla="*/ 2147483647 w 735"/>
              <a:gd name="T5" fmla="*/ 2147483647 h 532"/>
              <a:gd name="T6" fmla="*/ 2147483647 w 735"/>
              <a:gd name="T7" fmla="*/ 2147483647 h 532"/>
              <a:gd name="T8" fmla="*/ 2147483647 w 735"/>
              <a:gd name="T9" fmla="*/ 2147483647 h 532"/>
              <a:gd name="T10" fmla="*/ 2147483647 w 735"/>
              <a:gd name="T11" fmla="*/ 2147483647 h 532"/>
              <a:gd name="T12" fmla="*/ 2147483647 w 735"/>
              <a:gd name="T13" fmla="*/ 2147483647 h 532"/>
              <a:gd name="T14" fmla="*/ 2147483647 w 735"/>
              <a:gd name="T15" fmla="*/ 2147483647 h 532"/>
              <a:gd name="T16" fmla="*/ 2147483647 w 735"/>
              <a:gd name="T17" fmla="*/ 2147483647 h 532"/>
              <a:gd name="T18" fmla="*/ 2147483647 w 735"/>
              <a:gd name="T19" fmla="*/ 2147483647 h 532"/>
              <a:gd name="T20" fmla="*/ 2147483647 w 735"/>
              <a:gd name="T21" fmla="*/ 2147483647 h 532"/>
              <a:gd name="T22" fmla="*/ 2147483647 w 735"/>
              <a:gd name="T23" fmla="*/ 2147483647 h 532"/>
              <a:gd name="T24" fmla="*/ 2147483647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16388" name="Freeform 4"/>
          <p:cNvSpPr>
            <a:spLocks/>
          </p:cNvSpPr>
          <p:nvPr/>
        </p:nvSpPr>
        <p:spPr bwMode="gray">
          <a:xfrm>
            <a:off x="4205271" y="3224222"/>
            <a:ext cx="366713" cy="1562100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16389" name="Freeform 5"/>
          <p:cNvSpPr>
            <a:spLocks/>
          </p:cNvSpPr>
          <p:nvPr/>
        </p:nvSpPr>
        <p:spPr bwMode="gray">
          <a:xfrm flipH="1">
            <a:off x="4605321" y="3289310"/>
            <a:ext cx="1900238" cy="1376362"/>
          </a:xfrm>
          <a:custGeom>
            <a:avLst/>
            <a:gdLst>
              <a:gd name="T0" fmla="*/ 0 w 735"/>
              <a:gd name="T1" fmla="*/ 0 h 532"/>
              <a:gd name="T2" fmla="*/ 2147483647 w 735"/>
              <a:gd name="T3" fmla="*/ 2147483647 h 532"/>
              <a:gd name="T4" fmla="*/ 2147483647 w 735"/>
              <a:gd name="T5" fmla="*/ 2147483647 h 532"/>
              <a:gd name="T6" fmla="*/ 2147483647 w 735"/>
              <a:gd name="T7" fmla="*/ 2147483647 h 532"/>
              <a:gd name="T8" fmla="*/ 2147483647 w 735"/>
              <a:gd name="T9" fmla="*/ 2147483647 h 532"/>
              <a:gd name="T10" fmla="*/ 2147483647 w 735"/>
              <a:gd name="T11" fmla="*/ 2147483647 h 532"/>
              <a:gd name="T12" fmla="*/ 2147483647 w 735"/>
              <a:gd name="T13" fmla="*/ 2147483647 h 532"/>
              <a:gd name="T14" fmla="*/ 2147483647 w 735"/>
              <a:gd name="T15" fmla="*/ 2147483647 h 532"/>
              <a:gd name="T16" fmla="*/ 2147483647 w 735"/>
              <a:gd name="T17" fmla="*/ 2147483647 h 532"/>
              <a:gd name="T18" fmla="*/ 2147483647 w 735"/>
              <a:gd name="T19" fmla="*/ 2147483647 h 532"/>
              <a:gd name="T20" fmla="*/ 2147483647 w 735"/>
              <a:gd name="T21" fmla="*/ 2147483647 h 532"/>
              <a:gd name="T22" fmla="*/ 2147483647 w 735"/>
              <a:gd name="T23" fmla="*/ 2147483647 h 532"/>
              <a:gd name="T24" fmla="*/ 2147483647 w 735"/>
              <a:gd name="T25" fmla="*/ 0 h 532"/>
              <a:gd name="T26" fmla="*/ 0 w 735"/>
              <a:gd name="T27" fmla="*/ 0 h 532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35"/>
              <a:gd name="T43" fmla="*/ 0 h 532"/>
              <a:gd name="T44" fmla="*/ 735 w 735"/>
              <a:gd name="T45" fmla="*/ 532 h 532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35" h="532">
                <a:moveTo>
                  <a:pt x="0" y="0"/>
                </a:moveTo>
                <a:cubicBezTo>
                  <a:pt x="0" y="0"/>
                  <a:pt x="85" y="216"/>
                  <a:pt x="382" y="202"/>
                </a:cubicBezTo>
                <a:cubicBezTo>
                  <a:pt x="479" y="202"/>
                  <a:pt x="577" y="202"/>
                  <a:pt x="577" y="202"/>
                </a:cubicBezTo>
                <a:cubicBezTo>
                  <a:pt x="577" y="202"/>
                  <a:pt x="639" y="201"/>
                  <a:pt x="637" y="249"/>
                </a:cubicBezTo>
                <a:cubicBezTo>
                  <a:pt x="638" y="325"/>
                  <a:pt x="639" y="402"/>
                  <a:pt x="639" y="402"/>
                </a:cubicBezTo>
                <a:lnTo>
                  <a:pt x="598" y="400"/>
                </a:lnTo>
                <a:lnTo>
                  <a:pt x="669" y="532"/>
                </a:lnTo>
                <a:lnTo>
                  <a:pt x="735" y="402"/>
                </a:lnTo>
                <a:lnTo>
                  <a:pt x="696" y="402"/>
                </a:lnTo>
                <a:cubicBezTo>
                  <a:pt x="696" y="402"/>
                  <a:pt x="695" y="314"/>
                  <a:pt x="694" y="226"/>
                </a:cubicBezTo>
                <a:cubicBezTo>
                  <a:pt x="687" y="160"/>
                  <a:pt x="616" y="150"/>
                  <a:pt x="616" y="150"/>
                </a:cubicBezTo>
                <a:cubicBezTo>
                  <a:pt x="556" y="137"/>
                  <a:pt x="473" y="153"/>
                  <a:pt x="335" y="149"/>
                </a:cubicBezTo>
                <a:cubicBezTo>
                  <a:pt x="110" y="126"/>
                  <a:pt x="69" y="0"/>
                  <a:pt x="69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025912" y="600068"/>
            <a:ext cx="1362075" cy="1322388"/>
            <a:chOff x="4320" y="1152"/>
            <a:chExt cx="414" cy="402"/>
          </a:xfrm>
        </p:grpSpPr>
        <p:sp>
          <p:nvSpPr>
            <p:cNvPr id="295943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95944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16391" name="Rectangle 9"/>
          <p:cNvSpPr>
            <a:spLocks noChangeArrowheads="1"/>
          </p:cNvSpPr>
          <p:nvPr/>
        </p:nvSpPr>
        <p:spPr bwMode="gray">
          <a:xfrm>
            <a:off x="1251337" y="981068"/>
            <a:ext cx="1006174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Рост</a:t>
            </a:r>
            <a:endParaRPr lang="en-US" sz="2800" b="1" dirty="0">
              <a:solidFill>
                <a:srgbClr val="FFFF00"/>
              </a:solidFill>
              <a:cs typeface="Arial" charset="0"/>
            </a:endParaRPr>
          </a:p>
        </p:txBody>
      </p: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2805499" y="600068"/>
            <a:ext cx="1362075" cy="1322388"/>
            <a:chOff x="4320" y="1152"/>
            <a:chExt cx="414" cy="402"/>
          </a:xfrm>
        </p:grpSpPr>
        <p:sp>
          <p:nvSpPr>
            <p:cNvPr id="295947" name="AutoShape 11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2"/>
                </a:gs>
                <a:gs pos="100000">
                  <a:schemeClr val="accent2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95948" name="Freeform 12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gamma/>
                    <a:tint val="48627"/>
                    <a:invGamma/>
                  </a:schemeClr>
                </a:gs>
                <a:gs pos="50000">
                  <a:schemeClr val="accent2">
                    <a:alpha val="0"/>
                  </a:schemeClr>
                </a:gs>
                <a:gs pos="100000">
                  <a:schemeClr val="accent2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4643438" y="571480"/>
            <a:ext cx="1543069" cy="1322388"/>
            <a:chOff x="4320" y="1152"/>
            <a:chExt cx="414" cy="402"/>
          </a:xfrm>
        </p:grpSpPr>
        <p:sp>
          <p:nvSpPr>
            <p:cNvPr id="295950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hlink"/>
                </a:gs>
                <a:gs pos="100000">
                  <a:schemeClr val="hlink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95951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16394" name="Rectangle 16"/>
          <p:cNvSpPr>
            <a:spLocks noChangeArrowheads="1"/>
          </p:cNvSpPr>
          <p:nvPr/>
        </p:nvSpPr>
        <p:spPr bwMode="gray">
          <a:xfrm>
            <a:off x="3071802" y="1000108"/>
            <a:ext cx="840358" cy="52322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  <a:cs typeface="Arial" charset="0"/>
              </a:rPr>
              <a:t>Вес</a:t>
            </a:r>
            <a:endParaRPr lang="en-US" sz="28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16395" name="Rectangle 17"/>
          <p:cNvSpPr>
            <a:spLocks noChangeArrowheads="1"/>
          </p:cNvSpPr>
          <p:nvPr/>
        </p:nvSpPr>
        <p:spPr bwMode="gray">
          <a:xfrm>
            <a:off x="4590269" y="857232"/>
            <a:ext cx="1617262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Жизненная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емкость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легких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1071563" y="4643462"/>
            <a:ext cx="6813551" cy="2214564"/>
            <a:chOff x="675" y="2831"/>
            <a:chExt cx="4292" cy="1395"/>
          </a:xfrm>
        </p:grpSpPr>
        <p:sp>
          <p:nvSpPr>
            <p:cNvPr id="16397" name="AutoShape 19"/>
            <p:cNvSpPr>
              <a:spLocks noChangeArrowheads="1"/>
            </p:cNvSpPr>
            <p:nvPr/>
          </p:nvSpPr>
          <p:spPr bwMode="ltGray">
            <a:xfrm>
              <a:off x="1456" y="2934"/>
              <a:ext cx="3495" cy="1292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5715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algn="r"/>
              <a:endParaRPr lang="ru-RU"/>
            </a:p>
          </p:txBody>
        </p:sp>
        <p:sp>
          <p:nvSpPr>
            <p:cNvPr id="16398" name="Rectangle 20"/>
            <p:cNvSpPr>
              <a:spLocks noChangeArrowheads="1"/>
            </p:cNvSpPr>
            <p:nvPr/>
          </p:nvSpPr>
          <p:spPr bwMode="auto">
            <a:xfrm>
              <a:off x="1610" y="3023"/>
              <a:ext cx="3357" cy="114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 eaLnBrk="0" hangingPunct="0">
                <a:buClr>
                  <a:srgbClr val="D7181F"/>
                </a:buClr>
                <a:buFont typeface="Wingdings" pitchFamily="2" charset="2"/>
                <a:buNone/>
              </a:pPr>
              <a:r>
                <a:rPr lang="ru-RU" sz="2800" b="1" dirty="0" smtClean="0">
                  <a:solidFill>
                    <a:srgbClr val="0070C0"/>
                  </a:solidFill>
                </a:rPr>
                <a:t>Показатели уровня</a:t>
              </a:r>
            </a:p>
            <a:p>
              <a:pPr algn="ctr" eaLnBrk="0" hangingPunct="0">
                <a:buClr>
                  <a:srgbClr val="D7181F"/>
                </a:buClr>
                <a:buFont typeface="Wingdings" pitchFamily="2" charset="2"/>
                <a:buNone/>
              </a:pPr>
              <a:r>
                <a:rPr lang="ru-RU" sz="2800" b="1" dirty="0" smtClean="0">
                  <a:solidFill>
                    <a:srgbClr val="0070C0"/>
                  </a:solidFill>
                </a:rPr>
                <a:t>соматического здоровья</a:t>
              </a:r>
            </a:p>
            <a:p>
              <a:pPr algn="ctr" eaLnBrk="0" hangingPunct="0">
                <a:buClr>
                  <a:srgbClr val="D7181F"/>
                </a:buClr>
                <a:buFont typeface="Wingdings" pitchFamily="2" charset="2"/>
                <a:buNone/>
              </a:pPr>
              <a:r>
                <a:rPr lang="ru-RU" sz="2800" dirty="0" smtClean="0">
                  <a:solidFill>
                    <a:srgbClr val="0070C0"/>
                  </a:solidFill>
                  <a:cs typeface="Arial" charset="0"/>
                </a:rPr>
                <a:t>Вносятся данные в электронную форму</a:t>
              </a:r>
              <a:endParaRPr lang="en-US" sz="2800" b="1" dirty="0">
                <a:solidFill>
                  <a:srgbClr val="0070C0"/>
                </a:solidFill>
                <a:cs typeface="Arial" charset="0"/>
              </a:endParaRPr>
            </a:p>
          </p:txBody>
        </p:sp>
        <p:pic>
          <p:nvPicPr>
            <p:cNvPr id="16399" name="Picture 21" descr="YG_circle00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75" y="2831"/>
              <a:ext cx="990" cy="99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6357950" y="642918"/>
            <a:ext cx="1785950" cy="1322388"/>
            <a:chOff x="4320" y="1152"/>
            <a:chExt cx="414" cy="402"/>
          </a:xfrm>
        </p:grpSpPr>
        <p:sp>
          <p:nvSpPr>
            <p:cNvPr id="24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7030A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25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26" name="Rectangle 17"/>
          <p:cNvSpPr>
            <a:spLocks noChangeArrowheads="1"/>
          </p:cNvSpPr>
          <p:nvPr/>
        </p:nvSpPr>
        <p:spPr bwMode="gray">
          <a:xfrm>
            <a:off x="6526638" y="862596"/>
            <a:ext cx="1617262" cy="92333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Частота сердечных сокращений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85786" y="2000240"/>
            <a:ext cx="1933579" cy="1322388"/>
            <a:chOff x="4320" y="1152"/>
            <a:chExt cx="414" cy="402"/>
          </a:xfrm>
        </p:grpSpPr>
        <p:sp>
          <p:nvSpPr>
            <p:cNvPr id="29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FF000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0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31" name="Rectangle 16"/>
          <p:cNvSpPr>
            <a:spLocks noChangeArrowheads="1"/>
          </p:cNvSpPr>
          <p:nvPr/>
        </p:nvSpPr>
        <p:spPr bwMode="gray">
          <a:xfrm>
            <a:off x="857224" y="2357430"/>
            <a:ext cx="185738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Артериальное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давление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grpSp>
        <p:nvGrpSpPr>
          <p:cNvPr id="8" name="Group 6"/>
          <p:cNvGrpSpPr>
            <a:grpSpLocks/>
          </p:cNvGrpSpPr>
          <p:nvPr/>
        </p:nvGrpSpPr>
        <p:grpSpPr bwMode="auto">
          <a:xfrm>
            <a:off x="3000364" y="2000240"/>
            <a:ext cx="2005017" cy="1322388"/>
            <a:chOff x="4320" y="1152"/>
            <a:chExt cx="414" cy="402"/>
          </a:xfrm>
        </p:grpSpPr>
        <p:sp>
          <p:nvSpPr>
            <p:cNvPr id="33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0033CC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4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35" name="Rectangle 16"/>
          <p:cNvSpPr>
            <a:spLocks noChangeArrowheads="1"/>
          </p:cNvSpPr>
          <p:nvPr/>
        </p:nvSpPr>
        <p:spPr bwMode="gray">
          <a:xfrm>
            <a:off x="3000364" y="2357430"/>
            <a:ext cx="192882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Динамометрия кисти 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38" name="Прямоугольник 37"/>
          <p:cNvSpPr/>
          <p:nvPr/>
        </p:nvSpPr>
        <p:spPr>
          <a:xfrm>
            <a:off x="714348" y="71414"/>
            <a:ext cx="8146782" cy="4770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500" b="0" kern="0" dirty="0" smtClean="0">
                <a:solidFill>
                  <a:schemeClr val="bg1"/>
                </a:solidFill>
                <a:latin typeface="Impact" pitchFamily="34" charset="0"/>
              </a:rPr>
              <a:t>У   респондентов  определяются следующие показатели</a:t>
            </a:r>
            <a:endParaRPr lang="ru-RU" sz="2500" dirty="0">
              <a:solidFill>
                <a:schemeClr val="bg1"/>
              </a:solidFill>
              <a:latin typeface="Impact" pitchFamily="34" charset="0"/>
            </a:endParaRPr>
          </a:p>
        </p:txBody>
      </p: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5143504" y="2071678"/>
            <a:ext cx="2643206" cy="1322388"/>
            <a:chOff x="4320" y="1152"/>
            <a:chExt cx="414" cy="402"/>
          </a:xfrm>
        </p:grpSpPr>
        <p:sp>
          <p:nvSpPr>
            <p:cNvPr id="40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42" name="Rectangle 9"/>
          <p:cNvSpPr>
            <a:spLocks noChangeArrowheads="1"/>
          </p:cNvSpPr>
          <p:nvPr/>
        </p:nvSpPr>
        <p:spPr bwMode="gray">
          <a:xfrm>
            <a:off x="5429256" y="2000240"/>
            <a:ext cx="2143140" cy="135421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FF00"/>
                </a:solidFill>
              </a:rPr>
              <a:t> </a:t>
            </a:r>
            <a:r>
              <a:rPr lang="ru-RU" dirty="0" smtClean="0">
                <a:solidFill>
                  <a:srgbClr val="FFFF00"/>
                </a:solidFill>
              </a:rPr>
              <a:t>время восстановления 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ЧСС после 20 приседаний</a:t>
            </a: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285720" y="1500174"/>
            <a:ext cx="8643998" cy="321471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000240"/>
            <a:ext cx="8229600" cy="1714512"/>
          </a:xfrm>
        </p:spPr>
        <p:txBody>
          <a:bodyPr/>
          <a:lstStyle/>
          <a:p>
            <a:pPr lvl="0" algn="ctr">
              <a:buNone/>
              <a:defRPr/>
            </a:pPr>
            <a:r>
              <a:rPr lang="ru-RU" sz="3500" kern="1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Уровни  здоровья   </a:t>
            </a:r>
            <a:r>
              <a:rPr lang="ru-RU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характеризуют   границы аэробного  </a:t>
            </a:r>
            <a:r>
              <a:rPr lang="ru-RU" kern="12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энергопотенциала</a:t>
            </a:r>
            <a:r>
              <a:rPr lang="ru-RU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   человека, </a:t>
            </a:r>
          </a:p>
          <a:p>
            <a:pPr lvl="0" algn="ctr">
              <a:buNone/>
              <a:defRPr/>
            </a:pPr>
            <a:r>
              <a:rPr lang="ru-RU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mpact" pitchFamily="34" charset="0"/>
              </a:rPr>
              <a:t>как биологической системы</a:t>
            </a:r>
            <a:r>
              <a:rPr lang="ru-RU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Impact" pitchFamily="34" charset="0"/>
              </a:rPr>
              <a:t>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3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696" t="71735" r="3991" b="14805"/>
          <a:stretch/>
        </p:blipFill>
        <p:spPr bwMode="auto">
          <a:xfrm rot="10800000">
            <a:off x="6915150" y="5786454"/>
            <a:ext cx="2228850" cy="110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кругленный прямоугольник 5"/>
          <p:cNvSpPr/>
          <p:nvPr/>
        </p:nvSpPr>
        <p:spPr bwMode="auto">
          <a:xfrm>
            <a:off x="285720" y="3357562"/>
            <a:ext cx="8643998" cy="3214710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4336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ru-RU" dirty="0" smtClean="0">
                <a:solidFill>
                  <a:srgbClr val="FFFF00"/>
                </a:solidFill>
              </a:rPr>
              <a:t>Уровни здоровья</a:t>
            </a:r>
          </a:p>
        </p:txBody>
      </p:sp>
      <p:sp>
        <p:nvSpPr>
          <p:cNvPr id="143363" name="Rectangle 3"/>
          <p:cNvSpPr>
            <a:spLocks noGrp="1" noRot="1" noChangeArrowheads="1"/>
          </p:cNvSpPr>
          <p:nvPr>
            <p:ph type="body" idx="1"/>
          </p:nvPr>
        </p:nvSpPr>
        <p:spPr>
          <a:xfrm>
            <a:off x="642910" y="1500174"/>
            <a:ext cx="8007350" cy="3276600"/>
          </a:xfrm>
        </p:spPr>
        <p:txBody>
          <a:bodyPr/>
          <a:lstStyle/>
          <a:p>
            <a:pPr eaLnBrk="1" hangingPunct="1">
              <a:buClr>
                <a:srgbClr val="FFFF00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3500" dirty="0" smtClean="0"/>
              <a:t>высокий «</a:t>
            </a:r>
          </a:p>
          <a:p>
            <a:pPr eaLnBrk="1" hangingPunct="1">
              <a:buClr>
                <a:srgbClr val="FFFF00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3500" dirty="0" smtClean="0"/>
              <a:t>средний</a:t>
            </a:r>
          </a:p>
          <a:p>
            <a:pPr eaLnBrk="1" hangingPunct="1">
              <a:buClr>
                <a:srgbClr val="FFFF00"/>
              </a:buClr>
              <a:buSzPct val="90000"/>
              <a:buFont typeface="Wingdings" pitchFamily="2" charset="2"/>
              <a:buChar char="ü"/>
              <a:defRPr/>
            </a:pPr>
            <a:r>
              <a:rPr lang="ru-RU" sz="3500" dirty="0" smtClean="0"/>
              <a:t>низкий</a:t>
            </a:r>
          </a:p>
        </p:txBody>
      </p:sp>
      <p:pic>
        <p:nvPicPr>
          <p:cNvPr id="143364" name="Picture 4" descr="1187286954-10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59485" y="1285860"/>
            <a:ext cx="2884515" cy="19288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500034" y="3500438"/>
            <a:ext cx="7643834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500" b="1" dirty="0" smtClean="0">
                <a:solidFill>
                  <a:schemeClr val="bg1"/>
                </a:solidFill>
                <a:latin typeface="+mn-lt"/>
              </a:rPr>
              <a:t>«Безопасный уровень» здоровья индивида, характеризуется максимальными возможностями аэробного </a:t>
            </a:r>
            <a:r>
              <a:rPr lang="ru-RU" sz="2500" b="1" dirty="0" err="1" smtClean="0">
                <a:solidFill>
                  <a:schemeClr val="bg1"/>
                </a:solidFill>
                <a:latin typeface="+mn-lt"/>
              </a:rPr>
              <a:t>энергообразования</a:t>
            </a:r>
            <a:r>
              <a:rPr lang="ru-RU" sz="2500" b="1" dirty="0" smtClean="0">
                <a:solidFill>
                  <a:schemeClr val="bg1"/>
                </a:solidFill>
                <a:latin typeface="+mn-lt"/>
              </a:rPr>
              <a:t>.</a:t>
            </a:r>
          </a:p>
          <a:p>
            <a:pPr lvl="0" algn="ctr">
              <a:defRPr/>
            </a:pPr>
            <a:r>
              <a:rPr lang="ru-RU" sz="2500" b="1" dirty="0" smtClean="0">
                <a:solidFill>
                  <a:schemeClr val="bg1"/>
                </a:solidFill>
                <a:latin typeface="+mn-lt"/>
              </a:rPr>
              <a:t>Для женщин и мужчин он находится от 12 баллов и более по шкале </a:t>
            </a:r>
            <a:r>
              <a:rPr lang="ru-RU" sz="2500" b="1" dirty="0" err="1" smtClean="0">
                <a:solidFill>
                  <a:schemeClr val="bg1"/>
                </a:solidFill>
                <a:latin typeface="+mn-lt"/>
              </a:rPr>
              <a:t>экспресс-оценки</a:t>
            </a:r>
            <a:r>
              <a:rPr lang="ru-RU" sz="2500" b="1" dirty="0" smtClean="0">
                <a:solidFill>
                  <a:schemeClr val="bg1"/>
                </a:solidFill>
                <a:latin typeface="+mn-lt"/>
              </a:rPr>
              <a:t>.</a:t>
            </a:r>
          </a:p>
        </p:txBody>
      </p:sp>
      <p:sp>
        <p:nvSpPr>
          <p:cNvPr id="7" name="Правая фигурная скобка 6"/>
          <p:cNvSpPr/>
          <p:nvPr/>
        </p:nvSpPr>
        <p:spPr bwMode="auto">
          <a:xfrm>
            <a:off x="2928926" y="1643050"/>
            <a:ext cx="500066" cy="1000132"/>
          </a:xfrm>
          <a:prstGeom prst="rightBrace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643306" y="1857364"/>
            <a:ext cx="2643206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500" dirty="0" smtClean="0"/>
              <a:t>«безопасный»</a:t>
            </a:r>
            <a:endParaRPr lang="ru-RU" sz="25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67744" y="643906"/>
            <a:ext cx="5328592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500" b="0" dirty="0" err="1" smtClean="0">
                <a:solidFill>
                  <a:srgbClr val="0070C0"/>
                </a:solidFill>
                <a:latin typeface="Impact" pitchFamily="34" charset="0"/>
                <a:cs typeface="Arial" pitchFamily="34" charset="0"/>
              </a:rPr>
              <a:t>Уровни</a:t>
            </a:r>
            <a:r>
              <a:rPr lang="en-US" sz="4500" b="0" dirty="0" smtClean="0">
                <a:solidFill>
                  <a:srgbClr val="0070C0"/>
                </a:solidFill>
                <a:latin typeface="Impact" pitchFamily="34" charset="0"/>
                <a:cs typeface="Arial" pitchFamily="34" charset="0"/>
              </a:rPr>
              <a:t> </a:t>
            </a:r>
            <a:r>
              <a:rPr lang="ru-RU" sz="4500" b="0" dirty="0" smtClean="0">
                <a:solidFill>
                  <a:srgbClr val="0070C0"/>
                </a:solidFill>
                <a:latin typeface="Impact" pitchFamily="34" charset="0"/>
                <a:cs typeface="Arial" pitchFamily="34" charset="0"/>
              </a:rPr>
              <a:t>  </a:t>
            </a:r>
            <a:r>
              <a:rPr lang="en-US" sz="4500" b="0" dirty="0" err="1" smtClean="0">
                <a:solidFill>
                  <a:srgbClr val="0070C0"/>
                </a:solidFill>
                <a:latin typeface="Impact" pitchFamily="34" charset="0"/>
                <a:cs typeface="Arial" pitchFamily="34" charset="0"/>
              </a:rPr>
              <a:t>здоровья</a:t>
            </a:r>
            <a:endParaRPr lang="ru-RU" sz="4500" b="0" dirty="0">
              <a:solidFill>
                <a:srgbClr val="0070C0"/>
              </a:solidFill>
              <a:latin typeface="Impact" pitchFamily="34" charset="0"/>
              <a:cs typeface="Arial" pitchFamily="34" charset="0"/>
            </a:endParaRPr>
          </a:p>
        </p:txBody>
      </p:sp>
      <p:pic>
        <p:nvPicPr>
          <p:cNvPr id="5" name="Picture 13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696" t="71735" r="3991" b="14805"/>
          <a:stretch/>
        </p:blipFill>
        <p:spPr bwMode="auto">
          <a:xfrm rot="10800000">
            <a:off x="6929454" y="5821781"/>
            <a:ext cx="2228850" cy="110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7390949" y="1700808"/>
            <a:ext cx="1501531" cy="1322388"/>
            <a:chOff x="4340" y="1152"/>
            <a:chExt cx="414" cy="402"/>
          </a:xfrm>
        </p:grpSpPr>
        <p:sp>
          <p:nvSpPr>
            <p:cNvPr id="7" name="AutoShape 7"/>
            <p:cNvSpPr>
              <a:spLocks noChangeArrowheads="1"/>
            </p:cNvSpPr>
            <p:nvPr/>
          </p:nvSpPr>
          <p:spPr bwMode="gray">
            <a:xfrm>
              <a:off x="434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FF000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5580112" y="1700808"/>
            <a:ext cx="1584176" cy="1322388"/>
            <a:chOff x="4320" y="1152"/>
            <a:chExt cx="414" cy="402"/>
          </a:xfrm>
        </p:grpSpPr>
        <p:sp>
          <p:nvSpPr>
            <p:cNvPr id="10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11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6" name="Group 13"/>
          <p:cNvGrpSpPr>
            <a:grpSpLocks/>
          </p:cNvGrpSpPr>
          <p:nvPr/>
        </p:nvGrpSpPr>
        <p:grpSpPr bwMode="auto">
          <a:xfrm>
            <a:off x="3794162" y="1700808"/>
            <a:ext cx="1569926" cy="1322388"/>
            <a:chOff x="4320" y="1152"/>
            <a:chExt cx="414" cy="402"/>
          </a:xfrm>
        </p:grpSpPr>
        <p:sp>
          <p:nvSpPr>
            <p:cNvPr id="13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7030A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9" name="Group 6"/>
          <p:cNvGrpSpPr>
            <a:grpSpLocks/>
          </p:cNvGrpSpPr>
          <p:nvPr/>
        </p:nvGrpSpPr>
        <p:grpSpPr bwMode="auto">
          <a:xfrm>
            <a:off x="1907704" y="1700808"/>
            <a:ext cx="1584176" cy="1322388"/>
            <a:chOff x="4320" y="1152"/>
            <a:chExt cx="414" cy="402"/>
          </a:xfrm>
        </p:grpSpPr>
        <p:sp>
          <p:nvSpPr>
            <p:cNvPr id="16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0033CC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17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18" name="AutoShape 14"/>
          <p:cNvSpPr>
            <a:spLocks noChangeArrowheads="1"/>
          </p:cNvSpPr>
          <p:nvPr/>
        </p:nvSpPr>
        <p:spPr bwMode="gray">
          <a:xfrm>
            <a:off x="148611" y="1700808"/>
            <a:ext cx="1543069" cy="132238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defRPr/>
            </a:pPr>
            <a:endParaRPr lang="ru-RU"/>
          </a:p>
        </p:txBody>
      </p:sp>
      <p:sp>
        <p:nvSpPr>
          <p:cNvPr id="19" name="Rectangle 16"/>
          <p:cNvSpPr>
            <a:spLocks noChangeArrowheads="1"/>
          </p:cNvSpPr>
          <p:nvPr/>
        </p:nvSpPr>
        <p:spPr bwMode="gray">
          <a:xfrm>
            <a:off x="0" y="2060848"/>
            <a:ext cx="1928826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0000"/>
                </a:solidFill>
              </a:rPr>
              <a:t>Низкий</a:t>
            </a:r>
            <a:endParaRPr lang="en-US" b="1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20" name="Rectangle 16"/>
          <p:cNvSpPr>
            <a:spLocks noChangeArrowheads="1"/>
          </p:cNvSpPr>
          <p:nvPr/>
        </p:nvSpPr>
        <p:spPr bwMode="gray">
          <a:xfrm>
            <a:off x="1763688" y="1844824"/>
            <a:ext cx="1928826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FFFF00"/>
                </a:solidFill>
              </a:rPr>
              <a:t>Ниже </a:t>
            </a:r>
          </a:p>
          <a:p>
            <a:pPr algn="ctr"/>
            <a:r>
              <a:rPr lang="ru-RU" b="1" dirty="0" smtClean="0">
                <a:solidFill>
                  <a:srgbClr val="FFFF00"/>
                </a:solidFill>
              </a:rPr>
              <a:t>среднего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1" name="Rectangle 16"/>
          <p:cNvSpPr>
            <a:spLocks noChangeArrowheads="1"/>
          </p:cNvSpPr>
          <p:nvPr/>
        </p:nvSpPr>
        <p:spPr bwMode="gray">
          <a:xfrm>
            <a:off x="3851920" y="2060848"/>
            <a:ext cx="15121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С</a:t>
            </a:r>
            <a:r>
              <a:rPr lang="ru-RU" b="1" dirty="0" smtClean="0">
                <a:solidFill>
                  <a:srgbClr val="FFFF00"/>
                </a:solidFill>
              </a:rPr>
              <a:t>редний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2" name="Rectangle 16"/>
          <p:cNvSpPr>
            <a:spLocks noChangeArrowheads="1"/>
          </p:cNvSpPr>
          <p:nvPr/>
        </p:nvSpPr>
        <p:spPr bwMode="gray">
          <a:xfrm>
            <a:off x="5652120" y="2060848"/>
            <a:ext cx="1512168" cy="646331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Выше среднего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3" name="Rectangle 16"/>
          <p:cNvSpPr>
            <a:spLocks noChangeArrowheads="1"/>
          </p:cNvSpPr>
          <p:nvPr/>
        </p:nvSpPr>
        <p:spPr bwMode="gray">
          <a:xfrm>
            <a:off x="7452320" y="2051556"/>
            <a:ext cx="1512168" cy="36933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FFFF00"/>
                </a:solidFill>
              </a:rPr>
              <a:t>Высокий</a:t>
            </a:r>
            <a:endParaRPr lang="en-US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24" name="Freeform 4"/>
          <p:cNvSpPr>
            <a:spLocks/>
          </p:cNvSpPr>
          <p:nvPr/>
        </p:nvSpPr>
        <p:spPr bwMode="gray">
          <a:xfrm>
            <a:off x="827584" y="3140968"/>
            <a:ext cx="366713" cy="1562100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25" name="Freeform 4"/>
          <p:cNvSpPr>
            <a:spLocks/>
          </p:cNvSpPr>
          <p:nvPr/>
        </p:nvSpPr>
        <p:spPr bwMode="gray">
          <a:xfrm>
            <a:off x="2555776" y="3140968"/>
            <a:ext cx="366713" cy="1562100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26" name="Freeform 4"/>
          <p:cNvSpPr>
            <a:spLocks/>
          </p:cNvSpPr>
          <p:nvPr/>
        </p:nvSpPr>
        <p:spPr bwMode="gray">
          <a:xfrm>
            <a:off x="4499992" y="3140968"/>
            <a:ext cx="366713" cy="1562100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27" name="Freeform 4"/>
          <p:cNvSpPr>
            <a:spLocks/>
          </p:cNvSpPr>
          <p:nvPr/>
        </p:nvSpPr>
        <p:spPr bwMode="gray">
          <a:xfrm>
            <a:off x="6228184" y="3140968"/>
            <a:ext cx="366713" cy="1562100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28" name="Freeform 4"/>
          <p:cNvSpPr>
            <a:spLocks/>
          </p:cNvSpPr>
          <p:nvPr/>
        </p:nvSpPr>
        <p:spPr bwMode="gray">
          <a:xfrm>
            <a:off x="8028384" y="3140968"/>
            <a:ext cx="366713" cy="1562100"/>
          </a:xfrm>
          <a:custGeom>
            <a:avLst/>
            <a:gdLst>
              <a:gd name="T0" fmla="*/ 2147483647 w 142"/>
              <a:gd name="T1" fmla="*/ 2147483647 h 604"/>
              <a:gd name="T2" fmla="*/ 2147483647 w 142"/>
              <a:gd name="T3" fmla="*/ 2147483647 h 604"/>
              <a:gd name="T4" fmla="*/ 0 w 142"/>
              <a:gd name="T5" fmla="*/ 2147483647 h 604"/>
              <a:gd name="T6" fmla="*/ 2147483647 w 142"/>
              <a:gd name="T7" fmla="*/ 2147483647 h 604"/>
              <a:gd name="T8" fmla="*/ 2147483647 w 142"/>
              <a:gd name="T9" fmla="*/ 2147483647 h 604"/>
              <a:gd name="T10" fmla="*/ 2147483647 w 142"/>
              <a:gd name="T11" fmla="*/ 2147483647 h 604"/>
              <a:gd name="T12" fmla="*/ 2147483647 w 142"/>
              <a:gd name="T13" fmla="*/ 0 h 604"/>
              <a:gd name="T14" fmla="*/ 2147483647 w 142"/>
              <a:gd name="T15" fmla="*/ 2147483647 h 604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142"/>
              <a:gd name="T25" fmla="*/ 0 h 604"/>
              <a:gd name="T26" fmla="*/ 142 w 142"/>
              <a:gd name="T27" fmla="*/ 604 h 604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808080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r"/>
            <a:endParaRPr lang="ru-RU"/>
          </a:p>
        </p:txBody>
      </p:sp>
      <p:sp>
        <p:nvSpPr>
          <p:cNvPr id="29" name="AutoShape 14"/>
          <p:cNvSpPr>
            <a:spLocks noChangeArrowheads="1"/>
          </p:cNvSpPr>
          <p:nvPr/>
        </p:nvSpPr>
        <p:spPr bwMode="gray">
          <a:xfrm>
            <a:off x="251520" y="4869160"/>
            <a:ext cx="1543069" cy="1322388"/>
          </a:xfrm>
          <a:prstGeom prst="roundRect">
            <a:avLst>
              <a:gd name="adj" fmla="val 11921"/>
            </a:avLst>
          </a:prstGeom>
          <a:gradFill rotWithShape="1">
            <a:gsLst>
              <a:gs pos="0">
                <a:schemeClr val="hlink"/>
              </a:gs>
              <a:gs pos="100000">
                <a:schemeClr val="hlink">
                  <a:gamma/>
                  <a:shade val="69804"/>
                  <a:invGamma/>
                </a:schemeClr>
              </a:gs>
            </a:gsLst>
            <a:lin ang="5400000" scaled="1"/>
          </a:gradFill>
          <a:ln w="25400">
            <a:solidFill>
              <a:srgbClr val="FFFFFF"/>
            </a:solidFill>
            <a:round/>
            <a:headEnd/>
            <a:tailEnd/>
          </a:ln>
          <a:effectLst>
            <a:outerShdw dist="5388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pPr algn="r">
              <a:defRPr/>
            </a:pPr>
            <a:endParaRPr lang="ru-RU"/>
          </a:p>
        </p:txBody>
      </p:sp>
      <p:grpSp>
        <p:nvGrpSpPr>
          <p:cNvPr id="12" name="Group 6"/>
          <p:cNvGrpSpPr>
            <a:grpSpLocks/>
          </p:cNvGrpSpPr>
          <p:nvPr/>
        </p:nvGrpSpPr>
        <p:grpSpPr bwMode="auto">
          <a:xfrm>
            <a:off x="2051720" y="4797152"/>
            <a:ext cx="1584176" cy="1322388"/>
            <a:chOff x="4320" y="1152"/>
            <a:chExt cx="414" cy="402"/>
          </a:xfrm>
        </p:grpSpPr>
        <p:sp>
          <p:nvSpPr>
            <p:cNvPr id="31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0033CC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2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15" name="Group 13"/>
          <p:cNvGrpSpPr>
            <a:grpSpLocks/>
          </p:cNvGrpSpPr>
          <p:nvPr/>
        </p:nvGrpSpPr>
        <p:grpSpPr bwMode="auto">
          <a:xfrm>
            <a:off x="3851920" y="4797152"/>
            <a:ext cx="1569926" cy="1322388"/>
            <a:chOff x="4320" y="1152"/>
            <a:chExt cx="414" cy="402"/>
          </a:xfrm>
        </p:grpSpPr>
        <p:sp>
          <p:nvSpPr>
            <p:cNvPr id="34" name="AutoShape 14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7030A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5" name="Freeform 15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hlink">
                    <a:gamma/>
                    <a:tint val="48627"/>
                    <a:invGamma/>
                  </a:schemeClr>
                </a:gs>
                <a:gs pos="50000">
                  <a:schemeClr val="hlink">
                    <a:alpha val="0"/>
                  </a:schemeClr>
                </a:gs>
                <a:gs pos="100000">
                  <a:schemeClr val="hlink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30" name="Group 6"/>
          <p:cNvGrpSpPr>
            <a:grpSpLocks/>
          </p:cNvGrpSpPr>
          <p:nvPr/>
        </p:nvGrpSpPr>
        <p:grpSpPr bwMode="auto">
          <a:xfrm>
            <a:off x="5652120" y="4797152"/>
            <a:ext cx="1584176" cy="1322388"/>
            <a:chOff x="4320" y="1152"/>
            <a:chExt cx="414" cy="402"/>
          </a:xfrm>
        </p:grpSpPr>
        <p:sp>
          <p:nvSpPr>
            <p:cNvPr id="37" name="AutoShape 7"/>
            <p:cNvSpPr>
              <a:spLocks noChangeArrowheads="1"/>
            </p:cNvSpPr>
            <p:nvPr/>
          </p:nvSpPr>
          <p:spPr bwMode="gray">
            <a:xfrm>
              <a:off x="4320" y="1152"/>
              <a:ext cx="414" cy="402"/>
            </a:xfrm>
            <a:prstGeom prst="roundRect">
              <a:avLst>
                <a:gd name="adj" fmla="val 11921"/>
              </a:avLst>
            </a:prstGeom>
            <a:gradFill rotWithShape="1">
              <a:gsLst>
                <a:gs pos="0">
                  <a:schemeClr val="accent1"/>
                </a:gs>
                <a:gs pos="100000">
                  <a:schemeClr val="accent1">
                    <a:gamma/>
                    <a:shade val="69804"/>
                    <a:invGamma/>
                  </a:schemeClr>
                </a:gs>
              </a:gsLst>
              <a:lin ang="5400000" scaled="1"/>
            </a:gra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grpSp>
        <p:nvGrpSpPr>
          <p:cNvPr id="33" name="Group 6"/>
          <p:cNvGrpSpPr>
            <a:grpSpLocks/>
          </p:cNvGrpSpPr>
          <p:nvPr/>
        </p:nvGrpSpPr>
        <p:grpSpPr bwMode="auto">
          <a:xfrm>
            <a:off x="7452320" y="4797152"/>
            <a:ext cx="1501531" cy="1322388"/>
            <a:chOff x="4340" y="1152"/>
            <a:chExt cx="414" cy="402"/>
          </a:xfrm>
        </p:grpSpPr>
        <p:sp>
          <p:nvSpPr>
            <p:cNvPr id="40" name="AutoShape 7"/>
            <p:cNvSpPr>
              <a:spLocks noChangeArrowheads="1"/>
            </p:cNvSpPr>
            <p:nvPr/>
          </p:nvSpPr>
          <p:spPr bwMode="gray">
            <a:xfrm>
              <a:off x="4340" y="1152"/>
              <a:ext cx="414" cy="402"/>
            </a:xfrm>
            <a:prstGeom prst="roundRect">
              <a:avLst>
                <a:gd name="adj" fmla="val 11921"/>
              </a:avLst>
            </a:prstGeom>
            <a:solidFill>
              <a:srgbClr val="FF0000"/>
            </a:solidFill>
            <a:ln w="25400">
              <a:solidFill>
                <a:srgbClr val="FFFFFF"/>
              </a:solidFill>
              <a:round/>
              <a:headEnd/>
              <a:tailEnd/>
            </a:ln>
            <a:effectLst>
              <a:outerShdw dist="53882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 algn="r">
                <a:defRPr/>
              </a:pPr>
              <a:endParaRPr lang="ru-RU"/>
            </a:p>
          </p:txBody>
        </p:sp>
        <p:sp>
          <p:nvSpPr>
            <p:cNvPr id="41" name="Freeform 8"/>
            <p:cNvSpPr>
              <a:spLocks/>
            </p:cNvSpPr>
            <p:nvPr/>
          </p:nvSpPr>
          <p:spPr bwMode="gray">
            <a:xfrm>
              <a:off x="4346" y="1178"/>
              <a:ext cx="206" cy="201"/>
            </a:xfrm>
            <a:custGeom>
              <a:avLst/>
              <a:gdLst/>
              <a:ahLst/>
              <a:cxnLst>
                <a:cxn ang="0">
                  <a:pos x="118" y="0"/>
                </a:cxn>
                <a:cxn ang="0">
                  <a:pos x="0" y="118"/>
                </a:cxn>
                <a:cxn ang="0">
                  <a:pos x="0" y="589"/>
                </a:cxn>
                <a:cxn ang="0">
                  <a:pos x="161" y="174"/>
                </a:cxn>
                <a:cxn ang="0">
                  <a:pos x="589" y="0"/>
                </a:cxn>
                <a:cxn ang="0">
                  <a:pos x="118" y="0"/>
                </a:cxn>
              </a:cxnLst>
              <a:rect l="0" t="0" r="r" b="b"/>
              <a:pathLst>
                <a:path w="596" h="598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lnTo>
                    <a:pt x="0" y="589"/>
                  </a:lnTo>
                  <a:cubicBezTo>
                    <a:pt x="27" y="598"/>
                    <a:pt x="12" y="309"/>
                    <a:pt x="161" y="174"/>
                  </a:cubicBezTo>
                  <a:cubicBezTo>
                    <a:pt x="310" y="39"/>
                    <a:pt x="596" y="29"/>
                    <a:pt x="589" y="0"/>
                  </a:cubicBezTo>
                  <a:lnTo>
                    <a:pt x="1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gamma/>
                    <a:tint val="48627"/>
                    <a:invGamma/>
                  </a:schemeClr>
                </a:gs>
                <a:gs pos="50000">
                  <a:schemeClr val="accent1">
                    <a:alpha val="0"/>
                  </a:schemeClr>
                </a:gs>
                <a:gs pos="100000">
                  <a:schemeClr val="accent1">
                    <a:gamma/>
                    <a:tint val="48627"/>
                    <a:invGamma/>
                  </a:schemeClr>
                </a:gs>
              </a:gsLst>
              <a:lin ang="2700000" scaled="1"/>
            </a:gradFill>
            <a:ln w="0">
              <a:noFill/>
              <a:prstDash val="solid"/>
              <a:round/>
              <a:headEnd/>
              <a:tailEnd/>
            </a:ln>
          </p:spPr>
          <p:txBody>
            <a:bodyPr/>
            <a:lstStyle/>
            <a:p>
              <a:pPr algn="r">
                <a:defRPr/>
              </a:pPr>
              <a:endParaRPr lang="ru-RU"/>
            </a:p>
          </p:txBody>
        </p:sp>
      </p:grpSp>
      <p:sp>
        <p:nvSpPr>
          <p:cNvPr id="42" name="Rectangle 16"/>
          <p:cNvSpPr>
            <a:spLocks noChangeArrowheads="1"/>
          </p:cNvSpPr>
          <p:nvPr/>
        </p:nvSpPr>
        <p:spPr bwMode="gray">
          <a:xfrm>
            <a:off x="0" y="5229200"/>
            <a:ext cx="1928826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cs typeface="Arial" charset="0"/>
              </a:rPr>
              <a:t>3 и менее</a:t>
            </a:r>
            <a:endParaRPr lang="en-US" sz="2000" dirty="0">
              <a:solidFill>
                <a:srgbClr val="FF0000"/>
              </a:solidFill>
              <a:cs typeface="Arial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2699792" y="3429000"/>
            <a:ext cx="388843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500" b="0" dirty="0" smtClean="0">
                <a:solidFill>
                  <a:srgbClr val="0070C0"/>
                </a:solidFill>
                <a:latin typeface="Impact" pitchFamily="34" charset="0"/>
                <a:cs typeface="Arial" pitchFamily="34" charset="0"/>
              </a:rPr>
              <a:t>баллы</a:t>
            </a:r>
            <a:endParaRPr lang="ru-RU" sz="3500" b="0" dirty="0">
              <a:solidFill>
                <a:srgbClr val="0070C0"/>
              </a:solidFill>
              <a:latin typeface="Impact" pitchFamily="34" charset="0"/>
              <a:cs typeface="Arial" pitchFamily="34" charset="0"/>
            </a:endParaRPr>
          </a:p>
        </p:txBody>
      </p:sp>
      <p:sp>
        <p:nvSpPr>
          <p:cNvPr id="44" name="Rectangle 16"/>
          <p:cNvSpPr>
            <a:spLocks noChangeArrowheads="1"/>
          </p:cNvSpPr>
          <p:nvPr/>
        </p:nvSpPr>
        <p:spPr bwMode="gray">
          <a:xfrm>
            <a:off x="1907704" y="5184194"/>
            <a:ext cx="1928826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FF00"/>
                </a:solidFill>
              </a:rPr>
              <a:t>4-5</a:t>
            </a:r>
            <a:endParaRPr lang="en-US" sz="25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45" name="Rectangle 16"/>
          <p:cNvSpPr>
            <a:spLocks noChangeArrowheads="1"/>
          </p:cNvSpPr>
          <p:nvPr/>
        </p:nvSpPr>
        <p:spPr bwMode="gray">
          <a:xfrm>
            <a:off x="3707904" y="5229200"/>
            <a:ext cx="1928826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FF00"/>
                </a:solidFill>
              </a:rPr>
              <a:t>7-11</a:t>
            </a:r>
            <a:endParaRPr lang="en-US" sz="25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46" name="Rectangle 16"/>
          <p:cNvSpPr>
            <a:spLocks noChangeArrowheads="1"/>
          </p:cNvSpPr>
          <p:nvPr/>
        </p:nvSpPr>
        <p:spPr bwMode="gray">
          <a:xfrm>
            <a:off x="5508104" y="5229200"/>
            <a:ext cx="1928826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FF00"/>
                </a:solidFill>
              </a:rPr>
              <a:t>12-15</a:t>
            </a:r>
            <a:endParaRPr lang="en-US" sz="2500" b="1" dirty="0">
              <a:solidFill>
                <a:srgbClr val="FFFF00"/>
              </a:solidFill>
              <a:cs typeface="Arial" charset="0"/>
            </a:endParaRPr>
          </a:p>
        </p:txBody>
      </p:sp>
      <p:sp>
        <p:nvSpPr>
          <p:cNvPr id="47" name="Rectangle 16"/>
          <p:cNvSpPr>
            <a:spLocks noChangeArrowheads="1"/>
          </p:cNvSpPr>
          <p:nvPr/>
        </p:nvSpPr>
        <p:spPr bwMode="gray">
          <a:xfrm>
            <a:off x="7215174" y="5229200"/>
            <a:ext cx="1928826" cy="4770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FFFF00"/>
                </a:solidFill>
              </a:rPr>
              <a:t>16-18</a:t>
            </a:r>
            <a:endParaRPr lang="en-US" sz="2500" b="1" dirty="0">
              <a:solidFill>
                <a:srgbClr val="FFFF00"/>
              </a:solidFill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696" t="71735" r="3991" b="14805"/>
          <a:stretch/>
        </p:blipFill>
        <p:spPr bwMode="auto">
          <a:xfrm rot="10800000">
            <a:off x="6915150" y="5786454"/>
            <a:ext cx="2228850" cy="110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ый прямоугольник 4"/>
          <p:cNvSpPr/>
          <p:nvPr/>
        </p:nvSpPr>
        <p:spPr bwMode="auto">
          <a:xfrm>
            <a:off x="0" y="1000108"/>
            <a:ext cx="9144000" cy="5214974"/>
          </a:xfrm>
          <a:prstGeom prst="round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357298"/>
            <a:ext cx="8229600" cy="4724400"/>
          </a:xfrm>
        </p:spPr>
        <p:txBody>
          <a:bodyPr/>
          <a:lstStyle/>
          <a:p>
            <a:pPr lvl="0" algn="just">
              <a:defRPr/>
            </a:pPr>
            <a:r>
              <a:rPr lang="ru-RU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«Безопасный уровень» - это тот уровень здоровья, который можно восстановить превентивными мерами.</a:t>
            </a:r>
          </a:p>
          <a:p>
            <a:pPr lvl="0" algn="just">
              <a:defRPr/>
            </a:pPr>
            <a:r>
              <a:rPr lang="ru-RU" b="1" kern="12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rPr>
              <a:t>Ниже этого уровня здоровья возможно развитие эндогенных факторов риска и развитие хронического соматического заболевания.</a:t>
            </a:r>
          </a:p>
          <a:p>
            <a:endParaRPr lang="ru-RU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28670"/>
            <a:ext cx="8819902" cy="2952328"/>
          </a:xfrm>
        </p:spPr>
        <p:txBody>
          <a:bodyPr/>
          <a:lstStyle/>
          <a:p>
            <a:r>
              <a:rPr lang="ru-RU" dirty="0" smtClean="0"/>
              <a:t>5. На основании результатов диагностических исследований будет разработана сотрудниками ГБПОУ «СМГК» программа информационно-обучающих мероприятий «Школа здоровья», согласно которой волонтеры-медики будут посещать Ваше учреждение и студентам-участникам проводить занятия. Будут распространены брошюры и буклеты по вопросам здорового образа жизни во время проведения информационно-просветительских мероприятий.</a:t>
            </a:r>
          </a:p>
          <a:p>
            <a:r>
              <a:rPr lang="ru-RU" dirty="0" smtClean="0"/>
              <a:t>Срок реализации: ноябрь 2021 г. - апрель 2022г.</a:t>
            </a:r>
          </a:p>
          <a:p>
            <a:pPr lvl="0">
              <a:buNone/>
            </a:pPr>
            <a:endParaRPr lang="ru-RU" kern="12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105804" cy="563563"/>
          </a:xfrm>
        </p:spPr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Деятельность на  сентябрь-июнь 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года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147248" cy="1143000"/>
          </a:xfrm>
        </p:spPr>
        <p:txBody>
          <a:bodyPr/>
          <a:lstStyle/>
          <a:p>
            <a:r>
              <a:rPr lang="ru-RU" dirty="0" smtClean="0"/>
              <a:t> Памятки - рекомендации</a:t>
            </a:r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43050"/>
            <a:ext cx="4834267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5675" y="3861048"/>
            <a:ext cx="4368325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857232"/>
            <a:ext cx="4427984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462744" cy="2952328"/>
          </a:xfrm>
        </p:spPr>
        <p:txBody>
          <a:bodyPr/>
          <a:lstStyle/>
          <a:p>
            <a:r>
              <a:rPr lang="ru-RU" dirty="0" smtClean="0"/>
              <a:t>6. Анализ по итогам апробации результативности формирования готовности к здоровому образу жизни у обучающихся будет проводиться с использованием метода анкетирования, ссылка на анкету тоже будет подготовлена и Вам направлена для прохождения студентами-участниками.</a:t>
            </a:r>
          </a:p>
          <a:p>
            <a:r>
              <a:rPr lang="ru-RU" dirty="0" smtClean="0"/>
              <a:t>Срок реализации: май 2022 г.</a:t>
            </a:r>
          </a:p>
          <a:p>
            <a:pPr>
              <a:buNone/>
            </a:pPr>
            <a:endParaRPr lang="ru-RU" dirty="0" smtClean="0"/>
          </a:p>
          <a:p>
            <a:pPr lvl="0">
              <a:buNone/>
            </a:pPr>
            <a:endParaRPr lang="ru-RU" kern="12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105804" cy="563563"/>
          </a:xfrm>
        </p:spPr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Деятельность на  сентябрь-июнь 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года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2" name="Picture 130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5696" t="71735" r="3991" b="14805"/>
          <a:stretch/>
        </p:blipFill>
        <p:spPr bwMode="auto">
          <a:xfrm rot="10800000">
            <a:off x="6951662" y="5777703"/>
            <a:ext cx="2228850" cy="1107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Rectangle 24"/>
          <p:cNvSpPr>
            <a:spLocks noGrp="1" noChangeArrowheads="1"/>
          </p:cNvSpPr>
          <p:nvPr>
            <p:ph type="title"/>
          </p:nvPr>
        </p:nvSpPr>
        <p:spPr>
          <a:xfrm>
            <a:off x="0" y="928670"/>
            <a:ext cx="6678504" cy="1357314"/>
          </a:xfrm>
        </p:spPr>
        <p:txBody>
          <a:bodyPr/>
          <a:lstStyle/>
          <a:p>
            <a:pPr algn="ctr"/>
            <a:r>
              <a:rPr lang="ru-RU" sz="3700" dirty="0" smtClean="0">
                <a:solidFill>
                  <a:srgbClr val="0070C0"/>
                </a:solidFill>
              </a:rPr>
              <a:t>АНКЕТИРОВАНИЕ</a:t>
            </a:r>
            <a:br>
              <a:rPr lang="ru-RU" sz="3700" dirty="0" smtClean="0">
                <a:solidFill>
                  <a:srgbClr val="0070C0"/>
                </a:solidFill>
              </a:rPr>
            </a:br>
            <a:r>
              <a:rPr lang="ru-RU" sz="3700" dirty="0" smtClean="0">
                <a:solidFill>
                  <a:srgbClr val="0070C0"/>
                </a:solidFill>
              </a:rPr>
              <a:t>Основные направления анализа </a:t>
            </a:r>
            <a:r>
              <a:rPr lang="ru-RU" sz="3700" dirty="0" smtClean="0"/>
              <a:t>анкетных данных:</a:t>
            </a:r>
            <a:endParaRPr lang="ru-RU" sz="3700" dirty="0"/>
          </a:p>
        </p:txBody>
      </p:sp>
      <p:grpSp>
        <p:nvGrpSpPr>
          <p:cNvPr id="2" name="Группа 7"/>
          <p:cNvGrpSpPr/>
          <p:nvPr/>
        </p:nvGrpSpPr>
        <p:grpSpPr>
          <a:xfrm>
            <a:off x="71406" y="2571742"/>
            <a:ext cx="8964488" cy="3643338"/>
            <a:chOff x="179512" y="3223557"/>
            <a:chExt cx="8964488" cy="2686520"/>
          </a:xfrm>
        </p:grpSpPr>
        <p:sp>
          <p:nvSpPr>
            <p:cNvPr id="7" name="Скругленный прямоугольник 6"/>
            <p:cNvSpPr/>
            <p:nvPr/>
          </p:nvSpPr>
          <p:spPr bwMode="auto">
            <a:xfrm>
              <a:off x="179512" y="3223557"/>
              <a:ext cx="8964488" cy="2686520"/>
            </a:xfrm>
            <a:prstGeom prst="roundRect">
              <a:avLst/>
            </a:prstGeom>
            <a:solidFill>
              <a:srgbClr val="FEFEFE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ru-R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endParaRPr>
            </a:p>
          </p:txBody>
        </p:sp>
        <p:sp>
          <p:nvSpPr>
            <p:cNvPr id="6" name="Прямоугольник 5"/>
            <p:cNvSpPr/>
            <p:nvPr/>
          </p:nvSpPr>
          <p:spPr>
            <a:xfrm>
              <a:off x="323528" y="3294556"/>
              <a:ext cx="8820472" cy="224678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just"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3200" dirty="0" smtClean="0">
                  <a:solidFill>
                    <a:srgbClr val="C00000"/>
                  </a:solidFill>
                </a:rPr>
                <a:t> выявление мотивации; </a:t>
              </a:r>
            </a:p>
            <a:p>
              <a:pPr lvl="0" algn="just"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3200" dirty="0" smtClean="0">
                  <a:solidFill>
                    <a:srgbClr val="C00000"/>
                  </a:solidFill>
                </a:rPr>
                <a:t> уровня знаний; </a:t>
              </a:r>
            </a:p>
            <a:p>
              <a:pPr lvl="0" algn="just"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3200" dirty="0" smtClean="0">
                  <a:solidFill>
                    <a:srgbClr val="C00000"/>
                  </a:solidFill>
                </a:rPr>
                <a:t> умений и практических навыков ведения      здорового образа жизни;</a:t>
              </a:r>
            </a:p>
            <a:p>
              <a:pPr lvl="0">
                <a:spcAft>
                  <a:spcPts val="0"/>
                </a:spcAft>
                <a:buFont typeface="Arial" pitchFamily="34" charset="0"/>
                <a:buChar char="•"/>
              </a:pPr>
              <a:r>
                <a:rPr lang="ru-RU" sz="3200" dirty="0" smtClean="0">
                  <a:solidFill>
                    <a:srgbClr val="C00000"/>
                  </a:solidFill>
                </a:rPr>
                <a:t> эффективности проведенных мероприятий.</a:t>
              </a:r>
              <a:r>
                <a:rPr lang="ru-RU" sz="2400" dirty="0" smtClean="0">
                  <a:solidFill>
                    <a:srgbClr val="C00000"/>
                  </a:solidFill>
                </a:rPr>
                <a:t> </a:t>
              </a:r>
              <a:endParaRPr lang="ru-RU" sz="2400" dirty="0">
                <a:solidFill>
                  <a:schemeClr val="accent4">
                    <a:lumMod val="10000"/>
                  </a:schemeClr>
                </a:solidFill>
              </a:endParaRPr>
            </a:p>
          </p:txBody>
        </p:sp>
      </p:grp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43702" y="500042"/>
            <a:ext cx="2210526" cy="16578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51374" y="5214950"/>
            <a:ext cx="2292626" cy="16430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75062474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928670"/>
            <a:ext cx="8462744" cy="2952328"/>
          </a:xfrm>
        </p:spPr>
        <p:txBody>
          <a:bodyPr/>
          <a:lstStyle/>
          <a:p>
            <a:r>
              <a:rPr lang="ru-RU" dirty="0" smtClean="0"/>
              <a:t>7. Описание механизма административного контроля  текущих и промежуточных результатов системы наставничества в форме «студент-студент» будет проведено сотрудниками ГБПОУ «СМГК» с учетом Ваших предложений.</a:t>
            </a:r>
          </a:p>
          <a:p>
            <a:endParaRPr lang="ru-RU" dirty="0" smtClean="0"/>
          </a:p>
          <a:p>
            <a:pPr lvl="0">
              <a:buNone/>
            </a:pPr>
            <a:endParaRPr lang="ru-RU" kern="1200" dirty="0" smtClean="0">
              <a:solidFill>
                <a:schemeClr val="tx2">
                  <a:lumMod val="75000"/>
                </a:schemeClr>
              </a:solidFill>
              <a:latin typeface="Impact" pitchFamily="34" charset="0"/>
            </a:endParaRPr>
          </a:p>
        </p:txBody>
      </p:sp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428596" y="228600"/>
            <a:ext cx="8105804" cy="563563"/>
          </a:xfrm>
        </p:spPr>
        <p:txBody>
          <a:bodyPr/>
          <a:lstStyle/>
          <a:p>
            <a:r>
              <a:rPr lang="ru-RU" b="0" kern="1200" dirty="0" smtClean="0">
                <a:latin typeface="Impact" pitchFamily="34" charset="0"/>
              </a:rPr>
              <a:t>Деятельность на  сентябрь-июнь  2021-2022 </a:t>
            </a:r>
            <a:r>
              <a:rPr lang="ru-RU" b="0" kern="1200" dirty="0" err="1" smtClean="0">
                <a:latin typeface="Impact" pitchFamily="34" charset="0"/>
              </a:rPr>
              <a:t>уч</a:t>
            </a:r>
            <a:r>
              <a:rPr lang="ru-RU" b="0" kern="1200" dirty="0" smtClean="0">
                <a:latin typeface="Impact" pitchFamily="34" charset="0"/>
              </a:rPr>
              <a:t>. года</a:t>
            </a:r>
            <a:endParaRPr lang="ru-RU" b="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езимени-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116737" name="Picture 1"/>
          <p:cNvPicPr>
            <a:picLocks noChangeAspect="1" noChangeArrowheads="1"/>
          </p:cNvPicPr>
          <p:nvPr/>
        </p:nvPicPr>
        <p:blipFill>
          <a:blip r:embed="rId3" cstate="print"/>
          <a:srcRect l="59326" t="11719" r="390" b="81445"/>
          <a:stretch>
            <a:fillRect/>
          </a:stretch>
        </p:blipFill>
        <p:spPr bwMode="auto">
          <a:xfrm>
            <a:off x="5214910" y="428604"/>
            <a:ext cx="3929090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4214810" y="2478986"/>
            <a:ext cx="4929190" cy="3093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65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Impact" pitchFamily="34" charset="0"/>
              </a:rPr>
              <a:t>Благодарим за внимание!</a:t>
            </a:r>
            <a:endParaRPr lang="ru-RU" sz="65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Impact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cdb2004208gl">
  <a:themeElements>
    <a:clrScheme name="Тема Office 1">
      <a:dk1>
        <a:srgbClr val="000000"/>
      </a:dk1>
      <a:lt1>
        <a:srgbClr val="FFFFFF"/>
      </a:lt1>
      <a:dk2>
        <a:srgbClr val="1129A1"/>
      </a:dk2>
      <a:lt2>
        <a:srgbClr val="C0C0C0"/>
      </a:lt2>
      <a:accent1>
        <a:srgbClr val="4987E3"/>
      </a:accent1>
      <a:accent2>
        <a:srgbClr val="CE701A"/>
      </a:accent2>
      <a:accent3>
        <a:srgbClr val="FFFFFF"/>
      </a:accent3>
      <a:accent4>
        <a:srgbClr val="000000"/>
      </a:accent4>
      <a:accent5>
        <a:srgbClr val="B1C3EF"/>
      </a:accent5>
      <a:accent6>
        <a:srgbClr val="BA6516"/>
      </a:accent6>
      <a:hlink>
        <a:srgbClr val="36A1B6"/>
      </a:hlink>
      <a:folHlink>
        <a:srgbClr val="9CC769"/>
      </a:folHlink>
    </a:clrScheme>
    <a:fontScheme name="Тема Offic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1129A1"/>
        </a:dk2>
        <a:lt2>
          <a:srgbClr val="C0C0C0"/>
        </a:lt2>
        <a:accent1>
          <a:srgbClr val="4987E3"/>
        </a:accent1>
        <a:accent2>
          <a:srgbClr val="CE701A"/>
        </a:accent2>
        <a:accent3>
          <a:srgbClr val="FFFFFF"/>
        </a:accent3>
        <a:accent4>
          <a:srgbClr val="000000"/>
        </a:accent4>
        <a:accent5>
          <a:srgbClr val="B1C3EF"/>
        </a:accent5>
        <a:accent6>
          <a:srgbClr val="BA6516"/>
        </a:accent6>
        <a:hlink>
          <a:srgbClr val="36A1B6"/>
        </a:hlink>
        <a:folHlink>
          <a:srgbClr val="9CC76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351155"/>
        </a:dk2>
        <a:lt2>
          <a:srgbClr val="969696"/>
        </a:lt2>
        <a:accent1>
          <a:srgbClr val="7053CB"/>
        </a:accent1>
        <a:accent2>
          <a:srgbClr val="3282BE"/>
        </a:accent2>
        <a:accent3>
          <a:srgbClr val="FFFFFF"/>
        </a:accent3>
        <a:accent4>
          <a:srgbClr val="000000"/>
        </a:accent4>
        <a:accent5>
          <a:srgbClr val="BBB3E2"/>
        </a:accent5>
        <a:accent6>
          <a:srgbClr val="2C75AC"/>
        </a:accent6>
        <a:hlink>
          <a:srgbClr val="D17FB6"/>
        </a:hlink>
        <a:folHlink>
          <a:srgbClr val="E3981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F4D5B"/>
        </a:dk2>
        <a:lt2>
          <a:srgbClr val="969696"/>
        </a:lt2>
        <a:accent1>
          <a:srgbClr val="1B7D6A"/>
        </a:accent1>
        <a:accent2>
          <a:srgbClr val="C69940"/>
        </a:accent2>
        <a:accent3>
          <a:srgbClr val="FFFFFF"/>
        </a:accent3>
        <a:accent4>
          <a:srgbClr val="000000"/>
        </a:accent4>
        <a:accent5>
          <a:srgbClr val="ABBFB9"/>
        </a:accent5>
        <a:accent6>
          <a:srgbClr val="B38A39"/>
        </a:accent6>
        <a:hlink>
          <a:srgbClr val="3790D3"/>
        </a:hlink>
        <a:folHlink>
          <a:srgbClr val="DEDB7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cdb2004208gl</Template>
  <TotalTime>2011</TotalTime>
  <Words>1410</Words>
  <Application>Microsoft Office PowerPoint</Application>
  <PresentationFormat>Экран (4:3)</PresentationFormat>
  <Paragraphs>177</Paragraphs>
  <Slides>29</Slides>
  <Notes>0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1" baseType="lpstr">
      <vt:lpstr>cdb2004208gl</vt:lpstr>
      <vt:lpstr>Image</vt:lpstr>
      <vt:lpstr>Слайд 1</vt:lpstr>
      <vt:lpstr>Слайд 2</vt:lpstr>
      <vt:lpstr>Слайд 3</vt:lpstr>
      <vt:lpstr>Слайд 4</vt:lpstr>
      <vt:lpstr>Слайд 5</vt:lpstr>
      <vt:lpstr>Задачи проекта:</vt:lpstr>
      <vt:lpstr>Задачи проекта:</vt:lpstr>
      <vt:lpstr>Слайд 8</vt:lpstr>
      <vt:lpstr>План работы РИП на 2021-2022 уч. год</vt:lpstr>
      <vt:lpstr>Слайд 10</vt:lpstr>
      <vt:lpstr>Слайд 11</vt:lpstr>
      <vt:lpstr>Слайд 12</vt:lpstr>
      <vt:lpstr>Слайд 13</vt:lpstr>
      <vt:lpstr>Деятельность на  октябрь-июнь  2021-2022 уч. года</vt:lpstr>
      <vt:lpstr>Слайд 15</vt:lpstr>
      <vt:lpstr>Деятельность на  сентябрь-июнь  2021-2022 уч. года</vt:lpstr>
      <vt:lpstr>Слайд 17</vt:lpstr>
      <vt:lpstr>Деятельность на  сентябрь-июнь  2021-2022 уч. года</vt:lpstr>
      <vt:lpstr>Слайд 19</vt:lpstr>
      <vt:lpstr>Слайд 20</vt:lpstr>
      <vt:lpstr>Уровни здоровья</vt:lpstr>
      <vt:lpstr>Слайд 22</vt:lpstr>
      <vt:lpstr>Слайд 23</vt:lpstr>
      <vt:lpstr>Деятельность на  сентябрь-июнь  2021-2022 уч. года</vt:lpstr>
      <vt:lpstr> Памятки - рекомендации</vt:lpstr>
      <vt:lpstr>Деятельность на  сентябрь-июнь  2021-2022 уч. года</vt:lpstr>
      <vt:lpstr>АНКЕТИРОВАНИЕ Основные направления анализа анкетных данных:</vt:lpstr>
      <vt:lpstr>Деятельность на  сентябрь-июнь  2021-2022 уч. года</vt:lpstr>
      <vt:lpstr>Слайд 29</vt:lpstr>
    </vt:vector>
  </TitlesOfParts>
  <Company>Сызранский медицинский колледж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PowerPoint Template</dc:title>
  <dc:creator>Работа</dc:creator>
  <cp:lastModifiedBy>Баринова</cp:lastModifiedBy>
  <cp:revision>331</cp:revision>
  <dcterms:created xsi:type="dcterms:W3CDTF">2010-03-26T05:58:46Z</dcterms:created>
  <dcterms:modified xsi:type="dcterms:W3CDTF">2021-09-21T12:55:46Z</dcterms:modified>
</cp:coreProperties>
</file>