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3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4" r:id="rId19"/>
    <p:sldId id="275" r:id="rId2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09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9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10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6.png"/><Relationship Id="rId7" Type="http://schemas.openxmlformats.org/officeDocument/2006/relationships/image" Target="../media/image53.png"/><Relationship Id="rId12" Type="http://schemas.openxmlformats.org/officeDocument/2006/relationships/hyperlink" Target="https://vk.com/iandrianov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hyperlink" Target="mailto:ivanushkina@cposo.ru" TargetMode="External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идеологии терроризма и экстремизма: ключевые темы и задачи</a:t>
            </a: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вовлечения молодежи, механизмы вербовки, профилактика и реагирование.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3389429" y="9207478"/>
            <a:ext cx="4457699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и неонацизм среди молодежи — приоритетные проблемы государственной политики РФ. Особое внимание уделяется феномену скулшутинга, интернет-вербовке и необходимости комплексного межведомственного взаимодействия для раннего выявления угроз.</a:t>
            </a: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03022" y="72405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актуальность: </a:t>
            </a:r>
            <a:endParaRPr lang="ru-RU" sz="5000" b="1" dirty="0" smtClean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50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</a:t>
            </a:r>
            <a:r>
              <a:rPr lang="en-US" sz="50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образовательного сообщества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3585371" y="8917050"/>
            <a:ext cx="4457699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вовлечения детей </a:t>
            </a:r>
            <a:endParaRPr lang="ru-RU" sz="4524" b="1" dirty="0" smtClean="0">
              <a:solidFill>
                <a:srgbClr val="1C335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524" b="1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деструктивную деятельность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обработка </a:t>
            </a: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базируется на национализме, культе насилия и неонацизме, формируя у подростков фанатичные взгляды и готовность к противоправным действиям.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Деструктивные организации </a:t>
            </a: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детей для проведения диверсий, распространения запрещённых материалов и иной противоправной деятельности, нанося ущерб безопасности общества.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</a:t>
            </a:r>
            <a:r>
              <a:rPr lang="en-US" sz="2600" b="1" dirty="0" err="1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</a:t>
            </a: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2600" b="1" dirty="0" smtClean="0">
              <a:solidFill>
                <a:srgbClr val="1C335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600" dirty="0" err="1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</a:t>
            </a:r>
            <a:r>
              <a:rPr lang="en-US" sz="2600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целенаправленную работу через интернет и социальные сети, активно вовлекая детей и подростков в экстремистские сообщества и идеологии.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2932229" y="8799923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вовлечения: </a:t>
            </a:r>
            <a:endParaRPr lang="ru-RU" sz="4600" b="1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6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</a:t>
            </a: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социальные аспекты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экстремистского контента </a:t>
            </a: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и искажённая историческая память формируют неправильное мировоззрение, усиливая риск вовлечения.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самоутверждения и принадлежности к группе </a:t>
            </a: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стимулирует подростков искать поддержку в радикальных сообществах для подтверждения своей идентичности.</a:t>
            </a: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уязвимость</a:t>
            </a: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включая низкую самооценку и тревожность, а также семейное неблагополучие способствуют открытости к деструктивному влиянию.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максимум риска приходится на 13—25 лет, при этом первые признаки отклонений могут проявиться уже в 7—10 лет в виде нарушений поведения и интересов.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4401801" y="8979225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профиль детей с высоким риском вовлечения
</a:t>
            </a: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подъем рисков приходится на подростковый период, что требует максимального внимания в школах и колледжах.
</a:t>
            </a: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с 7–10 лет помогает снизить вероятность дальнейшей радикализации в критическом возрасте.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4124215" y="9161659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761" y="5005637"/>
            <a:ext cx="15232475" cy="374669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0" y="2247344"/>
            <a:ext cx="18287999" cy="2210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</a:t>
            </a: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акторы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разделены на мировоззренческие, психологические, возрастные и социальные, отражающие комплексные условия </a:t>
            </a: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радикализации.</a:t>
            </a:r>
            <a:r>
              <a:rPr lang="ru-RU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</a:t>
            </a: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факторов значительно увеличивает вероятность вовлечения в экстремизм.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091558" y="8961407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146199"/>
            <a:ext cx="18288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факторов риска вовлечения ребёнка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695" y="2024325"/>
            <a:ext cx="5107760" cy="3990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6107" y="2024325"/>
            <a:ext cx="5107760" cy="3990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00520" y="2024325"/>
            <a:ext cx="5107760" cy="39906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вербовки молодежи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</a:t>
            </a:r>
            <a:r>
              <a:rPr lang="en-US" sz="2322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</a:t>
            </a: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используют социальные сети, мессенджеры и игровые площадки для установления контакта с молодёжью, предлагая поддержку и привлекательные общие интересы.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91695" y="6431866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через соцсети и мессенджеры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вербовка сопровождается психологическим давлением, угрозами и шантажом, дополнительно стимулируется материальными выгодами и обещаниями защиты.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813180" y="6431866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и шантаж как инструменты воздействия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вовлечения часто начинается с безобидных мемов и сатиры, постепенно переходя к оправданию насилия и подготовке реальных экстремистских действий.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550590" y="6431866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через культурные мемы и контент
</a:t>
            </a:r>
            <a:endParaRPr lang="en-US" sz="2644" dirty="0"/>
          </a:p>
        </p:txBody>
      </p:sp>
      <p:sp>
        <p:nvSpPr>
          <p:cNvPr id="18" name="Text 1"/>
          <p:cNvSpPr txBox="1"/>
          <p:nvPr/>
        </p:nvSpPr>
        <p:spPr>
          <a:xfrm>
            <a:off x="14091558" y="8961407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275629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и возрастной портрет </a:t>
            </a:r>
            <a:endParaRPr lang="ru-RU" sz="4500" b="1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уязвимых </a:t>
            </a: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обладают повышенной внушаемостью и склонностью к депрессии, что усиливает их восприимчивость к радикальным идеям и группам.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критический период они ищут экстрим и страдают от суицидальных мыслей, что нередко сопровождается романтизацией</a:t>
            </a:r>
            <a:r>
              <a:rPr lang="en-US" sz="2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насилия и </a:t>
            </a:r>
            <a:r>
              <a:rPr lang="en-US" sz="2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агрессии</a:t>
            </a:r>
            <a:r>
              <a:rPr lang="en-US" sz="2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несправедливости и поиск собственной идентичности делают их уязвимыми к внешнему влиянию лидеров экстремистских сообществ.
</a:t>
            </a:r>
          </a:p>
        </p:txBody>
      </p:sp>
      <p:sp>
        <p:nvSpPr>
          <p:cNvPr id="10" name="Text 1"/>
          <p:cNvSpPr txBox="1"/>
          <p:nvPr/>
        </p:nvSpPr>
        <p:spPr>
          <a:xfrm>
            <a:off x="14091558" y="8961407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8764" y="-199505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47875"/>
            <a:ext cx="182880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Скулшутинг и движение «</a:t>
            </a:r>
            <a:r>
              <a:rPr lang="en-US" sz="4500" b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Колумбайн</a:t>
            </a:r>
            <a:r>
              <a:rPr lang="en-US" sz="45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r>
              <a:rPr lang="ru-RU" sz="45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4500" b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</a:t>
            </a:r>
            <a:r>
              <a:rPr lang="en-US" sz="45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причины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своевременной психологической помощи </a:t>
            </a: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поддерживающего окружения усугубляет состояние подростков и повышает риск трагедии.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</a:t>
            </a: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длительная травля (буллинг), желание подражать «героям» нападений, а также доступ к оружию и изоляция личности.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Субкультура</a:t>
            </a: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«Колумбайн» героизирует такие массовые убийства и признана террористической и запрещённой в Российской Федерации.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Скулшутинг</a:t>
            </a: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вооружённые нападения на школы, которые проводят мотивированные подростки с личными или идеологическими целями.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4565775" y="8161651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63278" y="796724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особенности потенциальных «колумбайнеров»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подростки нередко обладают высокой ранимостью с жаждой отомстить за нанесённые обиды, что сочетается с демонстративным пренебрежением нормами общества.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Нарциссизм и жажда мести как мотиваторы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они проявляют глубокий интерес к насилию и оружию, при этом ситуативно игнорируют правила и заранее делятся планами в соцсетях, что является серьёзным предупреждающим сигналом.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интеллект при сниженной эмпатии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14565775" y="9032716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589" y="4309906"/>
            <a:ext cx="12544821" cy="58849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-1" y="201442"/>
            <a:ext cx="182880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радикализации в молодежной среде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0" y="759612"/>
            <a:ext cx="18288000" cy="3260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радикализации проходит через последовательные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стадии </a:t>
            </a:r>
            <a:endParaRPr lang="ru-RU" sz="3200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50041"/>
              </a:lnSpc>
              <a:buNone/>
            </a:pP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вовлечения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оправдания </a:t>
            </a:r>
            <a:r>
              <a:rPr lang="en-US" sz="32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насилия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возможностью прерывания на любом этапе.
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способно эффективно остановить развитие </a:t>
            </a:r>
            <a:endParaRPr lang="ru-RU" sz="3200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деструктивного 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поведения на любой стадии</a:t>
            </a: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200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345" y="2985284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2858" y="2915264"/>
            <a:ext cx="707175" cy="8082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24345" y="2985284"/>
            <a:ext cx="835200" cy="6681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02950" y="517439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субъектов профилактики и их роли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ФСБ, МВД и Росгвардия обеспечивают безопасность, выявляют и пресекают угрозы, проводят проверку и подходят к реагированию на деструктивные проявления среди молодежи.
</a:t>
            </a:r>
            <a:endParaRPr lang="en-US" sz="2019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Правоохранительные органы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социальную поддержку детей и семей, занимаются профилактикой неблагополучия, организуют комплексное сопровождение детей из групп риска.
</a:t>
            </a:r>
            <a:endParaRPr lang="en-US" sz="2173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соцзащиты и КДНиЗП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колледжи реализуют программы раннего выявления, формируют антитеррористическое мировоззрение и обеспечивают психологическую помощь обучающимся.
</a:t>
            </a:r>
            <a:endParaRPr lang="en-US" sz="2173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диагностику психологического состояния, консультируют педагогов и родителей, реализуют проекты ресоциализации и профилактики радикализации.
</a:t>
            </a:r>
            <a:endParaRPr lang="en-US" sz="2173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службы и НКО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конфессии привлекаются для формирования нравственных ориентиров, противодействия экстремизму через духовное воспитание и межконфессиональный диалог.
</a:t>
            </a:r>
            <a:endParaRPr lang="en-US" sz="1975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организации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 rotWithShape="1">
          <a:blip r:embed="rId4"/>
          <a:srcRect l="20701" r="23125"/>
          <a:stretch/>
        </p:blipFill>
        <p:spPr>
          <a:xfrm>
            <a:off x="2783860" y="2808631"/>
            <a:ext cx="12720280" cy="74739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527" y="896824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профилактики и межведомственное взаимодействие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2137131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работы субъектов и этапы профилактики в системе образования и органов власти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565775" y="9032716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695" y="2024325"/>
            <a:ext cx="5107760" cy="3990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6107" y="2024325"/>
            <a:ext cx="5107760" cy="3990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профилактики: проекты, просвещение, контроль
</a:t>
            </a:r>
            <a:endParaRPr lang="en-US" sz="4223" dirty="0"/>
          </a:p>
        </p:txBody>
      </p:sp>
      <p:sp>
        <p:nvSpPr>
          <p:cNvPr id="12" name="Text 2"/>
          <p:cNvSpPr txBox="1"/>
          <p:nvPr/>
        </p:nvSpPr>
        <p:spPr>
          <a:xfrm>
            <a:off x="1086855" y="7171155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322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молодежные организации, </a:t>
            </a:r>
            <a:r>
              <a:rPr lang="ru-RU" sz="2322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значимая деятельность</a:t>
            </a:r>
            <a:r>
              <a:rPr lang="en-US" sz="2322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</a:t>
            </a:r>
            <a:r>
              <a:rPr lang="ru-RU" sz="2322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дополнительное образования</a:t>
            </a:r>
            <a:r>
              <a:rPr lang="en-US" sz="2322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предоставляют площадки для самореализации и развития у молодежи позитивных ценностей, снижая риски радикализации.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128391" y="6422423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программы и гранты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6107" y="7062532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и историческое просвещение помогает разрушить мифы экстремистских идеологий, повышая правовую культуру и патриотическое сознание среди школьников и студентов.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773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правозащита
</a:t>
            </a:r>
            <a:endParaRPr lang="en-US" sz="2773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активности в соцсетях, работа с лидерами мнений, разработка индивидуальных профилактических маршрутов помогают своевременно выявлять и снижать риски вовлечения.
</a:t>
            </a:r>
            <a:endParaRPr lang="en-US" sz="2311" dirty="0"/>
          </a:p>
        </p:txBody>
      </p:sp>
      <p:sp>
        <p:nvSpPr>
          <p:cNvPr id="17" name="Text 7"/>
          <p:cNvSpPr txBox="1"/>
          <p:nvPr/>
        </p:nvSpPr>
        <p:spPr>
          <a:xfrm>
            <a:off x="12539636" y="6553627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индивидуальная работа
</a:t>
            </a:r>
            <a:endParaRPr lang="en-US" sz="26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793797"/>
            <a:ext cx="18288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реагирования при выявлении риска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оповестить администрацию и </a:t>
            </a:r>
            <a:r>
              <a:rPr lang="en-US" sz="2500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психолога </a:t>
            </a: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своевременного обсуждения выявленных признаков и организации поддержки </a:t>
            </a:r>
            <a:r>
              <a:rPr lang="en-US" sz="2500" dirty="0" err="1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обучающегося</a:t>
            </a:r>
            <a:r>
              <a:rPr lang="en-US" sz="2500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угрозы безопасности сообщить правоохранительным органам и обеспечить контроль за ситуацией, привлекая соответствующие службы.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беседу с родителями учащегося, разработать индивидуальный маршрут социальной и психологической поддержки с участием специалистов.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4565775" y="9032716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2098" y="312781"/>
            <a:ext cx="9042900" cy="3071926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401499" y="372737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деструктивного поведения: </a:t>
            </a:r>
            <a:r>
              <a:rPr lang="ru-RU" sz="4452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см. </a:t>
            </a:r>
            <a:r>
              <a:rPr lang="en-US" sz="4452" b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</a:t>
            </a:r>
            <a:r>
              <a:rPr lang="ru-RU" sz="4452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</a:t>
            </a:r>
            <a:r>
              <a:rPr lang="en-US" sz="4452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Наблюдение за внешними, речевыми, цифровыми и социально-психологическими проявлениями, указывающими на возможную радикализацию обучающегося.
</a:t>
            </a:r>
            <a:r>
              <a:rPr lang="en-US" sz="2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нескольких маркеров требует немедленного реагирования для предотвращения деструктивных действий.
</a:t>
            </a:r>
            <a:endParaRPr lang="en-US" sz="4452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071" y="3697487"/>
            <a:ext cx="5586927" cy="42281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5825" y="5440595"/>
            <a:ext cx="5267401" cy="44687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2832" y="7762613"/>
            <a:ext cx="5022993" cy="21467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176" y="6670929"/>
            <a:ext cx="3907875" cy="21947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79386" y="8238407"/>
            <a:ext cx="2345436" cy="19522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кейсы: </a:t>
            </a:r>
            <a:endParaRPr lang="ru-RU" sz="4600" b="1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600" b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</a:t>
            </a: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риски и план действий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неонацистской символике и экстремистскому контенту у студента — сигнал для участия правоохранителей и разработки воспитательных мероприятий, включая индивидуальную работу психолога.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457528" y="320758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Агрессивные рисунки у дошкольника могут свидетельствовать о посттравматических реакциях и влиянии ненадлежащего контента. Рекомендуется психологическая диагностика и корректирующая работа с семьей.
</a:t>
            </a:r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Высказывания о войне и привнесение в группу игрушечного оружия требуют вовлечения родителей и проведения профилактических бесед с детьми и педагогами.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нападения и репосты радикального контента в соцсетях требуют срочного информирования администрации, сотрудников МВД и реализации мер профилактики внутри учебного заведения.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4565775" y="9032716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контакты для педагогов региона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896548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Иванушкина Екатерина Владимировна – начальник отдела, контакт: 8 927 606-51-63, </a:t>
            </a:r>
            <a:r>
              <a:rPr lang="en-US" sz="2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/>
              </a:rPr>
              <a:t>ivanushkina@cposo.ru</a:t>
            </a:r>
            <a:r>
              <a:rPr lang="ru-RU" sz="2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консультаций и </a:t>
            </a:r>
            <a:r>
              <a:rPr lang="en-US" sz="23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обучения</a:t>
            </a: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69625" y="315549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</a:t>
            </a:r>
            <a:r>
              <a:rPr lang="ru-RU" sz="2800" b="1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</a:t>
            </a:r>
            <a:r>
              <a:rPr lang="en-US" sz="2800" b="1" dirty="0" err="1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Самарской</a:t>
            </a:r>
            <a:r>
              <a:rPr lang="en-US" sz="2800" b="1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078956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экстренных служб в Самаре, Тольятти и Сызрани, круглосуточные телефоны для быстрой связи при выявлении угрозы.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69625" y="6143152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</a:t>
            </a:r>
            <a:r>
              <a:rPr lang="en-US" sz="2600" b="1" dirty="0" err="1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Самарской</a:t>
            </a: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 b="1" dirty="0" err="1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</a:t>
            </a:r>
            <a:endParaRPr lang="ru-RU" sz="2600" b="1" dirty="0" smtClean="0">
              <a:solidFill>
                <a:srgbClr val="1C335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ru-RU" sz="2600" b="1" dirty="0" smtClean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(см. памятку)</a:t>
            </a: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4" y="3767688"/>
            <a:ext cx="8814025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Андрианов Иван Павлович – руководитель отделения, оказывает поддержку детям и педагогам в вопросах профилактики деструктивного </a:t>
            </a:r>
            <a:r>
              <a:rPr lang="en-US" sz="23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поведения</a:t>
            </a:r>
            <a:r>
              <a:rPr lang="ru-RU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/>
              </a:rPr>
              <a:t>https</a:t>
            </a: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/>
              </a:rPr>
              <a:t>://</a:t>
            </a:r>
            <a:r>
              <a:rPr lang="en-US" sz="2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/>
              </a:rPr>
              <a:t>vk.com/iandrianov</a:t>
            </a:r>
            <a:r>
              <a:rPr lang="ru-RU" sz="23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315549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центр помощи детям
</a:t>
            </a:r>
            <a:endParaRPr lang="en-US" sz="2800" dirty="0"/>
          </a:p>
        </p:txBody>
      </p:sp>
      <p:sp>
        <p:nvSpPr>
          <p:cNvPr id="18" name="Text 1"/>
          <p:cNvSpPr txBox="1"/>
          <p:nvPr/>
        </p:nvSpPr>
        <p:spPr>
          <a:xfrm>
            <a:off x="14565775" y="9032716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— </a:t>
            </a:r>
            <a:endParaRPr lang="ru-RU" sz="6000" b="1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6000" b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</a:t>
            </a:r>
            <a:r>
              <a:rPr lang="en-US" sz="60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успешной профилактики
</a:t>
            </a: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профилактика возможна лишь при взаимодействии всех субъектов, внимании педагогов и поддержке региональных служб, что способствует предотвращению трагедий и формированию здорового общества.
</a:t>
            </a:r>
            <a:endParaRPr lang="en-US" sz="6000" dirty="0"/>
          </a:p>
        </p:txBody>
      </p:sp>
      <p:sp>
        <p:nvSpPr>
          <p:cNvPr id="5" name="Text 1"/>
          <p:cNvSpPr txBox="1"/>
          <p:nvPr/>
        </p:nvSpPr>
        <p:spPr>
          <a:xfrm>
            <a:off x="14565775" y="9032716"/>
            <a:ext cx="4457699" cy="1436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4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ЦПО Самарской области</a:t>
            </a:r>
            <a:endParaRPr lang="en-US" sz="2400" dirty="0">
              <a:solidFill>
                <a:srgbClr val="0445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1065</Words>
  <Application>Microsoft Office PowerPoint</Application>
  <PresentationFormat>Произвольный</PresentationFormat>
  <Paragraphs>137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Владимировна Иванушкина</cp:lastModifiedBy>
  <cp:revision>7</cp:revision>
  <dcterms:created xsi:type="dcterms:W3CDTF">2026-04-16T07:37:07Z</dcterms:created>
  <dcterms:modified xsi:type="dcterms:W3CDTF">2026-04-16T08:48:04Z</dcterms:modified>
</cp:coreProperties>
</file>