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385" r:id="rId3"/>
    <p:sldId id="386" r:id="rId4"/>
    <p:sldId id="403" r:id="rId5"/>
    <p:sldId id="373" r:id="rId6"/>
    <p:sldId id="388" r:id="rId7"/>
    <p:sldId id="389" r:id="rId8"/>
    <p:sldId id="344" r:id="rId9"/>
    <p:sldId id="374" r:id="rId10"/>
    <p:sldId id="375" r:id="rId11"/>
    <p:sldId id="390" r:id="rId12"/>
    <p:sldId id="392" r:id="rId13"/>
    <p:sldId id="393" r:id="rId14"/>
    <p:sldId id="394" r:id="rId15"/>
    <p:sldId id="376" r:id="rId16"/>
    <p:sldId id="404" r:id="rId17"/>
    <p:sldId id="396" r:id="rId18"/>
    <p:sldId id="395" r:id="rId19"/>
    <p:sldId id="397" r:id="rId20"/>
    <p:sldId id="398" r:id="rId21"/>
    <p:sldId id="352" r:id="rId22"/>
    <p:sldId id="378" r:id="rId23"/>
    <p:sldId id="380" r:id="rId24"/>
    <p:sldId id="360" r:id="rId25"/>
    <p:sldId id="362" r:id="rId26"/>
    <p:sldId id="363" r:id="rId27"/>
    <p:sldId id="364" r:id="rId28"/>
    <p:sldId id="366" r:id="rId29"/>
    <p:sldId id="370" r:id="rId30"/>
    <p:sldId id="381" r:id="rId31"/>
    <p:sldId id="371" r:id="rId32"/>
    <p:sldId id="372" r:id="rId33"/>
    <p:sldId id="405" r:id="rId34"/>
    <p:sldId id="368" r:id="rId35"/>
    <p:sldId id="400" r:id="rId36"/>
    <p:sldId id="401" r:id="rId37"/>
    <p:sldId id="402" r:id="rId38"/>
    <p:sldId id="341" r:id="rId3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B3D3EA"/>
    <a:srgbClr val="35759D"/>
    <a:srgbClr val="35B19D"/>
    <a:srgbClr val="FFFF00"/>
    <a:srgbClr val="78AD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Средний стиль 3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 autoAdjust="0"/>
    <p:restoredTop sz="92206" autoAdjust="0"/>
  </p:normalViewPr>
  <p:slideViewPr>
    <p:cSldViewPr>
      <p:cViewPr varScale="1">
        <p:scale>
          <a:sx n="100" d="100"/>
          <a:sy n="100" d="100"/>
        </p:scale>
        <p:origin x="396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4EC3C1-5828-4583-9A89-5E07F0DDFDAD}" type="doc">
      <dgm:prSet loTypeId="urn:microsoft.com/office/officeart/2005/8/layout/chevron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9578C45-3109-497D-83F6-66CE2C691D40}">
      <dgm:prSet phldrT="[Текст]" custT="1"/>
      <dgm:spPr/>
      <dgm:t>
        <a:bodyPr/>
        <a:lstStyle/>
        <a:p>
          <a:r>
            <a:rPr lang="ru-RU" sz="1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Федеральная</a:t>
          </a:r>
        </a:p>
      </dgm:t>
    </dgm:pt>
    <dgm:pt modelId="{2007E11B-DF75-4F8A-B31B-24E33F3A38D1}" type="parTrans" cxnId="{B278EFB9-6698-4C77-AC8E-317269F719A5}">
      <dgm:prSet/>
      <dgm:spPr/>
      <dgm:t>
        <a:bodyPr/>
        <a:lstStyle/>
        <a:p>
          <a:endParaRPr lang="ru-RU"/>
        </a:p>
      </dgm:t>
    </dgm:pt>
    <dgm:pt modelId="{AB1A71EB-1163-4DB7-B42A-35A4D08EAF08}" type="sibTrans" cxnId="{B278EFB9-6698-4C77-AC8E-317269F719A5}">
      <dgm:prSet/>
      <dgm:spPr/>
      <dgm:t>
        <a:bodyPr/>
        <a:lstStyle/>
        <a:p>
          <a:endParaRPr lang="ru-RU"/>
        </a:p>
      </dgm:t>
    </dgm:pt>
    <dgm:pt modelId="{72134D54-272B-4D87-9730-3E90E258C034}">
      <dgm:prSet phldrT="[Текст]" custT="1"/>
      <dgm:spPr/>
      <dgm:t>
        <a:bodyPr/>
        <a:lstStyle/>
        <a:p>
          <a:pPr algn="just"/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Федеральный закон № 442-ФЗ от 24.05.2014 «Об основах социального обслуживания граждан в Российской Федерации»;</a:t>
          </a:r>
        </a:p>
      </dgm:t>
    </dgm:pt>
    <dgm:pt modelId="{47565D8B-C3FF-4444-9F71-45AEA8F353FF}" type="parTrans" cxnId="{E1409A0A-976E-45F1-B6B2-98E7E4B766EE}">
      <dgm:prSet/>
      <dgm:spPr/>
      <dgm:t>
        <a:bodyPr/>
        <a:lstStyle/>
        <a:p>
          <a:endParaRPr lang="ru-RU"/>
        </a:p>
      </dgm:t>
    </dgm:pt>
    <dgm:pt modelId="{74DACAC1-D827-43B9-BB0F-DDDC34E69F95}" type="sibTrans" cxnId="{E1409A0A-976E-45F1-B6B2-98E7E4B766EE}">
      <dgm:prSet/>
      <dgm:spPr/>
      <dgm:t>
        <a:bodyPr/>
        <a:lstStyle/>
        <a:p>
          <a:endParaRPr lang="ru-RU"/>
        </a:p>
      </dgm:t>
    </dgm:pt>
    <dgm:pt modelId="{EA94FBB6-8C7A-4B2E-A097-F671CBD52C72}">
      <dgm:prSet phldrT="[Текст]" custT="1"/>
      <dgm:spPr/>
      <dgm:t>
        <a:bodyPr/>
        <a:lstStyle/>
        <a:p>
          <a:pPr algn="just"/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РФ № 481 «О деятельности организаций для детей – сирот и детей, оставшихся без попечения родителей, и об устройстве в них детей, оставшихся без попечения родителей».</a:t>
          </a:r>
        </a:p>
      </dgm:t>
    </dgm:pt>
    <dgm:pt modelId="{5E25830C-B011-4EEB-BE7C-F5936D29AAE1}" type="parTrans" cxnId="{B4D70FA1-1877-4361-9F0B-445731556E7D}">
      <dgm:prSet/>
      <dgm:spPr/>
      <dgm:t>
        <a:bodyPr/>
        <a:lstStyle/>
        <a:p>
          <a:endParaRPr lang="ru-RU"/>
        </a:p>
      </dgm:t>
    </dgm:pt>
    <dgm:pt modelId="{6F727BEA-AA81-4308-B8C2-A80521D3716E}" type="sibTrans" cxnId="{B4D70FA1-1877-4361-9F0B-445731556E7D}">
      <dgm:prSet/>
      <dgm:spPr/>
      <dgm:t>
        <a:bodyPr/>
        <a:lstStyle/>
        <a:p>
          <a:endParaRPr lang="ru-RU"/>
        </a:p>
      </dgm:t>
    </dgm:pt>
    <dgm:pt modelId="{EEDB8BC2-76C1-48DB-9B4B-AF852FA2C5BF}">
      <dgm:prSet phldrT="[Текст]" custT="1"/>
      <dgm:spPr/>
      <dgm:t>
        <a:bodyPr/>
        <a:lstStyle/>
        <a:p>
          <a:pPr algn="just"/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Региональная</a:t>
          </a:r>
        </a:p>
      </dgm:t>
    </dgm:pt>
    <dgm:pt modelId="{A189E621-D914-4BE5-A5E3-B97CF198538F}" type="sibTrans" cxnId="{C48C042A-B778-4812-A464-FB89A51DC73D}">
      <dgm:prSet/>
      <dgm:spPr/>
      <dgm:t>
        <a:bodyPr/>
        <a:lstStyle/>
        <a:p>
          <a:endParaRPr lang="ru-RU"/>
        </a:p>
      </dgm:t>
    </dgm:pt>
    <dgm:pt modelId="{0B30DA9B-2E7E-4C59-A3B1-6160F8737969}" type="parTrans" cxnId="{C48C042A-B778-4812-A464-FB89A51DC73D}">
      <dgm:prSet/>
      <dgm:spPr/>
      <dgm:t>
        <a:bodyPr/>
        <a:lstStyle/>
        <a:p>
          <a:endParaRPr lang="ru-RU"/>
        </a:p>
      </dgm:t>
    </dgm:pt>
    <dgm:pt modelId="{4FB07BB7-5305-4E23-8B39-B56A830B8F84}">
      <dgm:prSet custT="1"/>
      <dgm:spPr/>
      <dgm:t>
        <a:bodyPr/>
        <a:lstStyle/>
        <a:p>
          <a:pPr algn="just"/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Самарской области от 16.11.2020 № 891                        «Об утверждении Положения об организации постинтернатного сопровождения детей-сирот, детей, оставшихся без попечения родителей, и лиц из числа детей-сирот и детей, оставшихся без попечения родителей, и о внесении изменений в отдельные постановления Правительства Самарской области»</a:t>
          </a:r>
          <a:r>
            <a:rPr lang="en-US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6255F09-7314-4CA2-8375-639E86BD2522}" type="parTrans" cxnId="{993CB84F-71D9-4DDF-B164-A3C6E73D4C12}">
      <dgm:prSet/>
      <dgm:spPr/>
      <dgm:t>
        <a:bodyPr/>
        <a:lstStyle/>
        <a:p>
          <a:endParaRPr lang="ru-RU"/>
        </a:p>
      </dgm:t>
    </dgm:pt>
    <dgm:pt modelId="{267D815A-CA55-4DE5-A900-89722AA68A29}" type="sibTrans" cxnId="{993CB84F-71D9-4DDF-B164-A3C6E73D4C12}">
      <dgm:prSet/>
      <dgm:spPr/>
      <dgm:t>
        <a:bodyPr/>
        <a:lstStyle/>
        <a:p>
          <a:endParaRPr lang="ru-RU"/>
        </a:p>
      </dgm:t>
    </dgm:pt>
    <dgm:pt modelId="{95E51DE2-077E-4F04-9466-C58EF42E4290}">
      <dgm:prSet custT="1"/>
      <dgm:spPr/>
      <dgm:t>
        <a:bodyPr/>
        <a:lstStyle/>
        <a:p>
          <a:pPr algn="just"/>
          <a:r>
            <a: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Программы подготовки воспитанников и выпускников организаций для детей – сирот и замещающих семей к самостоятельной жизни, включающие оценку готовности данной категории детей к самостоятельной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жизни, разработанные министерством социально-демографической и семейной политики Самарской области.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7AB146-55BB-4218-8C9E-08C01833D32D}" type="parTrans" cxnId="{D4A81F10-A75B-46FE-893C-DD4D09546506}">
      <dgm:prSet/>
      <dgm:spPr/>
      <dgm:t>
        <a:bodyPr/>
        <a:lstStyle/>
        <a:p>
          <a:endParaRPr lang="ru-RU"/>
        </a:p>
      </dgm:t>
    </dgm:pt>
    <dgm:pt modelId="{065E39F8-17F2-42BB-8524-4FC3CE2A7A6F}" type="sibTrans" cxnId="{D4A81F10-A75B-46FE-893C-DD4D09546506}">
      <dgm:prSet/>
      <dgm:spPr/>
      <dgm:t>
        <a:bodyPr/>
        <a:lstStyle/>
        <a:p>
          <a:endParaRPr lang="ru-RU"/>
        </a:p>
      </dgm:t>
    </dgm:pt>
    <dgm:pt modelId="{28789E53-158F-46F7-A18C-324CB608D151}" type="pres">
      <dgm:prSet presAssocID="{154EC3C1-5828-4583-9A89-5E07F0DDFDA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5198F3-9E07-4C84-B4B6-9B5B2CDF9A6B}" type="pres">
      <dgm:prSet presAssocID="{49578C45-3109-497D-83F6-66CE2C691D40}" presName="composite" presStyleCnt="0"/>
      <dgm:spPr/>
    </dgm:pt>
    <dgm:pt modelId="{113668AD-0379-4061-A762-2CE0AF103FDC}" type="pres">
      <dgm:prSet presAssocID="{49578C45-3109-497D-83F6-66CE2C691D40}" presName="parentText" presStyleLbl="alignNode1" presStyleIdx="0" presStyleCnt="2" custScaleX="11607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3ECAFD-08E2-4676-966A-D41E8445CB2B}" type="pres">
      <dgm:prSet presAssocID="{49578C45-3109-497D-83F6-66CE2C691D40}" presName="descendantText" presStyleLbl="alignAcc1" presStyleIdx="0" presStyleCnt="2" custScaleX="90854" custScaleY="116327" custLinFactNeighborX="-97" custLinFactNeighborY="28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340B35-058A-47D4-9BB2-DEDD5232AB1B}" type="pres">
      <dgm:prSet presAssocID="{AB1A71EB-1163-4DB7-B42A-35A4D08EAF08}" presName="sp" presStyleCnt="0"/>
      <dgm:spPr/>
    </dgm:pt>
    <dgm:pt modelId="{B00E8EE8-82E2-406A-A8C1-A709FC3FA6B1}" type="pres">
      <dgm:prSet presAssocID="{EEDB8BC2-76C1-48DB-9B4B-AF852FA2C5BF}" presName="composite" presStyleCnt="0"/>
      <dgm:spPr/>
    </dgm:pt>
    <dgm:pt modelId="{32B03CE1-C0A9-4CD9-9055-93D8120142E8}" type="pres">
      <dgm:prSet presAssocID="{EEDB8BC2-76C1-48DB-9B4B-AF852FA2C5BF}" presName="parentText" presStyleLbl="alignNode1" presStyleIdx="1" presStyleCnt="2" custScaleX="1319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D83A10-DA79-4D53-85DA-FF85D50F9A30}" type="pres">
      <dgm:prSet presAssocID="{EEDB8BC2-76C1-48DB-9B4B-AF852FA2C5BF}" presName="descendantText" presStyleLbl="alignAcc1" presStyleIdx="1" presStyleCnt="2" custScaleX="92632" custScaleY="2022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787CE25-3948-455B-9218-BE04962DA98F}" type="presOf" srcId="{154EC3C1-5828-4583-9A89-5E07F0DDFDAD}" destId="{28789E53-158F-46F7-A18C-324CB608D151}" srcOrd="0" destOrd="0" presId="urn:microsoft.com/office/officeart/2005/8/layout/chevron2"/>
    <dgm:cxn modelId="{E1409A0A-976E-45F1-B6B2-98E7E4B766EE}" srcId="{49578C45-3109-497D-83F6-66CE2C691D40}" destId="{72134D54-272B-4D87-9730-3E90E258C034}" srcOrd="0" destOrd="0" parTransId="{47565D8B-C3FF-4444-9F71-45AEA8F353FF}" sibTransId="{74DACAC1-D827-43B9-BB0F-DDDC34E69F95}"/>
    <dgm:cxn modelId="{9294D23D-2BB7-4BDA-BCFC-D82BD6963AA1}" type="presOf" srcId="{95E51DE2-077E-4F04-9466-C58EF42E4290}" destId="{80D83A10-DA79-4D53-85DA-FF85D50F9A30}" srcOrd="0" destOrd="1" presId="urn:microsoft.com/office/officeart/2005/8/layout/chevron2"/>
    <dgm:cxn modelId="{41D07A21-96E4-406A-B9E2-FA99647AEC60}" type="presOf" srcId="{EEDB8BC2-76C1-48DB-9B4B-AF852FA2C5BF}" destId="{32B03CE1-C0A9-4CD9-9055-93D8120142E8}" srcOrd="0" destOrd="0" presId="urn:microsoft.com/office/officeart/2005/8/layout/chevron2"/>
    <dgm:cxn modelId="{993CB84F-71D9-4DDF-B164-A3C6E73D4C12}" srcId="{EEDB8BC2-76C1-48DB-9B4B-AF852FA2C5BF}" destId="{4FB07BB7-5305-4E23-8B39-B56A830B8F84}" srcOrd="0" destOrd="0" parTransId="{86255F09-7314-4CA2-8375-639E86BD2522}" sibTransId="{267D815A-CA55-4DE5-A900-89722AA68A29}"/>
    <dgm:cxn modelId="{D4A81F10-A75B-46FE-893C-DD4D09546506}" srcId="{EEDB8BC2-76C1-48DB-9B4B-AF852FA2C5BF}" destId="{95E51DE2-077E-4F04-9466-C58EF42E4290}" srcOrd="1" destOrd="0" parTransId="{2C7AB146-55BB-4218-8C9E-08C01833D32D}" sibTransId="{065E39F8-17F2-42BB-8524-4FC3CE2A7A6F}"/>
    <dgm:cxn modelId="{832C3609-D413-4569-B01E-537622857D29}" type="presOf" srcId="{4FB07BB7-5305-4E23-8B39-B56A830B8F84}" destId="{80D83A10-DA79-4D53-85DA-FF85D50F9A30}" srcOrd="0" destOrd="0" presId="urn:microsoft.com/office/officeart/2005/8/layout/chevron2"/>
    <dgm:cxn modelId="{B7EBADD5-F7AB-463D-BA43-8FDDFF325AB4}" type="presOf" srcId="{72134D54-272B-4D87-9730-3E90E258C034}" destId="{153ECAFD-08E2-4676-966A-D41E8445CB2B}" srcOrd="0" destOrd="0" presId="urn:microsoft.com/office/officeart/2005/8/layout/chevron2"/>
    <dgm:cxn modelId="{B278EFB9-6698-4C77-AC8E-317269F719A5}" srcId="{154EC3C1-5828-4583-9A89-5E07F0DDFDAD}" destId="{49578C45-3109-497D-83F6-66CE2C691D40}" srcOrd="0" destOrd="0" parTransId="{2007E11B-DF75-4F8A-B31B-24E33F3A38D1}" sibTransId="{AB1A71EB-1163-4DB7-B42A-35A4D08EAF08}"/>
    <dgm:cxn modelId="{0B5A079F-F1EB-4117-9220-B4C633D57156}" type="presOf" srcId="{EA94FBB6-8C7A-4B2E-A097-F671CBD52C72}" destId="{153ECAFD-08E2-4676-966A-D41E8445CB2B}" srcOrd="0" destOrd="1" presId="urn:microsoft.com/office/officeart/2005/8/layout/chevron2"/>
    <dgm:cxn modelId="{B4D70FA1-1877-4361-9F0B-445731556E7D}" srcId="{49578C45-3109-497D-83F6-66CE2C691D40}" destId="{EA94FBB6-8C7A-4B2E-A097-F671CBD52C72}" srcOrd="1" destOrd="0" parTransId="{5E25830C-B011-4EEB-BE7C-F5936D29AAE1}" sibTransId="{6F727BEA-AA81-4308-B8C2-A80521D3716E}"/>
    <dgm:cxn modelId="{7AED0745-6BAC-4ACC-92BD-535780EEEC4A}" type="presOf" srcId="{49578C45-3109-497D-83F6-66CE2C691D40}" destId="{113668AD-0379-4061-A762-2CE0AF103FDC}" srcOrd="0" destOrd="0" presId="urn:microsoft.com/office/officeart/2005/8/layout/chevron2"/>
    <dgm:cxn modelId="{C48C042A-B778-4812-A464-FB89A51DC73D}" srcId="{154EC3C1-5828-4583-9A89-5E07F0DDFDAD}" destId="{EEDB8BC2-76C1-48DB-9B4B-AF852FA2C5BF}" srcOrd="1" destOrd="0" parTransId="{0B30DA9B-2E7E-4C59-A3B1-6160F8737969}" sibTransId="{A189E621-D914-4BE5-A5E3-B97CF198538F}"/>
    <dgm:cxn modelId="{710E0EB7-C3F8-4A5A-82AF-4FEF3EFA4644}" type="presParOf" srcId="{28789E53-158F-46F7-A18C-324CB608D151}" destId="{8A5198F3-9E07-4C84-B4B6-9B5B2CDF9A6B}" srcOrd="0" destOrd="0" presId="urn:microsoft.com/office/officeart/2005/8/layout/chevron2"/>
    <dgm:cxn modelId="{A716F7E2-9FE3-44AE-81DA-D66993FCFF8B}" type="presParOf" srcId="{8A5198F3-9E07-4C84-B4B6-9B5B2CDF9A6B}" destId="{113668AD-0379-4061-A762-2CE0AF103FDC}" srcOrd="0" destOrd="0" presId="urn:microsoft.com/office/officeart/2005/8/layout/chevron2"/>
    <dgm:cxn modelId="{1E9A9420-CC85-4E8A-8D8A-0BC4B597A7C5}" type="presParOf" srcId="{8A5198F3-9E07-4C84-B4B6-9B5B2CDF9A6B}" destId="{153ECAFD-08E2-4676-966A-D41E8445CB2B}" srcOrd="1" destOrd="0" presId="urn:microsoft.com/office/officeart/2005/8/layout/chevron2"/>
    <dgm:cxn modelId="{954ADB49-7AF4-4B91-85DE-12C73E22DFE2}" type="presParOf" srcId="{28789E53-158F-46F7-A18C-324CB608D151}" destId="{CD340B35-058A-47D4-9BB2-DEDD5232AB1B}" srcOrd="1" destOrd="0" presId="urn:microsoft.com/office/officeart/2005/8/layout/chevron2"/>
    <dgm:cxn modelId="{1991F5D9-5D81-4BBA-868F-A6C51BF5014D}" type="presParOf" srcId="{28789E53-158F-46F7-A18C-324CB608D151}" destId="{B00E8EE8-82E2-406A-A8C1-A709FC3FA6B1}" srcOrd="2" destOrd="0" presId="urn:microsoft.com/office/officeart/2005/8/layout/chevron2"/>
    <dgm:cxn modelId="{1FE6BA9D-DE2D-4179-9C83-4CEAAB92DC8D}" type="presParOf" srcId="{B00E8EE8-82E2-406A-A8C1-A709FC3FA6B1}" destId="{32B03CE1-C0A9-4CD9-9055-93D8120142E8}" srcOrd="0" destOrd="0" presId="urn:microsoft.com/office/officeart/2005/8/layout/chevron2"/>
    <dgm:cxn modelId="{88B676B9-97C1-4091-8BEB-3A2523CE24B2}" type="presParOf" srcId="{B00E8EE8-82E2-406A-A8C1-A709FC3FA6B1}" destId="{80D83A10-DA79-4D53-85DA-FF85D50F9A3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33279F-C3F5-49A2-8679-384A82F0A71C}" type="doc">
      <dgm:prSet loTypeId="urn:microsoft.com/office/officeart/2005/8/layout/cycle3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8EFF0E2-191B-48B6-9336-A96C8D1C1457}">
      <dgm:prSet phldrT="[Текст]" custT="1"/>
      <dgm:spPr>
        <a:solidFill>
          <a:schemeClr val="bg1"/>
        </a:solidFill>
        <a:ln>
          <a:solidFill>
            <a:schemeClr val="tx2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300" b="1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Дети-сироты и дети, оставшиеся без попечения родителей, от 16 до 18 лет, проживающие в общежитиях, обязанности опекуна над которыми выполняет орган опеки и попечительства 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300" b="1" dirty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 </a:t>
          </a:r>
          <a:endParaRPr lang="ru-RU" sz="1600" b="1" dirty="0">
            <a:solidFill>
              <a:srgbClr val="FF0000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gm:t>
    </dgm:pt>
    <dgm:pt modelId="{44FDD322-3740-4156-890F-35D3476AA97D}" type="parTrans" cxnId="{EFCEC0B5-E7DC-4B92-AEF7-8BC6A8544267}">
      <dgm:prSet/>
      <dgm:spPr/>
      <dgm:t>
        <a:bodyPr/>
        <a:lstStyle/>
        <a:p>
          <a:endParaRPr lang="ru-RU"/>
        </a:p>
      </dgm:t>
    </dgm:pt>
    <dgm:pt modelId="{F9E10C29-C4B0-418D-AFDD-A0D171022F67}" type="sibTrans" cxnId="{EFCEC0B5-E7DC-4B92-AEF7-8BC6A8544267}">
      <dgm:prSet/>
      <dgm:spPr/>
      <dgm:t>
        <a:bodyPr/>
        <a:lstStyle/>
        <a:p>
          <a:endParaRPr lang="ru-RU"/>
        </a:p>
      </dgm:t>
    </dgm:pt>
    <dgm:pt modelId="{BCE49085-D237-4822-A03A-BA1714426A7B}">
      <dgm:prSet phldrT="[Текст]" custT="1"/>
      <dgm:spPr>
        <a:solidFill>
          <a:schemeClr val="bg1"/>
        </a:solidFill>
        <a:ln>
          <a:solidFill>
            <a:schemeClr val="tx2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Дети-сироты и дети, оставшиеся без попечения родителей, от 16 до 18 лет, воспитывающиеся в организациях для </a:t>
          </a:r>
          <a:r>
            <a:rPr lang="ru-RU" sz="1400" b="1" dirty="0" smtClean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детей-сирот и обучающиеся в организациях профессионального образования</a:t>
          </a:r>
          <a:endParaRPr lang="ru-RU" sz="1400" b="1" dirty="0">
            <a:solidFill>
              <a:schemeClr val="tx2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  <a:p>
          <a:pPr>
            <a:lnSpc>
              <a:spcPct val="100000"/>
            </a:lnSpc>
            <a:spcAft>
              <a:spcPts val="0"/>
            </a:spcAft>
          </a:pPr>
          <a:endParaRPr lang="ru-RU" sz="1600" b="1" dirty="0">
            <a:solidFill>
              <a:srgbClr val="FF0000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gm:t>
    </dgm:pt>
    <dgm:pt modelId="{87D408ED-A9F0-4B75-A622-F2A2CA54D871}" type="parTrans" cxnId="{A1027730-5729-442C-8296-BEE8453295A8}">
      <dgm:prSet/>
      <dgm:spPr/>
      <dgm:t>
        <a:bodyPr/>
        <a:lstStyle/>
        <a:p>
          <a:endParaRPr lang="ru-RU"/>
        </a:p>
      </dgm:t>
    </dgm:pt>
    <dgm:pt modelId="{17FBB356-7E40-4DFD-A617-313145DEFA39}" type="sibTrans" cxnId="{A1027730-5729-442C-8296-BEE8453295A8}">
      <dgm:prSet/>
      <dgm:spPr/>
      <dgm:t>
        <a:bodyPr/>
        <a:lstStyle/>
        <a:p>
          <a:endParaRPr lang="ru-RU"/>
        </a:p>
      </dgm:t>
    </dgm:pt>
    <dgm:pt modelId="{45081F6A-9CC4-40E9-9B19-C3AE34DDA88A}">
      <dgm:prSet phldrT="[Текст]" custT="1"/>
      <dgm:spPr>
        <a:solidFill>
          <a:schemeClr val="bg1"/>
        </a:solidFill>
        <a:ln>
          <a:solidFill>
            <a:schemeClr val="tx2"/>
          </a:solidFill>
        </a:ln>
      </dgm:spPr>
      <dgm:t>
        <a:bodyPr/>
        <a:lstStyle/>
        <a:p>
          <a:endParaRPr lang="ru-RU" sz="1400" b="1" dirty="0"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gm:t>
    </dgm:pt>
    <dgm:pt modelId="{06613666-EA1B-4BF3-9639-FFDDF52FD338}" type="parTrans" cxnId="{F6704192-8821-45B1-A0B0-FD467E99EB76}">
      <dgm:prSet/>
      <dgm:spPr/>
      <dgm:t>
        <a:bodyPr/>
        <a:lstStyle/>
        <a:p>
          <a:endParaRPr lang="ru-RU"/>
        </a:p>
      </dgm:t>
    </dgm:pt>
    <dgm:pt modelId="{1A1717BA-1009-4F7D-810A-0583A2596DDB}" type="sibTrans" cxnId="{F6704192-8821-45B1-A0B0-FD467E99EB76}">
      <dgm:prSet/>
      <dgm:spPr/>
      <dgm:t>
        <a:bodyPr/>
        <a:lstStyle/>
        <a:p>
          <a:endParaRPr lang="ru-RU"/>
        </a:p>
      </dgm:t>
    </dgm:pt>
    <dgm:pt modelId="{FA8C1F57-B888-4F23-94CB-DF8A89D91953}">
      <dgm:prSet phldrT="[Текст]" custT="1"/>
      <dgm:spPr>
        <a:solidFill>
          <a:schemeClr val="bg1"/>
        </a:solidFill>
        <a:ln>
          <a:solidFill>
            <a:schemeClr val="tx2"/>
          </a:solidFill>
        </a:ln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Дети-сироты и дети, оставшиеся без попечения родителей, от 16 до 18 лет, воспитывающиеся в замещающих семьях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ru-RU" sz="1600" b="1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   </a:t>
          </a:r>
          <a:endParaRPr lang="ru-RU" sz="1600" b="1" dirty="0">
            <a:solidFill>
              <a:srgbClr val="FF0000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gm:t>
    </dgm:pt>
    <dgm:pt modelId="{E8D22EA4-22A5-4EA8-A749-CCC5A8F63F33}" type="parTrans" cxnId="{A6508689-337C-4CAC-B303-40FB592663E3}">
      <dgm:prSet/>
      <dgm:spPr/>
      <dgm:t>
        <a:bodyPr/>
        <a:lstStyle/>
        <a:p>
          <a:endParaRPr lang="ru-RU"/>
        </a:p>
      </dgm:t>
    </dgm:pt>
    <dgm:pt modelId="{C51CF8D8-E3B9-48F3-BE73-FBBAB1E2379C}" type="sibTrans" cxnId="{A6508689-337C-4CAC-B303-40FB592663E3}">
      <dgm:prSet/>
      <dgm:spPr/>
      <dgm:t>
        <a:bodyPr/>
        <a:lstStyle/>
        <a:p>
          <a:endParaRPr lang="ru-RU"/>
        </a:p>
      </dgm:t>
    </dgm:pt>
    <dgm:pt modelId="{5C8DF440-20AD-435F-A3EB-1A2EE3662548}" type="pres">
      <dgm:prSet presAssocID="{7F33279F-C3F5-49A2-8679-384A82F0A71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72E9CF-6592-4F17-8C87-C41D6F03913D}" type="pres">
      <dgm:prSet presAssocID="{7F33279F-C3F5-49A2-8679-384A82F0A71C}" presName="cycle" presStyleCnt="0"/>
      <dgm:spPr/>
    </dgm:pt>
    <dgm:pt modelId="{8F3707E8-291C-4109-82AC-C297776B61D7}" type="pres">
      <dgm:prSet presAssocID="{FA8C1F57-B888-4F23-94CB-DF8A89D91953}" presName="nodeFirstNode" presStyleLbl="node1" presStyleIdx="0" presStyleCnt="4" custScaleX="81954" custScaleY="748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4D9680-22B9-402F-8BA3-DD1158BBFC91}" type="pres">
      <dgm:prSet presAssocID="{C51CF8D8-E3B9-48F3-BE73-FBBAB1E2379C}" presName="sibTransFirstNode" presStyleLbl="bgShp" presStyleIdx="0" presStyleCnt="1" custLinFactNeighborX="239" custLinFactNeighborY="-1652"/>
      <dgm:spPr/>
      <dgm:t>
        <a:bodyPr/>
        <a:lstStyle/>
        <a:p>
          <a:endParaRPr lang="ru-RU"/>
        </a:p>
      </dgm:t>
    </dgm:pt>
    <dgm:pt modelId="{3130CEA1-BAAD-44D7-A527-80C9A1004EC7}" type="pres">
      <dgm:prSet presAssocID="{45081F6A-9CC4-40E9-9B19-C3AE34DDA88A}" presName="nodeFollowingNodes" presStyleLbl="node1" presStyleIdx="1" presStyleCnt="4" custScaleX="60364" custScaleY="106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FCC463-F1E0-487D-98F9-D0DCA5624300}" type="pres">
      <dgm:prSet presAssocID="{98EFF0E2-191B-48B6-9336-A96C8D1C1457}" presName="nodeFollowingNodes" presStyleLbl="node1" presStyleIdx="2" presStyleCnt="4" custScaleX="83230" custScaleY="826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3D35C6-E870-49CE-AAFD-7DFBDACF9467}" type="pres">
      <dgm:prSet presAssocID="{BCE49085-D237-4822-A03A-BA1714426A7B}" presName="nodeFollowingNodes" presStyleLbl="node1" presStyleIdx="3" presStyleCnt="4" custScaleX="69647" custScaleY="139087" custRadScaleRad="106779" custRadScaleInc="46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0D02B1B-AC1E-4B96-9ABA-C1F061A2A41E}" type="presOf" srcId="{FA8C1F57-B888-4F23-94CB-DF8A89D91953}" destId="{8F3707E8-291C-4109-82AC-C297776B61D7}" srcOrd="0" destOrd="0" presId="urn:microsoft.com/office/officeart/2005/8/layout/cycle3"/>
    <dgm:cxn modelId="{E374E708-617D-4E7A-BFE5-AE50552E6F34}" type="presOf" srcId="{45081F6A-9CC4-40E9-9B19-C3AE34DDA88A}" destId="{3130CEA1-BAAD-44D7-A527-80C9A1004EC7}" srcOrd="0" destOrd="0" presId="urn:microsoft.com/office/officeart/2005/8/layout/cycle3"/>
    <dgm:cxn modelId="{F6704192-8821-45B1-A0B0-FD467E99EB76}" srcId="{7F33279F-C3F5-49A2-8679-384A82F0A71C}" destId="{45081F6A-9CC4-40E9-9B19-C3AE34DDA88A}" srcOrd="1" destOrd="0" parTransId="{06613666-EA1B-4BF3-9639-FFDDF52FD338}" sibTransId="{1A1717BA-1009-4F7D-810A-0583A2596DDB}"/>
    <dgm:cxn modelId="{9C865155-545E-4427-88A3-49838AC1FC48}" type="presOf" srcId="{C51CF8D8-E3B9-48F3-BE73-FBBAB1E2379C}" destId="{6C4D9680-22B9-402F-8BA3-DD1158BBFC91}" srcOrd="0" destOrd="0" presId="urn:microsoft.com/office/officeart/2005/8/layout/cycle3"/>
    <dgm:cxn modelId="{A6508689-337C-4CAC-B303-40FB592663E3}" srcId="{7F33279F-C3F5-49A2-8679-384A82F0A71C}" destId="{FA8C1F57-B888-4F23-94CB-DF8A89D91953}" srcOrd="0" destOrd="0" parTransId="{E8D22EA4-22A5-4EA8-A749-CCC5A8F63F33}" sibTransId="{C51CF8D8-E3B9-48F3-BE73-FBBAB1E2379C}"/>
    <dgm:cxn modelId="{F57EFF81-6332-44A9-972F-A6B96C3D21A4}" type="presOf" srcId="{7F33279F-C3F5-49A2-8679-384A82F0A71C}" destId="{5C8DF440-20AD-435F-A3EB-1A2EE3662548}" srcOrd="0" destOrd="0" presId="urn:microsoft.com/office/officeart/2005/8/layout/cycle3"/>
    <dgm:cxn modelId="{7C5B6945-5583-4235-BEFC-3E0A04381C25}" type="presOf" srcId="{BCE49085-D237-4822-A03A-BA1714426A7B}" destId="{DC3D35C6-E870-49CE-AAFD-7DFBDACF9467}" srcOrd="0" destOrd="0" presId="urn:microsoft.com/office/officeart/2005/8/layout/cycle3"/>
    <dgm:cxn modelId="{EFCEC0B5-E7DC-4B92-AEF7-8BC6A8544267}" srcId="{7F33279F-C3F5-49A2-8679-384A82F0A71C}" destId="{98EFF0E2-191B-48B6-9336-A96C8D1C1457}" srcOrd="2" destOrd="0" parTransId="{44FDD322-3740-4156-890F-35D3476AA97D}" sibTransId="{F9E10C29-C4B0-418D-AFDD-A0D171022F67}"/>
    <dgm:cxn modelId="{4C7563A1-140B-44CB-B387-B26B9B9B897D}" type="presOf" srcId="{98EFF0E2-191B-48B6-9336-A96C8D1C1457}" destId="{47FCC463-F1E0-487D-98F9-D0DCA5624300}" srcOrd="0" destOrd="0" presId="urn:microsoft.com/office/officeart/2005/8/layout/cycle3"/>
    <dgm:cxn modelId="{A1027730-5729-442C-8296-BEE8453295A8}" srcId="{7F33279F-C3F5-49A2-8679-384A82F0A71C}" destId="{BCE49085-D237-4822-A03A-BA1714426A7B}" srcOrd="3" destOrd="0" parTransId="{87D408ED-A9F0-4B75-A622-F2A2CA54D871}" sibTransId="{17FBB356-7E40-4DFD-A617-313145DEFA39}"/>
    <dgm:cxn modelId="{7C75FD7B-2BD1-4F0D-8BD5-DA1FE0A5198C}" type="presParOf" srcId="{5C8DF440-20AD-435F-A3EB-1A2EE3662548}" destId="{F972E9CF-6592-4F17-8C87-C41D6F03913D}" srcOrd="0" destOrd="0" presId="urn:microsoft.com/office/officeart/2005/8/layout/cycle3"/>
    <dgm:cxn modelId="{476768E4-CC41-4583-9691-66AC3E4B7D6F}" type="presParOf" srcId="{F972E9CF-6592-4F17-8C87-C41D6F03913D}" destId="{8F3707E8-291C-4109-82AC-C297776B61D7}" srcOrd="0" destOrd="0" presId="urn:microsoft.com/office/officeart/2005/8/layout/cycle3"/>
    <dgm:cxn modelId="{3E39E9BE-9FDC-4A29-B27E-0286B0D8417F}" type="presParOf" srcId="{F972E9CF-6592-4F17-8C87-C41D6F03913D}" destId="{6C4D9680-22B9-402F-8BA3-DD1158BBFC91}" srcOrd="1" destOrd="0" presId="urn:microsoft.com/office/officeart/2005/8/layout/cycle3"/>
    <dgm:cxn modelId="{B5478F30-BD13-46FD-9E74-84570E4E0B3D}" type="presParOf" srcId="{F972E9CF-6592-4F17-8C87-C41D6F03913D}" destId="{3130CEA1-BAAD-44D7-A527-80C9A1004EC7}" srcOrd="2" destOrd="0" presId="urn:microsoft.com/office/officeart/2005/8/layout/cycle3"/>
    <dgm:cxn modelId="{8015E591-8EBF-44E0-9FC9-86D7465309E8}" type="presParOf" srcId="{F972E9CF-6592-4F17-8C87-C41D6F03913D}" destId="{47FCC463-F1E0-487D-98F9-D0DCA5624300}" srcOrd="3" destOrd="0" presId="urn:microsoft.com/office/officeart/2005/8/layout/cycle3"/>
    <dgm:cxn modelId="{21E6F52B-EFC7-453A-93E2-4E155E0D4D68}" type="presParOf" srcId="{F972E9CF-6592-4F17-8C87-C41D6F03913D}" destId="{DC3D35C6-E870-49CE-AAFD-7DFBDACF9467}" srcOrd="4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3668AD-0379-4061-A762-2CE0AF103FDC}">
      <dsp:nvSpPr>
        <dsp:cNvPr id="0" name=""/>
        <dsp:cNvSpPr/>
      </dsp:nvSpPr>
      <dsp:spPr>
        <a:xfrm rot="5400000">
          <a:off x="-86381" y="231366"/>
          <a:ext cx="1552637" cy="1261545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Федеральная</a:t>
          </a:r>
        </a:p>
      </dsp:txBody>
      <dsp:txXfrm rot="-5400000">
        <a:off x="59166" y="716593"/>
        <a:ext cx="1261545" cy="291092"/>
      </dsp:txXfrm>
    </dsp:sp>
    <dsp:sp modelId="{153ECAFD-08E2-4676-966A-D41E8445CB2B}">
      <dsp:nvSpPr>
        <dsp:cNvPr id="0" name=""/>
        <dsp:cNvSpPr/>
      </dsp:nvSpPr>
      <dsp:spPr>
        <a:xfrm rot="5400000">
          <a:off x="4600002" y="-2980333"/>
          <a:ext cx="1173988" cy="71980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Федеральный закон № 442-ФЗ от 24.05.2014 «Об основах социального обслуживания граждан в Российской Федерации»;</a:t>
          </a: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РФ № 481 «О деятельности организаций для детей – сирот и детей, оставшихся без попечения родителей, и об устройстве в них детей, оставшихся без попечения родителей».</a:t>
          </a:r>
        </a:p>
      </dsp:txBody>
      <dsp:txXfrm rot="-5400000">
        <a:off x="1587978" y="89000"/>
        <a:ext cx="7140729" cy="1059370"/>
      </dsp:txXfrm>
    </dsp:sp>
    <dsp:sp modelId="{32B03CE1-C0A9-4CD9-9055-93D8120142E8}">
      <dsp:nvSpPr>
        <dsp:cNvPr id="0" name=""/>
        <dsp:cNvSpPr/>
      </dsp:nvSpPr>
      <dsp:spPr>
        <a:xfrm rot="5400000">
          <a:off x="-189" y="1974285"/>
          <a:ext cx="1552637" cy="1433930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Региональная</a:t>
          </a:r>
        </a:p>
      </dsp:txBody>
      <dsp:txXfrm rot="-5400000">
        <a:off x="59165" y="2631896"/>
        <a:ext cx="1433930" cy="118707"/>
      </dsp:txXfrm>
    </dsp:sp>
    <dsp:sp modelId="{80D83A10-DA79-4D53-85DA-FF85D50F9A30}">
      <dsp:nvSpPr>
        <dsp:cNvPr id="0" name=""/>
        <dsp:cNvSpPr/>
      </dsp:nvSpPr>
      <dsp:spPr>
        <a:xfrm rot="5400000">
          <a:off x="4260175" y="-1249912"/>
          <a:ext cx="2041398" cy="733890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Постановление Правительства Самарской области от 16.11.2020 № 891                        «Об утверждении Положения об организации постинтернатного сопровождения детей-сирот, детей, оставшихся без попечения родителей, и лиц из числа детей-сирот и детей, оставшихся без попечения родителей, и о внесении изменений в отдельные постановления Правительства Самарской области»</a:t>
          </a:r>
          <a:r>
            <a:rPr lang="en-US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;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Программы подготовки воспитанников и выпускников организаций для детей – сирот и замещающих семей к самостоятельной жизни, включающие оценку готовности данной категории детей к самостоятельной </a:t>
          </a: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жизни, разработанные министерством социально-демографической и семейной политики Самарской области.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1611423" y="1498493"/>
        <a:ext cx="7239250" cy="18420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4D9680-22B9-402F-8BA3-DD1158BBFC91}">
      <dsp:nvSpPr>
        <dsp:cNvPr id="0" name=""/>
        <dsp:cNvSpPr/>
      </dsp:nvSpPr>
      <dsp:spPr>
        <a:xfrm>
          <a:off x="1053051" y="93373"/>
          <a:ext cx="5241059" cy="5241059"/>
        </a:xfrm>
        <a:prstGeom prst="circularArrow">
          <a:avLst>
            <a:gd name="adj1" fmla="val 4668"/>
            <a:gd name="adj2" fmla="val 272909"/>
            <a:gd name="adj3" fmla="val 13565856"/>
            <a:gd name="adj4" fmla="val 17551218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3707E8-291C-4109-82AC-C297776B61D7}">
      <dsp:nvSpPr>
        <dsp:cNvPr id="0" name=""/>
        <dsp:cNvSpPr/>
      </dsp:nvSpPr>
      <dsp:spPr>
        <a:xfrm>
          <a:off x="2267739" y="245894"/>
          <a:ext cx="2786631" cy="1271910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Дети-сироты и дети, оставшиеся без попечения родителей, от 16 до 18 лет, воспитывающиеся в замещающих семьях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600" b="1" kern="12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   </a:t>
          </a:r>
          <a:endParaRPr lang="ru-RU" sz="1600" b="1" kern="1200" dirty="0">
            <a:solidFill>
              <a:srgbClr val="FF0000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sp:txBody>
      <dsp:txXfrm>
        <a:off x="2329829" y="307984"/>
        <a:ext cx="2662451" cy="1147730"/>
      </dsp:txXfrm>
    </dsp:sp>
    <dsp:sp modelId="{3130CEA1-BAAD-44D7-A527-80C9A1004EC7}">
      <dsp:nvSpPr>
        <dsp:cNvPr id="0" name=""/>
        <dsp:cNvSpPr/>
      </dsp:nvSpPr>
      <dsp:spPr>
        <a:xfrm>
          <a:off x="4516683" y="1856630"/>
          <a:ext cx="2052519" cy="1814214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sp:txBody>
      <dsp:txXfrm>
        <a:off x="4605246" y="1945193"/>
        <a:ext cx="1875393" cy="1637088"/>
      </dsp:txXfrm>
    </dsp:sp>
    <dsp:sp modelId="{47FCC463-F1E0-487D-98F9-D0DCA5624300}">
      <dsp:nvSpPr>
        <dsp:cNvPr id="0" name=""/>
        <dsp:cNvSpPr/>
      </dsp:nvSpPr>
      <dsp:spPr>
        <a:xfrm>
          <a:off x="2246045" y="3942822"/>
          <a:ext cx="2830018" cy="1405607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Дети-сироты и дети, оставшиеся без попечения родителей, от 16 до 18 лет, проживающие в общежитиях, обязанности опекуна над которыми выполняет орган опеки и попечительства  </a:t>
          </a:r>
        </a:p>
        <a:p>
          <a:pPr lvl="0" algn="ctr" defTabSz="5778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300" b="1" kern="1200" dirty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 </a:t>
          </a:r>
          <a:endParaRPr lang="ru-RU" sz="1600" b="1" kern="1200" dirty="0">
            <a:solidFill>
              <a:srgbClr val="FF0000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sp:txBody>
      <dsp:txXfrm>
        <a:off x="2314661" y="4011438"/>
        <a:ext cx="2692786" cy="1268375"/>
      </dsp:txXfrm>
    </dsp:sp>
    <dsp:sp modelId="{DC3D35C6-E870-49CE-AAFD-7DFBDACF9467}">
      <dsp:nvSpPr>
        <dsp:cNvPr id="0" name=""/>
        <dsp:cNvSpPr/>
      </dsp:nvSpPr>
      <dsp:spPr>
        <a:xfrm>
          <a:off x="467545" y="1569799"/>
          <a:ext cx="2368163" cy="2364644"/>
        </a:xfrm>
        <a:prstGeom prst="roundRect">
          <a:avLst/>
        </a:prstGeom>
        <a:solidFill>
          <a:schemeClr val="bg1"/>
        </a:solidFill>
        <a:ln w="19050" cap="flat" cmpd="sng" algn="ctr">
          <a:solidFill>
            <a:schemeClr val="tx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Дети-сироты и дети, оставшиеся без попечения родителей, от 16 до 18 лет, воспитывающиеся в организациях для </a:t>
          </a:r>
          <a:r>
            <a:rPr lang="ru-RU" sz="1400" b="1" kern="1200" dirty="0" smtClean="0">
              <a:solidFill>
                <a:schemeClr val="tx2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rPr>
            <a:t>детей-сирот и обучающиеся в организациях профессионального образования</a:t>
          </a:r>
          <a:endParaRPr lang="ru-RU" sz="1400" b="1" kern="1200" dirty="0">
            <a:solidFill>
              <a:schemeClr val="tx2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1600" b="1" kern="1200" dirty="0">
            <a:solidFill>
              <a:srgbClr val="FF0000"/>
            </a:solidFill>
            <a:latin typeface="Times New Roman" panose="02020603050405020304" pitchFamily="18" charset="0"/>
            <a:ea typeface="Tahoma" panose="020B0604030504040204" pitchFamily="34" charset="0"/>
            <a:cs typeface="Times New Roman" panose="02020603050405020304" pitchFamily="18" charset="0"/>
          </a:endParaRPr>
        </a:p>
      </dsp:txBody>
      <dsp:txXfrm>
        <a:off x="582977" y="1685231"/>
        <a:ext cx="2137299" cy="21337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ru-RU" dirty="0"/>
          </a:p>
        </p:txBody>
      </p:sp>
      <p:sp>
        <p:nvSpPr>
          <p:cNvPr id="819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Click to edit Master text styles</a:t>
            </a:r>
          </a:p>
          <a:p>
            <a:pPr lvl="1"/>
            <a:r>
              <a:rPr lang="en-US" altLang="ru-RU" smtClean="0"/>
              <a:t>Second level</a:t>
            </a:r>
          </a:p>
          <a:p>
            <a:pPr lvl="2"/>
            <a:r>
              <a:rPr lang="en-US" altLang="ru-RU" smtClean="0"/>
              <a:t>Third level</a:t>
            </a:r>
          </a:p>
          <a:p>
            <a:pPr lvl="3"/>
            <a:r>
              <a:rPr lang="en-US" altLang="ru-RU" smtClean="0"/>
              <a:t>Fourth level</a:t>
            </a:r>
          </a:p>
          <a:p>
            <a:pPr lvl="4"/>
            <a:r>
              <a:rPr lang="en-US" altLang="ru-RU" smtClean="0"/>
              <a:t>Fifth level</a:t>
            </a:r>
          </a:p>
        </p:txBody>
      </p:sp>
      <p:sp>
        <p:nvSpPr>
          <p:cNvPr id="81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 altLang="ru-RU" dirty="0"/>
          </a:p>
        </p:txBody>
      </p:sp>
      <p:sp>
        <p:nvSpPr>
          <p:cNvPr id="81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3E0DC33-CFEA-4096-AA28-B6F2DF7C7C57}" type="slidenum">
              <a:rPr lang="en-US" altLang="ru-RU"/>
              <a:pPr/>
              <a:t>‹#›</a:t>
            </a:fld>
            <a:endParaRPr lang="en-US" altLang="ru-RU" dirty="0"/>
          </a:p>
        </p:txBody>
      </p:sp>
    </p:spTree>
    <p:extLst>
      <p:ext uri="{BB962C8B-B14F-4D97-AF65-F5344CB8AC3E}">
        <p14:creationId xmlns:p14="http://schemas.microsoft.com/office/powerpoint/2010/main" val="21510197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8286B1-222E-461A-9E5B-3B1BE8F591BD}" type="slidenum">
              <a:rPr lang="en-US" altLang="ru-RU"/>
              <a:pPr/>
              <a:t>1</a:t>
            </a:fld>
            <a:endParaRPr lang="en-US" altLang="ru-RU" dirty="0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10092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7954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96166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43225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4724400"/>
            <a:ext cx="7772400" cy="70485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5410200"/>
            <a:ext cx="7772400" cy="6858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1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ru-RU" noProof="0" smtClean="0"/>
              <a:t>Образец подзаголовка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4689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28851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90600" y="2514600"/>
            <a:ext cx="3581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4400" y="2514600"/>
            <a:ext cx="35814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3338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09372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202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8956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0950548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06318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8429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77000" y="1752600"/>
            <a:ext cx="182880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90600" y="1752600"/>
            <a:ext cx="53340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0356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752600"/>
            <a:ext cx="7315200" cy="71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514600"/>
            <a:ext cx="7315200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smtClean="0"/>
              <a:t>Образец текста</a:t>
            </a:r>
          </a:p>
          <a:p>
            <a:pPr lvl="1"/>
            <a:r>
              <a:rPr lang="en-US" altLang="ru-RU" smtClean="0"/>
              <a:t>Второй уровень</a:t>
            </a:r>
          </a:p>
          <a:p>
            <a:pPr lvl="2"/>
            <a:r>
              <a:rPr lang="en-US" altLang="ru-RU" smtClean="0"/>
              <a:t>Третий уровень</a:t>
            </a:r>
          </a:p>
          <a:p>
            <a:pPr lvl="3"/>
            <a:r>
              <a:rPr lang="en-US" altLang="ru-RU" smtClean="0"/>
              <a:t>Четвертый уровень</a:t>
            </a:r>
          </a:p>
          <a:p>
            <a:pPr lvl="4"/>
            <a:r>
              <a:rPr lang="en-US" alt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icrosoft Sans Serif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ivo.garant.ru/document/redirect/10135206/0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garantf1://70286166.0/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7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3717032"/>
            <a:ext cx="7766050" cy="2592288"/>
          </a:xfrm>
        </p:spPr>
        <p:txBody>
          <a:bodyPr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altLang="ru-RU" sz="3200" b="1" dirty="0" smtClean="0">
                <a:ln/>
                <a:solidFill>
                  <a:schemeClr val="accent4">
                    <a:lumMod val="50000"/>
                  </a:schemeClr>
                </a:solidFill>
                <a:latin typeface="Bodoni MT Black" panose="02070A03080606020203" pitchFamily="18" charset="0"/>
              </a:rPr>
              <a:t/>
            </a:r>
            <a:br>
              <a:rPr lang="ru-RU" altLang="ru-RU" sz="3200" b="1" dirty="0" smtClean="0">
                <a:ln/>
                <a:solidFill>
                  <a:schemeClr val="accent4">
                    <a:lumMod val="50000"/>
                  </a:schemeClr>
                </a:solidFill>
                <a:latin typeface="Bodoni MT Black" panose="02070A03080606020203" pitchFamily="18" charset="0"/>
              </a:rPr>
            </a:br>
            <a:r>
              <a:rPr lang="ru-RU" altLang="ru-RU" sz="3200" b="1" dirty="0" smtClean="0">
                <a:ln/>
                <a:solidFill>
                  <a:schemeClr val="accent4">
                    <a:lumMod val="50000"/>
                  </a:schemeClr>
                </a:solidFill>
                <a:latin typeface="Bodoni MT Black" panose="02070A03080606020203" pitchFamily="18" charset="0"/>
              </a:rPr>
              <a:t> Организация работы в профессиональных образовательных организациях Самарской области с детьми-сиротами и детьми, оставшимися без попечения родителей</a:t>
            </a:r>
            <a:r>
              <a:rPr lang="en-US" altLang="ru-RU" sz="3200" b="1" dirty="0" smtClean="0">
                <a:ln/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en-US" altLang="ru-RU" sz="3200" b="1" dirty="0">
                <a:ln/>
                <a:solidFill>
                  <a:schemeClr val="accent4"/>
                </a:solidFill>
              </a:rPr>
              <a:t/>
            </a:r>
            <a:br>
              <a:rPr lang="en-US" altLang="ru-RU" sz="3200" b="1" dirty="0">
                <a:ln/>
                <a:solidFill>
                  <a:schemeClr val="accent4"/>
                </a:solidFill>
              </a:rPr>
            </a:br>
            <a:endParaRPr lang="en-US" altLang="ru-RU" sz="3200" b="1" dirty="0">
              <a:ln/>
              <a:solidFill>
                <a:schemeClr val="accent4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3375"/>
            <a:ext cx="3313113" cy="215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>
                        <a:alpha val="14999"/>
                      </a:schemeClr>
                    </a:gs>
                  </a:gsLst>
                  <a:lin ang="540000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9"/>
            <a:ext cx="8215370" cy="550983"/>
          </a:xfrm>
        </p:spPr>
        <p:txBody>
          <a:bodyPr/>
          <a:lstStyle/>
          <a:p>
            <a:pPr algn="ctr"/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Нормативные документы</a:t>
            </a:r>
            <a:endParaRPr lang="ru-RU" sz="2400" b="1" u="sn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8572560" cy="5143536"/>
          </a:xfrm>
        </p:spPr>
        <p:txBody>
          <a:bodyPr/>
          <a:lstStyle/>
          <a:p>
            <a:pPr lvl="0" algn="just">
              <a:buNone/>
            </a:pPr>
            <a:r>
              <a:rPr lang="ru-RU" sz="16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1. Федеральный закон от 21 декабря 1996 г. N 159-ФЗ "О дополнительных гарантиях по социальной поддержке детей-сирот и детей, оставшихся без попечения родителей" (с изменениями и дополнениями)</a:t>
            </a:r>
            <a:endParaRPr lang="ru-RU" sz="1600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6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just">
              <a:buNone/>
            </a:pPr>
            <a:r>
              <a:rPr lang="ru-RU" sz="16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2. ЗАКОН САМАРСКОЙ ОБЛАСТИ от 22 декабря 2014 года N 133-ГД «Об образовании в Самарской области»</a:t>
            </a:r>
          </a:p>
          <a:p>
            <a:pPr algn="just">
              <a:buNone/>
            </a:pPr>
            <a:r>
              <a:rPr lang="ru-RU" sz="16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just">
              <a:buNone/>
            </a:pPr>
            <a:r>
              <a:rPr lang="ru-RU" sz="16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3. ПОСТАНОВЛЕНИЕ ПРАВИТЕЛЬСТВА САМАРСКОЙ ОБЛАСТИ от 21 ноября 2005 года N 129 «О реализации мер социальной поддержки детей-сирот, детей, оставшихся без попечения родителей, лиц, потерявших в период обучения обоих родителей или единственного родителя, лиц из числа детей-сирот и детей, оставшихся без попечения родителей, в период их обучения в образовательной организации и при выпуске их из образовательной организации» (с изменениями на 13 июня 2018 года)</a:t>
            </a:r>
          </a:p>
          <a:p>
            <a:pPr algn="just">
              <a:buNone/>
            </a:pPr>
            <a:r>
              <a:rPr lang="ru-RU" sz="16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just">
              <a:buNone/>
            </a:pPr>
            <a:r>
              <a:rPr lang="ru-RU" sz="1600" dirty="0" smtClean="0">
                <a:solidFill>
                  <a:schemeClr val="accent4"/>
                </a:solidFill>
                <a:latin typeface="Times New Roman" pitchFamily="18" charset="0"/>
                <a:cs typeface="Times New Roman" pitchFamily="18" charset="0"/>
              </a:rPr>
              <a:t>4. ПОСТАНОВЛЕНИЕ ПРАВИТЕЛЬСТВА САМАРСКОЙ ОБЛАСТИ от 16 декабря 2013 года N 764 «Об утверждении Порядка назначения государственной академической стипендии и (или) государственной социальной стипендии студентам и слушателям, обучающимся по очной форме обучения за счет средств областного бюджета, государственной стипендии аспирантам, обучающимся по очной форме обучения за счет средств областного бюджета» (с изменениями на 29 мая 2018 года)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357167"/>
            <a:ext cx="7315200" cy="428628"/>
          </a:xfrm>
        </p:spPr>
        <p:txBody>
          <a:bodyPr/>
          <a:lstStyle/>
          <a:p>
            <a:pPr algn="ctr"/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Нормативные документы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5424502"/>
          </a:xfrm>
        </p:spPr>
        <p:txBody>
          <a:bodyPr/>
          <a:lstStyle/>
          <a:p>
            <a:pPr lvl="0" algn="just">
              <a:buNone/>
            </a:pPr>
            <a:r>
              <a:rPr lang="ru-RU" sz="1800" dirty="0" smtClean="0"/>
              <a:t>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ЗАКОН САМАРСКОЙ ОБЛАСТИ от 28 декабря 2012 года N 135-ГД</a:t>
            </a:r>
            <a:br>
              <a:rPr lang="ru-RU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«Об обеспечении жилыми помещениями детей-сирот и детей, оставшихся без попечения родителей, лиц из числа детей-сирот и детей, оставшихся без попечения родителей, на территории Самарской области» (с изменениями на 31 декабря 2019 года)</a:t>
            </a:r>
          </a:p>
          <a:p>
            <a:pPr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6.   Постановление Правительства РФ от 4 апреля 2019 г. № 397 “О формировании списка детей-сирот и детей, оставшихся без попечения родителей, лиц из числа детей-сирот и детей, оставшихся без попечения родителей, лиц, которые относились к категории детей-сирот и детей, оставшихся без попечения родителей, лиц из числа детей-сирот и детей, оставшихся без попечения родителей, и достигли возраста 23 лет, которые подлежат обеспечению жилыми помещениями, исключении детей-сирот и детей, оставшихся без попечения родителей, лиц из числа детей-сирот и детей, оставшихся без попечения родителей, из списка в субъекте Российской Федерации по прежнему месту жительства и включении их в список в субъекте Российской Федерации...”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908721"/>
            <a:ext cx="7315200" cy="936104"/>
          </a:xfrm>
        </p:spPr>
        <p:txBody>
          <a:bodyPr/>
          <a:lstStyle/>
          <a:p>
            <a:pPr algn="ctr"/>
            <a:r>
              <a:rPr lang="ru-RU" sz="2800" b="1" u="sng" dirty="0">
                <a:latin typeface="Times New Roman" pitchFamily="18" charset="0"/>
                <a:cs typeface="Times New Roman" pitchFamily="18" charset="0"/>
              </a:rPr>
              <a:t>Нормативные документы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2514600"/>
            <a:ext cx="7315200" cy="271460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ПОСТАНОВЛЕНИЕ Правительства Самарской области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 ноября 2020 года N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891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Положения об организации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постинтернатного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сопровождения детей-сирот, детей, оставшихся без попечения родителей, и лиц из числа детей-сирот и детей, оставшихся без попечения родителей, и о внесении изменений в отдельные постановления Правительства Самарской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49597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836713"/>
            <a:ext cx="7315200" cy="1224136"/>
          </a:xfrm>
        </p:spPr>
        <p:txBody>
          <a:bodyPr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"О дополнительных гарантиях по социальной поддержке детей-сирот и детей, оставшихся без попечения родителей" от 21.12.1996 N 159-ФЗ 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(в редакции 17.02.2021)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1700808"/>
            <a:ext cx="7315200" cy="4320480"/>
          </a:xfrm>
        </p:spPr>
        <p:txBody>
          <a:bodyPr/>
          <a:lstStyle/>
          <a:p>
            <a:endParaRPr lang="ru-RU" sz="1800" dirty="0" smtClean="0"/>
          </a:p>
          <a:p>
            <a:endParaRPr lang="ru-RU" sz="1800" dirty="0"/>
          </a:p>
          <a:p>
            <a:pPr marL="0" indent="0" algn="ctr">
              <a:buNone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Настоящий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определяет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принципы, содержание и меры социальной поддержки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детей-сирот и детей, оставшихся без попечения родителей, лиц из числа детей-сирот и детей, оставшихся без попечения родителей, а также лиц, потерявших в период обучения обоих родителей или единственного родителя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3084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188641"/>
            <a:ext cx="7315200" cy="1368152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Понятия, применяемые в настоящем Федеральном законе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5933" y="1556792"/>
            <a:ext cx="7315200" cy="5040559"/>
          </a:xfrm>
        </p:spPr>
        <p:txBody>
          <a:bodyPr/>
          <a:lstStyle/>
          <a:p>
            <a:pPr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дети-сироты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лица в возрасте до 18 лет, у которых умерли оба или единственный родитель;</a:t>
            </a:r>
          </a:p>
          <a:p>
            <a:pPr algn="just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дети, оставшиеся без попечения родителей,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- </a:t>
            </a: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лица в возрасте до 18 лет, которые остались без попечения единственного родителя или обоих родителей </a:t>
            </a:r>
            <a:r>
              <a:rPr lang="ru-RU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ЛРП, ОРП,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признанием родителей безвестно отсутствующими, недееспособными (ограниченно дееспособными), объявлением их умершими, установлением судом факта утраты лицом попечения родителей, </a:t>
            </a: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отбыванием родителями наказания в </a:t>
            </a:r>
            <a:r>
              <a:rPr lang="ru-RU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МЛС, </a:t>
            </a: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нахождением в местах содержания под стражей подозреваемых и обвиняемых в совершении преступлений,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уклонением родителей от воспитания своих детей или от защиты их прав и интересов, отказом родителей взять своих детей из образовательных организаций, медицинских организаций, организаций, оказывающих социальные услуги, а также в случае, если единственный родитель или оба родителя неизвестны, в иных случаях признания детей оставшимися без попечения родителей в установленном законом порядке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84918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76673"/>
            <a:ext cx="7315200" cy="1080120"/>
          </a:xfrm>
        </p:spPr>
        <p:txBody>
          <a:bodyPr/>
          <a:lstStyle/>
          <a:p>
            <a:pPr algn="ctr"/>
            <a:r>
              <a:rPr lang="ru-RU" sz="2800" b="1" dirty="0">
                <a:solidFill>
                  <a:srgbClr val="22272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Понятия, применяемые в настоящем Федеральном законе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1556792"/>
            <a:ext cx="7315200" cy="5040559"/>
          </a:xfrm>
        </p:spPr>
        <p:txBody>
          <a:bodyPr/>
          <a:lstStyle/>
          <a:p>
            <a:pPr lvl="0" algn="just"/>
            <a:r>
              <a:rPr lang="ru-RU" sz="2000" b="1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 из числа детей-сирот и детей, оставшихся без попечения родителей,</a:t>
            </a:r>
            <a:r>
              <a:rPr lang="ru-RU" sz="2000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лица в возрасте от 18 до 23 лет, </a:t>
            </a:r>
            <a:r>
              <a:rPr lang="ru-RU" sz="2000" u="sng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которых, когда они находились в возрасте до 18 лет, </a:t>
            </a:r>
            <a:r>
              <a:rPr lang="ru-RU" sz="2000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умерли оба или единственный родитель, а также которые остались без попечения единственного или обоих родителей и имеют в соответствии с настоящим Федеральным законом право на дополнительные гарантии по социальной поддержке;</a:t>
            </a:r>
          </a:p>
          <a:p>
            <a:pPr lvl="0" algn="just"/>
            <a:r>
              <a:rPr lang="ru-RU" sz="2000" b="1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лица, потерявшие в период обучения обоих родителей или единственного родителя,</a:t>
            </a:r>
            <a:r>
              <a:rPr lang="ru-RU" sz="2000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- лица в возрасте от 18 до 23 лет, у которых в период их обучения по основным профессиональным образовательным программам и (или) по программам профессиональной подготовки по профессиям рабочих, должностям служащих умерли оба родителя или единственный родитель;</a:t>
            </a:r>
          </a:p>
          <a:p>
            <a:pPr lvl="0"/>
            <a:endParaRPr lang="ru-RU" dirty="0">
              <a:solidFill>
                <a:srgbClr val="4D4D4D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3421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57167"/>
            <a:ext cx="7262192" cy="1643074"/>
          </a:xfrm>
        </p:spPr>
        <p:txBody>
          <a:bodyPr/>
          <a:lstStyle/>
          <a:p>
            <a:pPr algn="ctr"/>
            <a:r>
              <a:rPr lang="ru-RU" sz="2800" b="1" u="sng" dirty="0" smtClean="0"/>
              <a:t>Полное государственное обеспечение и дополнительные гарантии по социальной поддержке при получении профессионального образования </a:t>
            </a:r>
            <a:r>
              <a:rPr lang="ru-RU" sz="1400" b="1" dirty="0"/>
              <a:t/>
            </a:r>
            <a:br>
              <a:rPr lang="ru-RU" sz="1400" b="1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1472" y="2000240"/>
            <a:ext cx="8286808" cy="4525104"/>
          </a:xfrm>
        </p:spPr>
        <p:txBody>
          <a:bodyPr/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бесплатное питание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редоставление бесплатного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комплекта одежды, обуви и мягкого инвентаря или возмещение их полной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жилого помещения в порядке, предусмотренном Федеральным законом от 29 декабря 2012 года N 273-ФЗ "Об образовании в Российской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Федерации»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бесплатной медицинской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 до завершения обучения по указанным образовательным программам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редоставление законодательно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закрепленных дополнительных мер по социальной защите прав детей-сирот и детей, оставшихся без попечения родителей, лиц из числа детей-сирот и детей, оставшихся без попечения родителей, лиц, потерявших в период обучения обоих родителей или единственного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родителя</a:t>
            </a:r>
          </a:p>
        </p:txBody>
      </p:sp>
    </p:spTree>
    <p:extLst>
      <p:ext uri="{BB962C8B-B14F-4D97-AF65-F5344CB8AC3E}">
        <p14:creationId xmlns:p14="http://schemas.microsoft.com/office/powerpoint/2010/main" val="24857017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548681"/>
            <a:ext cx="7315200" cy="1080120"/>
          </a:xfrm>
        </p:spPr>
        <p:txBody>
          <a:bodyPr/>
          <a:lstStyle/>
          <a:p>
            <a:pPr algn="ctr"/>
            <a:r>
              <a:rPr lang="ru-RU" sz="3600" dirty="0">
                <a:solidFill>
                  <a:srgbClr val="4D4D4D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Нормы и порядок обеспечения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1484784"/>
            <a:ext cx="8286808" cy="4444546"/>
          </a:xfrm>
        </p:spPr>
        <p:txBody>
          <a:bodyPr/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Самарской области № 129 от 21.11.2005 « О реализации мер социальной поддержки детей-сирот и детей, оставшихся без попечения родителей, лиц, потерявших в период обучения обоих родителей или единственного родителя, лиц из числа детей-сирот и детей, оставшихся без попечения родителей, в период их обучения в образовательной организации и при выпуске их из образовательной организации».</a:t>
            </a: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Министерства образования и науки Самарской области № 1117-р от 11.12.2019 «О мерах социальной поддержки граждан, обучающихся за счет средств бюджета Самарской области, в образовательных учреждениях, находящихся в ведении министерства образования и науки  Самарской области и действующих на период действия Закона Самарской области «Об областном бюджете на 2020 год и на плановый период 2021 и 2022 годов»</a:t>
            </a:r>
            <a:endParaRPr lang="ru-RU" sz="20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5517232"/>
            <a:ext cx="3096345" cy="1080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129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3"/>
            <a:ext cx="7262192" cy="1296144"/>
          </a:xfrm>
        </p:spPr>
        <p:txBody>
          <a:bodyPr/>
          <a:lstStyle/>
          <a:p>
            <a:pPr algn="ctr"/>
            <a:r>
              <a:rPr lang="ru-RU" sz="1400" b="1" dirty="0"/>
              <a:t/>
            </a:r>
            <a:br>
              <a:rPr lang="ru-RU" sz="1400" b="1" dirty="0"/>
            </a:br>
            <a:r>
              <a:rPr lang="ru-RU" sz="3600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 и порядок обеспечения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1700808"/>
            <a:ext cx="7315200" cy="4824536"/>
          </a:xfrm>
        </p:spPr>
        <p:txBody>
          <a:bodyPr/>
          <a:lstStyle/>
          <a:p>
            <a:pPr algn="just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Питание – 236 руб. в день + 10 % в выходные,  праздничные и каникулярные дни;</a:t>
            </a:r>
          </a:p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редоставление бесплатного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комплекта одежды, обуви и мягкого инвентаря или возмещение их полной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 или компенсации – 30240 руб.;</a:t>
            </a:r>
          </a:p>
        </p:txBody>
      </p:sp>
    </p:spTree>
    <p:extLst>
      <p:ext uri="{BB962C8B-B14F-4D97-AF65-F5344CB8AC3E}">
        <p14:creationId xmlns:p14="http://schemas.microsoft.com/office/powerpoint/2010/main" val="1785883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1196751"/>
            <a:ext cx="7315200" cy="1296145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жилого помещения в порядке, предусмотренном Федеральным законом от 29 декабря 2012 года N 273-ФЗ "Об образовании в Российской Федерации»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39. Предоставление жилых помещений в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общежитиях</a:t>
            </a:r>
          </a:p>
          <a:p>
            <a:pPr marL="0" indent="0" algn="ctr">
              <a:buNone/>
            </a:pPr>
            <a:endParaRPr lang="ru-RU" sz="2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жилые помещения в общежитиях при наличии соответствующего жилищного фонда у этих организаций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заключается договор найма жилого помещения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общежитии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освобождаются от внесения платы за пользование жилым помещением (платы за наем) в общежитии.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72264" y="5929330"/>
            <a:ext cx="1672144" cy="668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3136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692697"/>
            <a:ext cx="7315200" cy="1224136"/>
          </a:xfrm>
        </p:spPr>
        <p:txBody>
          <a:bodyPr/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бесплатной медицинской помощи до завершения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772816"/>
            <a:ext cx="8568952" cy="5008984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7. Дополнительные гарантии права на медицинское обеспечение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редоставляется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бесплатная медицинская помощь в медицинских организациях государственной системы здравоохранения и муниципальной системы здравоохранения, в том числе высокотехнологичная медицинская помощь, проведение диспансеризации, оздоровления, регулярных медицинских осмотров, и осуществляется их направление на лечение за пределы территории Российской Федерации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предоставляются путевки в организации отдыха детей и их оздоровления (в санаторно-курортные организации - при наличии медицинских показаний), а также оплачивается проезд к месту лечения (отдыха) и обратно. Органы государственной власти субъектов Российской Федерации и органы местного самоуправления обеспечивают предоставление детям-сиротам и детям, оставшимся без попечения родителей, лицам из числа детей-сирот и детей, оставшихся без попечения родителей, путевок в организации отдыха детей и их оздоровления, подведомственные соответственно органам государственной власти субъектов Российской Федерации и органам местного самоуправления, в первоочередном порядке.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3176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844824"/>
            <a:ext cx="770485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постановления Правительства Российской Федерации от 14 февраля 2013  № 116  «О мерах по совершенствованию организации медицинской помощи детям-сиротам и детям, оставшимся без попечения родителей»,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приказа Министерства здравоохранения РФ от 11 апреля 2013  № 216н «Об утверждении Порядка диспансеризации детей-сирот и детей, оставшихся без попечения родителей, в том числе усыновленных (удочеренных), принятых под опеку (попечительство), в приемную или патронатную семью»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утвержден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диспансеризации детей-сирот и детей, оставшихся без попечения родителей, в том числе принятых под опеку (попечительство)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1760" y="5589240"/>
            <a:ext cx="3744416" cy="1008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408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571481"/>
            <a:ext cx="7315200" cy="1214446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П.4 ст.10 закона № 133-ГД «Об образовании в Самарской области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2500" y="1628800"/>
            <a:ext cx="7315200" cy="4286280"/>
          </a:xfrm>
        </p:spPr>
        <p:txBody>
          <a:bodyPr/>
          <a:lstStyle/>
          <a:p>
            <a:pPr algn="just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Государственным профессиональным образовательным организациям  Самарской области выделяются из областного бюджета дополнительные средства </a:t>
            </a:r>
            <a:r>
              <a:rPr lang="ru-RU" sz="2800" u="sng" dirty="0" smtClean="0">
                <a:latin typeface="Times New Roman" pitchFamily="18" charset="0"/>
                <a:cs typeface="Times New Roman" pitchFamily="18" charset="0"/>
              </a:rPr>
              <a:t>в размере двух месячных стипендиальных фондов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для организации культурно-массовой  и физкультурно-оздоровительной работы со студентами, их санаторно-курортного лечения и отдыха.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142" y="5561855"/>
            <a:ext cx="2376264" cy="12961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28604"/>
            <a:ext cx="7315200" cy="1143008"/>
          </a:xfrm>
        </p:spPr>
        <p:txBody>
          <a:bodyPr/>
          <a:lstStyle/>
          <a:p>
            <a:pPr algn="ctr"/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полное государственное обеспечение</a:t>
            </a:r>
            <a:b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034" y="1714488"/>
            <a:ext cx="8358246" cy="5067312"/>
          </a:xfrm>
        </p:spPr>
        <p:txBody>
          <a:bodyPr/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зачисляются на полное государственное обеспечение до завершения обучения по указанным образовательным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программам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случае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достижения возраста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23 лет за ними сохраняется право на полное государственное обеспечение и дополнительные гарантии по социальной поддержке, предусмотренные в отношении указанных лиц, до завершения обучения по таким образовательным программам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При предоставлении академического отпуска по медицинским показаниям, отпуска по беременности и родам, отпуска по уходу за ребенком до достижения им возраста трех лет за ними на весь период данных отпусков сохраняется полное государственное обеспечение и выплачивается государственная социальная стипендия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55816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04665"/>
            <a:ext cx="7315200" cy="1008112"/>
          </a:xfrm>
        </p:spPr>
        <p:txBody>
          <a:bodyPr/>
          <a:lstStyle/>
          <a:p>
            <a:pPr algn="ctr"/>
            <a:r>
              <a:rPr lang="ru-RU" dirty="0"/>
              <a:t>Академический отпуск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90600" y="1628800"/>
            <a:ext cx="3581400" cy="3672408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4545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по </a:t>
            </a:r>
            <a:r>
              <a:rPr lang="ru-RU" sz="2400" b="1" dirty="0">
                <a:solidFill>
                  <a:srgbClr val="4545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</a:t>
            </a:r>
            <a:br>
              <a:rPr lang="ru-RU" sz="2400" b="1" dirty="0">
                <a:solidFill>
                  <a:srgbClr val="4545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4545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обстоятельствам:</a:t>
            </a:r>
            <a:endParaRPr lang="ru-RU" sz="2400" dirty="0">
              <a:solidFill>
                <a:srgbClr val="45454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4545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обострение хронических заболеваний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4545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травмы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4545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беременность и роды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45454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т.д.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4400" y="1628800"/>
            <a:ext cx="3581400" cy="5153000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связи с исключительными обстоятельствами: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призыв на военную службу;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смерть или болезнь близких родственников;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другом учебном заведений;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т.д.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716" y="5452863"/>
            <a:ext cx="2376264" cy="129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560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262192" cy="1737881"/>
          </a:xfrm>
        </p:spPr>
        <p:txBody>
          <a:bodyPr/>
          <a:lstStyle/>
          <a:p>
            <a:pPr algn="ctr"/>
            <a:r>
              <a:rPr lang="ru-RU" sz="1400" b="1" dirty="0"/>
              <a:t/>
            </a:r>
            <a:br>
              <a:rPr lang="ru-RU" sz="1400" b="1" dirty="0"/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Законодательно закрепленные дополнительные меры по социальной защите 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2571744"/>
            <a:ext cx="7315200" cy="3953600"/>
          </a:xfrm>
        </p:spPr>
        <p:txBody>
          <a:bodyPr/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Ежегодное пособие на приобретение учебной литературы и письменных принадлежностей – 3111 руб.;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выпускникам взамен одежды, обуви, мягкого инвентаря и оборудования – 68034 руб.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Академическая стипендия – не менее 691 руб., социальная стипендия – не менее 1037 руб.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бесплатного проезда – 730 руб.</a:t>
            </a:r>
          </a:p>
        </p:txBody>
      </p:sp>
    </p:spTree>
    <p:extLst>
      <p:ext uri="{BB962C8B-B14F-4D97-AF65-F5344CB8AC3E}">
        <p14:creationId xmlns:p14="http://schemas.microsoft.com/office/powerpoint/2010/main" val="1785883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928671"/>
            <a:ext cx="7315200" cy="1071570"/>
          </a:xfrm>
        </p:spPr>
        <p:txBody>
          <a:bodyPr/>
          <a:lstStyle/>
          <a:p>
            <a:pPr algn="ctr"/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жегодное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 на приобретение учебной литературы и письменных принадлежностей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1928802"/>
            <a:ext cx="7315200" cy="4852998"/>
          </a:xfrm>
        </p:spPr>
        <p:txBody>
          <a:bodyPr/>
          <a:lstStyle/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приобретение учебной литературы и письменных принадлежностей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выплачивается 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размере трехмесячной государственной социальной стипендии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 1 октября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Ежегодное пособие на приобретение учебной литературы и письменных принадлежностей – 3111 руб.;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128" y="5085184"/>
            <a:ext cx="3312369" cy="151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6157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615603"/>
          </a:xfrm>
        </p:spPr>
        <p:txBody>
          <a:bodyPr/>
          <a:lstStyle/>
          <a:p>
            <a:pPr algn="ctr"/>
            <a:r>
              <a:rPr lang="ru-RU" b="1" u="sng" dirty="0" smtClean="0"/>
              <a:t>Стипендии</a:t>
            </a:r>
            <a:endParaRPr lang="ru-RU" b="1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0238" y="1052737"/>
            <a:ext cx="3868737" cy="504056"/>
          </a:xfrm>
        </p:spPr>
        <p:txBody>
          <a:bodyPr/>
          <a:lstStyle/>
          <a:p>
            <a:pPr algn="ctr"/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</a:t>
            </a: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5537" y="1772816"/>
            <a:ext cx="3672407" cy="4320479"/>
          </a:xfrm>
        </p:spPr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Назначается в обязательном порядке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Прекращается с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первого числа месяца, следующего за месяцем издания приказа об отчислении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обучающегося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на 50 %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Нахождение обучающегося в академическом отпуске, в отпуске по беременности и родам, отпуске по уходу за ребенком до достижения им возраста трех лет стипендия не прекращается </a:t>
            </a:r>
          </a:p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052736"/>
            <a:ext cx="3887788" cy="504056"/>
          </a:xfrm>
        </p:spPr>
        <p:txBody>
          <a:bodyPr/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кадемическая </a:t>
            </a:r>
            <a:endParaRPr lang="ru-RU" i="1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139952" y="1628801"/>
            <a:ext cx="4824536" cy="3888432"/>
          </a:xfrm>
        </p:spPr>
        <p:txBody>
          <a:bodyPr/>
          <a:lstStyle/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Назначается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успехов в учебе на основании результатов промежуточной аттестации не реже двух раз в год.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рекращается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первого числа месяца, следующего за месяцем получения студентом оценки "удовлетворительно" во время прохождения промежуточной аттестации, или образования у студента академической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задолженности</a:t>
            </a:r>
          </a:p>
          <a:p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устанавливается организацией с учетом мнения совета обучающихся</a:t>
            </a:r>
          </a:p>
          <a:p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86997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620689"/>
            <a:ext cx="7315200" cy="792088"/>
          </a:xfrm>
        </p:spPr>
        <p:txBody>
          <a:bodyPr/>
          <a:lstStyle/>
          <a:p>
            <a:pPr algn="ctr"/>
            <a:r>
              <a:rPr lang="ru-RU" b="1" u="sng" dirty="0" smtClean="0"/>
              <a:t>Бесплатный проезд</a:t>
            </a:r>
            <a:endParaRPr lang="ru-RU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84784"/>
            <a:ext cx="8784976" cy="5040560"/>
          </a:xfrm>
        </p:spPr>
        <p:txBody>
          <a:bodyPr/>
          <a:lstStyle/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редоставляется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бесплатный проезд на транспорте общего пользования (кроме такси) городского, пригородного, в сельской местности - внутрирайонного (местного) сообщения, а также проезд один раз в год к месту жительства и обратно к месту учебы на одном из видов транспорта: железнодорожном, водном (речном), автомобильном (далее - бесплатный проезд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Гражданам указанных категорий, получающим в соответствии с действующим законодательством социальную пенсию по случаю потери кормильца и ежемесячную денежную выплату на оплату проезда на городском и внутрирайонном общественном транспорте (кроме такси), предоставляется бесплатный проезд один раз в год к месту жительства и обратно к месту учебы на одном из видов транспорта: железнодорожном, водном (речном), автомобильном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права бесплатного проезда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предоставляется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денежная компенсация для приобретения долгосрочных проездных билетов ("сезонок") на городской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проездных документов, дающих право проезда один раз в год к месту жительства и обратно к месту учебы, в размерах, необходимых для обеспечения их бесплатным проездом, путем перечисления на счета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лиц,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открытые на их имя в банке или иной кредитной организации. 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8668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831627"/>
          </a:xfrm>
        </p:spPr>
        <p:txBody>
          <a:bodyPr/>
          <a:lstStyle/>
          <a:p>
            <a:pPr algn="ctr"/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программы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1196752"/>
            <a:ext cx="3868737" cy="1747837"/>
          </a:xfrm>
        </p:spPr>
        <p:txBody>
          <a:bodyPr/>
          <a:lstStyle/>
          <a:p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бразовательные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среднего профессионального образования - программы подготовки квалифицированных рабочих, служащих, программы подготовки специалистов среднего звена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0238" y="3284983"/>
            <a:ext cx="3868737" cy="2904679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получение второго среднего профессионального образования по программе подготовки квалифицированных рабочих, служащих по очной форме обучения за счет средств соответствующих бюджетов бюджетной системы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340768"/>
            <a:ext cx="3887788" cy="1872207"/>
          </a:xfrm>
        </p:spPr>
        <p:txBody>
          <a:bodyPr/>
          <a:lstStyle/>
          <a:p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сновные 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профессионального обучения - программы профессиональной подготовки по профессиям рабочих, должностям служащих, программы переподготовки рабочих, служащих, программы повышения </a:t>
            </a:r>
            <a:r>
              <a:rPr lang="ru-RU" sz="1600" b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квалификации рабочих</a:t>
            </a:r>
            <a:r>
              <a:rPr lang="ru-RU" sz="16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служащих</a:t>
            </a:r>
            <a:r>
              <a:rPr lang="ru-RU" b="0" dirty="0"/>
              <a:t>.</a:t>
            </a: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3284983"/>
            <a:ext cx="3887788" cy="2904679"/>
          </a:xfrm>
        </p:spPr>
        <p:txBody>
          <a:bodyPr/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 на однократное прохождение обучения по программам профессиональной подготовки по профессиям рабочих, должностям служащих по очной форме обучения за счет средств бюджетов субъектов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33067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764705"/>
            <a:ext cx="7315200" cy="936104"/>
          </a:xfrm>
        </p:spPr>
        <p:txBody>
          <a:bodyPr/>
          <a:lstStyle/>
          <a:p>
            <a:pPr algn="ctr"/>
            <a:r>
              <a:rPr lang="ru-RU" b="1" dirty="0"/>
              <a:t>Дуальное</a:t>
            </a:r>
            <a:r>
              <a:rPr lang="ru-RU" dirty="0"/>
              <a:t> </a:t>
            </a:r>
            <a:r>
              <a:rPr lang="ru-RU" b="1" dirty="0"/>
              <a:t>обучение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1916832"/>
            <a:ext cx="7315200" cy="3960440"/>
          </a:xfrm>
        </p:spPr>
        <p:txBody>
          <a:bodyPr/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Дуальное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такой вид 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при котором теоретическая часть подготовки проходит на базе образовательной организации, а практическая — 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ПРАВИТЕЛЬСТВО САМАРСКОЙ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31 июля 2015 года № 479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Порядка организации дуального обучения в профессиональных образовательных организациях, находящихся в ведении Самарской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области»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3630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764705"/>
            <a:ext cx="7315200" cy="936104"/>
          </a:xfrm>
        </p:spPr>
        <p:txBody>
          <a:bodyPr/>
          <a:lstStyle/>
          <a:p>
            <a:pPr algn="ctr"/>
            <a:r>
              <a:rPr lang="ru-RU" b="1" dirty="0"/>
              <a:t>Дуальное</a:t>
            </a:r>
            <a:r>
              <a:rPr lang="ru-RU" dirty="0"/>
              <a:t> </a:t>
            </a:r>
            <a:r>
              <a:rPr lang="ru-RU" b="1" dirty="0"/>
              <a:t>обучение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1916832"/>
            <a:ext cx="7315200" cy="3960440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Настоящий Порядок определяет организацию подготовки профессиональными образовательными организациями </a:t>
            </a: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 очной формы обучения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осваивающих образовательные программы среднего профессионального образования, на основе дуального образования совместно с организациями, осуществляющими деятельность по профилю образовательных программ профессиональных образовательных организаций Самарской области, всех организационно-правовых форм и форм собственности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2231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1124745"/>
            <a:ext cx="7315200" cy="792088"/>
          </a:xfrm>
        </p:spPr>
        <p:txBody>
          <a:bodyPr/>
          <a:lstStyle/>
          <a:p>
            <a:pPr algn="ctr"/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8. Дополнительные гарантии прав на имущество и жилое помещение</a:t>
            </a:r>
            <a:b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88840"/>
            <a:ext cx="8280920" cy="4267200"/>
          </a:xfrm>
        </p:spPr>
        <p:txBody>
          <a:bodyPr/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нанимателями жилых помещений по договорам социального найма или членами семьи нанимателя жилого помещения по договору социального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найма;</a:t>
            </a: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являются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собственниками жилых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помещений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вляются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нанимателями жилых помещений по договорам социального найма или членами семьи нанимателя жилого помещения по договору социального найма либо собственниками жилых помещений, в случае, если их проживание в ранее занимаемых жилых помещениях </a:t>
            </a:r>
            <a:r>
              <a:rPr lang="ru-RU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признается </a:t>
            </a: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невозможным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116633"/>
            <a:ext cx="2664297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7545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052736"/>
            <a:ext cx="806489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проживание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таких жилых помещениях лиц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Tx/>
              <a:buChar char="-"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лишенных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родительских прав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этих детей-сирот и детей, оставшихся без попечения родителей, лиц из числа детей-сирот и детей, оставшихся без попечения родителей (при наличии вступившего в законную силу решения суда об отказе в принудительном обмене жилого помещения в соответствии с частью 3 статьи 72 Жилищного кодекса Российской Федерации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страдающих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тяжелой формой хронических заболеваний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указанным в пункте 4 части 1 статьи 51 Жилищного кодекса Российской Федерации перечнем, при которой совместное проживание с ними в одном жилом помещении невозможно;</a:t>
            </a:r>
          </a:p>
        </p:txBody>
      </p:sp>
    </p:spTree>
    <p:extLst>
      <p:ext uri="{BB962C8B-B14F-4D97-AF65-F5344CB8AC3E}">
        <p14:creationId xmlns:p14="http://schemas.microsoft.com/office/powerpoint/2010/main" val="27098175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2492896"/>
            <a:ext cx="603041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жилые помещения непригодны для постоянного проживания или не отвечают установленным для жилых помещений санитарным и техническим правилам и нормам, иным требованиям законодательства Российской Федерации;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5301208"/>
            <a:ext cx="3096345" cy="129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541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1916832"/>
            <a:ext cx="639045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общая площадь жилого помещения, приходящаяся на одно лицо, проживающее в данном жилом помещении, менее учетной нормы площади жилого помещения, в том числе если такое уменьшение произойдет в результате вселения в данное жилое помещение детей-сирот и детей, оставшихся без попечения родителей, лиц из числа детей-сирот и детей, оставшихся без попечения родителей;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0152" y="5301208"/>
            <a:ext cx="3096345" cy="129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947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357167"/>
            <a:ext cx="7315200" cy="1571636"/>
          </a:xfrm>
        </p:spPr>
        <p:txBody>
          <a:bodyPr/>
          <a:lstStyle/>
          <a:p>
            <a:pPr algn="ctr"/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Самарской области 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28 декабря 2012 года N 135-ГД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1785926"/>
            <a:ext cx="7315200" cy="4995874"/>
          </a:xfrm>
        </p:spPr>
        <p:txBody>
          <a:bodyPr/>
          <a:lstStyle/>
          <a:p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обеспечении жилыми помещениями детей-сирот и детей, оставшихся без попечения родителей, лиц из числа детей-сирот и детей, оставшихся без попечения родителей, на территории Самарской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области»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 изменениями на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 апреля 2019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года)</a:t>
            </a:r>
          </a:p>
          <a:p>
            <a:pPr algn="just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136" y="5301208"/>
            <a:ext cx="3240361" cy="1296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52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04664"/>
            <a:ext cx="7315200" cy="792087"/>
          </a:xfrm>
        </p:spPr>
        <p:txBody>
          <a:bodyPr/>
          <a:lstStyle/>
          <a:p>
            <a:pPr algn="ctr"/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для </a:t>
            </a:r>
            <a:r>
              <a:rPr lang="ru-RU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своих прав на обеспечение жилым помещением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424936" cy="5441032"/>
          </a:xfrm>
        </p:spPr>
        <p:txBody>
          <a:bodyPr/>
          <a:lstStyle/>
          <a:p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Заявителями подаются в орган местного самоуправления лично следующие документы: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Оригинал+Копия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паспорта (со 2 по 6 страницу и с 14 по 17 страницу) + временная регистрация;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Оригинал+Копия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свидетельства о рождении;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Оригинал+Копия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паспорта законного представителя;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Оригинал+Копия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документа, подтверждающего полномочия законного представителя;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Оригинал+Копия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паспорта представителя по доверенности;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Оригинал+Копия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доверенности представителя заявителя, оформленная в порядке, предусмотренном законодательством Российской Федерации;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Оригинал+</a:t>
            </a:r>
            <a:r>
              <a:rPr lang="ru-RU" sz="1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Копии</a:t>
            </a:r>
            <a:r>
              <a:rPr lang="ru-RU" sz="1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документов, подтверждающего утрату (отсутствие) попечения родителей (единственного родителя):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подтверждающие невозможность проживания в ранее занимаемом жилом помещении: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с места жительства о составе семьи (с указанием общей площади, основного квартиросъемщика или владельца, количества прописанных) (при наличии);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суда вступившего в законную силу об отказе в принудительном обмене жилого помещения (при наличии);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о наличии лиц страдающих тяжелой формой хронических заболеваний в соответствии с Жилищным кодексом РФ, перечнем, при которой совместное проживание с ними в одном жилом помещении невозможно (при наличии);</a:t>
            </a:r>
          </a:p>
          <a:p>
            <a:pPr lvl="0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межведомственной комиссии о признании помещения жилым помещением, жилого помещения - непригодным для проживания и многоквартирного дома - аварийным и подлежащим сносу или реконструкции (при наличии).</a:t>
            </a:r>
          </a:p>
          <a:p>
            <a:pPr lvl="0"/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Оригинал+Копия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СНИЛС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3948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620689"/>
            <a:ext cx="7315200" cy="1152128"/>
          </a:xfrm>
        </p:spPr>
        <p:txBody>
          <a:bodyPr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о реализации прав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обеспечение жилым помещением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90600" y="1916832"/>
            <a:ext cx="7315200" cy="4680520"/>
          </a:xfrm>
        </p:spPr>
        <p:txBody>
          <a:bodyPr/>
          <a:lstStyle/>
          <a:p>
            <a:pPr marL="0" indent="0" algn="ctr">
              <a:buNone/>
            </a:pP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полномоченный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 (орган местного самоуправления) принимает одно из следующих решений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включении детей-сирот, лиц из числа детей-сирот, лиц, которые достигли возраста 23 лет,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о включении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список,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которого в течение 5 рабочих дней со дня его принятия направляется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заявителю) 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отказе во включении детей-сирот, лиц из числа детей-сирот, лиц, которые достигли возраста 23 лет,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(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об отказе во включении в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список, при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направлении копии акта об отказе во включении в список заявителю (представителю заявителя) разъясняется порядок обжалования соответствующего решения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.).</a:t>
            </a:r>
          </a:p>
        </p:txBody>
      </p:sp>
    </p:spTree>
    <p:extLst>
      <p:ext uri="{BB962C8B-B14F-4D97-AF65-F5344CB8AC3E}">
        <p14:creationId xmlns:p14="http://schemas.microsoft.com/office/powerpoint/2010/main" val="34486394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260648"/>
            <a:ext cx="2376265" cy="792088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971600" y="1052737"/>
            <a:ext cx="7560840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перемене места жительства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детей-сирот с заявлением в письменной форме об исключении их из списка по прежнему месту жительства и включении их в список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новому месту жительства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уполномоченный орган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новому месту жительства </a:t>
            </a:r>
            <a:r>
              <a:rPr lang="ru-RU" sz="20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обращаются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их законные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представители, лица достигшие возраста 18 лет.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переезде на постоянное место жительства за пределы муниципального образования дети-сироты и дети, оставшиеся без попечения родителей,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исключаются из списка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этого муниципального образования и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включаются в список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другом муниципальном образовании Самарской области </a:t>
            </a:r>
            <a:r>
              <a:rPr lang="ru-RU" sz="2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 сохранения срока первоначальной постановки на учет с даты подачи заявления в орган местного самоуправления по новому месту жительства.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учетные дела детей-сирот и детей, оставшихся без попечения родителей, подлежат передаче уполномоченным лицом органа местного самоуправления в орган местного самоуправления по новому месту жительства в течение 30 дней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63635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116633"/>
            <a:ext cx="2592289" cy="86409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539552" y="1268760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Дети-сироты и дети, оставшиеся без попечения родителей, </a:t>
            </a:r>
            <a:endParaRPr lang="ru-RU" sz="18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исключаются </a:t>
            </a:r>
            <a:r>
              <a:rPr lang="ru-RU" sz="1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списка в случае: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предоставления им жилых помещений по договорам найма специализированных жилых помещений;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утраты ими оснований, предусмотренных для предоставления благоустроенных жилых помещений специализированного жилищного фонда по договорам найма специализированных жилых помещений;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3) включения их в список в другом субъекте Российской Федерации в связи со сменой места жительства;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4) прекращения у них гражданства Российской Федерации, если иное не предусмотрено международным договором Российской Федерации;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5) смерти или объявления их умершими в порядке, установленном законодательством Российской Федерации.</a:t>
            </a:r>
          </a:p>
          <a:p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1809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0316" y="620688"/>
            <a:ext cx="7315200" cy="1224136"/>
          </a:xfrm>
        </p:spPr>
        <p:txBody>
          <a:bodyPr/>
          <a:lstStyle/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Раздельное проживание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88840"/>
            <a:ext cx="8208912" cy="4248472"/>
          </a:xfrm>
        </p:spPr>
        <p:txBody>
          <a:bodyPr/>
          <a:lstStyle/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Несовершеннолетние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подопечные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проживают совместно со своими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опекунами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попечителями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опускается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раздельное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попечителя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подопечным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достигшим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 разрешения органа опеки и попечительства при условии, что это не отразится неблагоприятно на воспитании и защите прав и интересов 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подопечного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(п. 2 ст. 36 ГК РФ).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677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04665"/>
            <a:ext cx="7315200" cy="792088"/>
          </a:xfrm>
        </p:spPr>
        <p:txBody>
          <a:bodyPr/>
          <a:lstStyle/>
          <a:p>
            <a:pPr algn="ctr"/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Раздельное проживание</a:t>
            </a:r>
            <a:endParaRPr lang="ru-RU" sz="3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052736"/>
            <a:ext cx="8568952" cy="5544616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разрешения на раздельное проживание попечителя с подопечным, достигшим шестнадцати лет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разрешения на раздельное проживание попечителя с подопечным, достигшим шестнадцати лет,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необходимо:</a:t>
            </a:r>
          </a:p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копии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паспорта законного представителя (представителя)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несовершеннолетнего и несовершеннолетнего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достигшего шестнадцати лет, или свидетельства о рождении ребенка (при отсутствии паспорта у несовершеннолетнего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согласия законного представителя несовершеннолетнего с указанием причин раздельного проживания;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документа, подтверждающего поступление в образовательное учреждение или трудоустройство (если учеба или работа являются причиной раздельного проживания попечителя с подопечным);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документа, подтверждающего выделение койко-места в общежитии учебного заведения для подопечного (если учеба или работа являются причиной раздельного проживания попечителя с подопечным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правоустанавливающие документы на жилое помещение, в котором будет проживать подопечный (выписка из ЕГРП), выданные Управлением Федеральной службы государственной регистрации, кадастра и картографии по Самарской области;</a:t>
            </a:r>
          </a:p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обследования жилищно-бытовых условий проживания с предполагаемого места жительства подопечного, выданный органом опеки и попечительства по месту нахождения жилого помещения, в котором планирует проживать подопечный.</a:t>
            </a:r>
          </a:p>
          <a:p>
            <a:pPr marL="0" indent="0">
              <a:buNone/>
            </a:pPr>
            <a:r>
              <a:rPr lang="ru-RU" sz="2400" dirty="0"/>
              <a:t/>
            </a:r>
            <a:br>
              <a:rPr lang="ru-RU" sz="2400" dirty="0"/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95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959" y="0"/>
            <a:ext cx="9133200" cy="8136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99318"/>
            <a:ext cx="7992888" cy="576064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Нормативно-правовая 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</a:t>
            </a:r>
            <a:r>
              <a:rPr lang="ru-RU" sz="3200" b="1" dirty="0" err="1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постинтернатного</a:t>
            </a:r>
            <a:r>
              <a:rPr lang="ru-RU" sz="3200" b="1" dirty="0" smtClean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сопровождения</a:t>
            </a:r>
            <a:endParaRPr lang="ru-RU" sz="3200" b="1" dirty="0">
              <a:solidFill>
                <a:schemeClr val="bg1">
                  <a:lumMod val="9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647491" y="6557042"/>
            <a:ext cx="46950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530E7F-B98F-4D23-9AC4-795F64B5D216}" type="slidenum">
              <a:rPr lang="ru-RU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35</a:t>
            </a:fld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CHernopiskayaAA\Desktop\Безымянный_строчк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6483995"/>
            <a:ext cx="9146783" cy="14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"/>
          <p:cNvSpPr txBox="1">
            <a:spLocks/>
          </p:cNvSpPr>
          <p:nvPr/>
        </p:nvSpPr>
        <p:spPr>
          <a:xfrm>
            <a:off x="0" y="847747"/>
            <a:ext cx="9144000" cy="9884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Распоряжение Правительства Российской Федерации  от 25.08.2014         № 1618-р «Об утверждении Концепции государственной семейной политики в Российской Федерации на период до 2025 года»:</a:t>
            </a:r>
            <a:endParaRPr lang="ru-RU" sz="20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0" y="1775168"/>
            <a:ext cx="9135159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государственной семейной политики Российской Федерации, в том числе, лежит принцип необходимости развития системы постинтернатного сопровождения и адаптации детей-сирот и детей, оставшихся без попечения родителей и лиц из их числа»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3821376447"/>
              </p:ext>
            </p:extLst>
          </p:nvPr>
        </p:nvGraphicFramePr>
        <p:xfrm>
          <a:off x="107504" y="3012992"/>
          <a:ext cx="9009490" cy="34710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851778681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C3A6D47-CAAA-4AB2-A28B-AC2BA64934CE}"/>
              </a:ext>
            </a:extLst>
          </p:cNvPr>
          <p:cNvSpPr txBox="1"/>
          <p:nvPr/>
        </p:nvSpPr>
        <p:spPr>
          <a:xfrm>
            <a:off x="1959" y="0"/>
            <a:ext cx="9133200" cy="8136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647491" y="6557042"/>
            <a:ext cx="46950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530E7F-B98F-4D23-9AC4-795F64B5D216}" type="slidenum">
              <a:rPr lang="ru-RU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36</a:t>
            </a:fld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CHernopiskayaAA\Desktop\Безымянный_строчк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6483995"/>
            <a:ext cx="9146783" cy="14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7B285521-ACFF-4C65-A8E1-B8AB0547534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20713513"/>
              </p:ext>
            </p:extLst>
          </p:nvPr>
        </p:nvGraphicFramePr>
        <p:xfrm>
          <a:off x="0" y="889671"/>
          <a:ext cx="7164288" cy="55943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200D8568-1456-4F4D-A1FF-CDF4888F92D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8261" y="2740445"/>
            <a:ext cx="1674318" cy="1918327"/>
          </a:xfrm>
          <a:prstGeom prst="rect">
            <a:avLst/>
          </a:prstGeom>
        </p:spPr>
      </p:pic>
      <p:sp>
        <p:nvSpPr>
          <p:cNvPr id="10" name="Заголовок 1">
            <a:extLst>
              <a:ext uri="{FF2B5EF4-FFF2-40B4-BE49-F238E27FC236}">
                <a16:creationId xmlns:a16="http://schemas.microsoft.com/office/drawing/2014/main" xmlns="" id="{5B31793F-34F2-4406-85FE-850A610DF0C4}"/>
              </a:ext>
            </a:extLst>
          </p:cNvPr>
          <p:cNvSpPr txBox="1">
            <a:spLocks/>
          </p:cNvSpPr>
          <p:nvPr/>
        </p:nvSpPr>
        <p:spPr>
          <a:xfrm>
            <a:off x="1333042" y="89517"/>
            <a:ext cx="6551326" cy="6751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spc="-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 ГРУППЫ </a:t>
            </a:r>
          </a:p>
          <a:p>
            <a:r>
              <a:rPr lang="ru-RU" sz="2000" b="1" spc="-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постинтернатного сопровождения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45866" y="2875424"/>
            <a:ext cx="1707365" cy="163121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Лица из числа детей-сирот и детей, оставшихся без попечения родителей от 18 лет до 23 лет</a:t>
            </a:r>
          </a:p>
          <a:p>
            <a:pPr lvl="0" algn="ctr"/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   </a:t>
            </a:r>
            <a:r>
              <a:rPr lang="ru-RU" sz="1600" b="1" dirty="0" smtClean="0">
                <a:solidFill>
                  <a:srgbClr val="FFFF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 </a:t>
            </a:r>
            <a:endParaRPr lang="ru-RU" sz="1600" b="1" dirty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4"/>
          <p:cNvSpPr/>
          <p:nvPr/>
        </p:nvSpPr>
        <p:spPr>
          <a:xfrm>
            <a:off x="2915669" y="2425161"/>
            <a:ext cx="2694997" cy="153413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3340" tIns="53340" rIns="53340" bIns="5334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FFFF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flipV="1">
            <a:off x="6490355" y="3186057"/>
            <a:ext cx="472006" cy="61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6962361" y="3032169"/>
            <a:ext cx="16851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6534322" y="3959294"/>
            <a:ext cx="4280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384058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1" y="0"/>
            <a:ext cx="9144001" cy="81360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endParaRPr lang="ru-RU" sz="2000" dirty="0">
              <a:solidFill>
                <a:prstClr val="white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8647491" y="6557042"/>
            <a:ext cx="469503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A6530E7F-B98F-4D23-9AC4-795F64B5D216}" type="slidenum">
              <a:rPr lang="ru-RU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pPr>
                <a:defRPr/>
              </a:pPr>
              <a:t>37</a:t>
            </a:fld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CHernopiskayaAA\Desktop\Безымянный_строчка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83" y="6483995"/>
            <a:ext cx="9146783" cy="14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31599" y="-49650"/>
            <a:ext cx="83124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Модельная карта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постинтернатного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сопровождения 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детей-сирот и лиц из их числа</a:t>
            </a:r>
            <a:endParaRPr lang="ru-RU" sz="24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1516375"/>
              </p:ext>
            </p:extLst>
          </p:nvPr>
        </p:nvGraphicFramePr>
        <p:xfrm>
          <a:off x="107504" y="836712"/>
          <a:ext cx="8928992" cy="5852840"/>
        </p:xfrm>
        <a:graphic>
          <a:graphicData uri="http://schemas.openxmlformats.org/drawingml/2006/table">
            <a:tbl>
              <a:tblPr firstRow="1" bandRow="1"/>
              <a:tblGrid>
                <a:gridCol w="115212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90547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98296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Возраст</a:t>
                      </a:r>
                      <a:endParaRPr lang="ru-RU" sz="1100" b="1" i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 err="1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ООиП</a:t>
                      </a:r>
                      <a:r>
                        <a:rPr lang="ru-RU" sz="1400" b="1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ОМС</a:t>
                      </a:r>
                      <a:endParaRPr lang="ru-RU" sz="1100" b="1" i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ОДС</a:t>
                      </a:r>
                      <a:endParaRPr lang="ru-RU" sz="1100" b="1" i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КЦСОН</a:t>
                      </a:r>
                      <a:endParaRPr lang="ru-RU" sz="1100" b="1" i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БФ Радость</a:t>
                      </a:r>
                      <a:endParaRPr lang="ru-RU" sz="1100" b="1" i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8012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Дети-сироты в возрасте 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16 лет до 18 лет, проживающие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замещающих семьях 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контроль за подготовкой </a:t>
                      </a: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самостоятельной жизни и оценкой готовности </a:t>
                      </a: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 самостоятельной жизни,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информирование о возможности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постинтернатного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сопровождения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проведение оценки готовности к самостоятельной жизни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оказание полустационарных социальных услуг детям, обучающимся в учреждениях профессионального образования и проживающим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общежитиях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572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Дети-сироты в возрасте 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16 лет до 18 лет, проживающие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в ОДС 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подготовка к самостоятельной жизни,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проведение оценки готовности к самостоятельной жизни,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-информирование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возможности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постинтернатного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сопровождения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оказание полустационарных социальных услуг детям, обучающимся в учреждениях профессионального образования (при необходимости)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1572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Лица из числа детей-сирот в возрасте 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18 лет до 23 лет, имеющие жилье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информирование </a:t>
                      </a:r>
                    </a:p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возможности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постинтернатного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сопровождения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-оказание полустационарных социальных услуг семьям с детьми,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оказание стационарных услуг в условиях социальных гостиниц, в случае невозможности проживания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в имеющемся жилье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информирование </a:t>
                      </a: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возможности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постинтернатного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сопровождения,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оказание полустационарных услуг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1572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Лица из числа детей-сирот в возрасте </a:t>
                      </a: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от 18 лет до 23 лет,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не имеющие жилья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информирование </a:t>
                      </a: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 возможности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постинтернатного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сопровождения, </a:t>
                      </a:r>
                    </a:p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аренда жилых помещений </a:t>
                      </a: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до обеспечения жильем </a:t>
                      </a:r>
                    </a:p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(при возможности)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оказание стационарных услуг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-оказание поустационарных социальных услуг семьям с детьми,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оказание стационарных услуг в условиях социальных гостиниц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информирование о возможности </a:t>
                      </a:r>
                      <a:r>
                        <a:rPr lang="ru-RU" sz="1100" dirty="0" err="1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постинтернатного</a:t>
                      </a: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сопровождения,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оказание полустационарных услуг,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 оказание стационарных услуг</a:t>
                      </a:r>
                    </a:p>
                  </a:txBody>
                  <a:tcPr marL="68580" marR="6858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5697207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 внимание!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2852936"/>
            <a:ext cx="5328592" cy="288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92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owerpoint-template">
  <a:themeElements>
    <a:clrScheme name="powerpoint-template 2">
      <a:dk1>
        <a:srgbClr val="4D4D4D"/>
      </a:dk1>
      <a:lt1>
        <a:srgbClr val="FFFFFF"/>
      </a:lt1>
      <a:dk2>
        <a:srgbClr val="4D4D4D"/>
      </a:dk2>
      <a:lt2>
        <a:srgbClr val="2583C0"/>
      </a:lt2>
      <a:accent1>
        <a:srgbClr val="35AEE3"/>
      </a:accent1>
      <a:accent2>
        <a:srgbClr val="FCB13C"/>
      </a:accent2>
      <a:accent3>
        <a:srgbClr val="FFFFFF"/>
      </a:accent3>
      <a:accent4>
        <a:srgbClr val="404040"/>
      </a:accent4>
      <a:accent5>
        <a:srgbClr val="AED3EF"/>
      </a:accent5>
      <a:accent6>
        <a:srgbClr val="E4A035"/>
      </a:accent6>
      <a:hlink>
        <a:srgbClr val="F15F23"/>
      </a:hlink>
      <a:folHlink>
        <a:srgbClr val="DDDDDD"/>
      </a:folHlink>
    </a:clrScheme>
    <a:fontScheme name="powerpoint-template">
      <a:majorFont>
        <a:latin typeface="Microsoft Sans Serif"/>
        <a:ea typeface=""/>
        <a:cs typeface=""/>
      </a:majorFont>
      <a:minorFont>
        <a:latin typeface="Microsoft Sans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>
                <a:alpha val="14999"/>
              </a:schemeClr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chemeClr val="accent1">
                <a:alpha val="14999"/>
              </a:schemeClr>
            </a:gs>
          </a:gsLst>
          <a:lin ang="5400000" scaled="1"/>
        </a:gra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powerpoint-template 1">
        <a:dk1>
          <a:srgbClr val="4D4D4D"/>
        </a:dk1>
        <a:lt1>
          <a:srgbClr val="FFFFFF"/>
        </a:lt1>
        <a:dk2>
          <a:srgbClr val="4D4D4D"/>
        </a:dk2>
        <a:lt2>
          <a:srgbClr val="CC0000"/>
        </a:lt2>
        <a:accent1>
          <a:srgbClr val="FF9933"/>
        </a:accent1>
        <a:accent2>
          <a:srgbClr val="009900"/>
        </a:accent2>
        <a:accent3>
          <a:srgbClr val="FFFFFF"/>
        </a:accent3>
        <a:accent4>
          <a:srgbClr val="404040"/>
        </a:accent4>
        <a:accent5>
          <a:srgbClr val="FFCAAD"/>
        </a:accent5>
        <a:accent6>
          <a:srgbClr val="008A00"/>
        </a:accent6>
        <a:hlink>
          <a:srgbClr val="3366F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2">
        <a:dk1>
          <a:srgbClr val="4D4D4D"/>
        </a:dk1>
        <a:lt1>
          <a:srgbClr val="FFFFFF"/>
        </a:lt1>
        <a:dk2>
          <a:srgbClr val="4D4D4D"/>
        </a:dk2>
        <a:lt2>
          <a:srgbClr val="2583C0"/>
        </a:lt2>
        <a:accent1>
          <a:srgbClr val="35AEE3"/>
        </a:accent1>
        <a:accent2>
          <a:srgbClr val="FCB13C"/>
        </a:accent2>
        <a:accent3>
          <a:srgbClr val="FFFFFF"/>
        </a:accent3>
        <a:accent4>
          <a:srgbClr val="404040"/>
        </a:accent4>
        <a:accent5>
          <a:srgbClr val="AED3EF"/>
        </a:accent5>
        <a:accent6>
          <a:srgbClr val="E4A035"/>
        </a:accent6>
        <a:hlink>
          <a:srgbClr val="F15F2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3">
        <a:dk1>
          <a:srgbClr val="4D4D4D"/>
        </a:dk1>
        <a:lt1>
          <a:srgbClr val="FFFFFF"/>
        </a:lt1>
        <a:dk2>
          <a:srgbClr val="4D4D4D"/>
        </a:dk2>
        <a:lt2>
          <a:srgbClr val="2583C0"/>
        </a:lt2>
        <a:accent1>
          <a:srgbClr val="2994CC"/>
        </a:accent1>
        <a:accent2>
          <a:srgbClr val="2E9FD7"/>
        </a:accent2>
        <a:accent3>
          <a:srgbClr val="FFFFFF"/>
        </a:accent3>
        <a:accent4>
          <a:srgbClr val="404040"/>
        </a:accent4>
        <a:accent5>
          <a:srgbClr val="ACC8E2"/>
        </a:accent5>
        <a:accent6>
          <a:srgbClr val="2990C3"/>
        </a:accent6>
        <a:hlink>
          <a:srgbClr val="35AEE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owerpoint-template 4">
        <a:dk1>
          <a:srgbClr val="4D4D4D"/>
        </a:dk1>
        <a:lt1>
          <a:srgbClr val="FFFFFF"/>
        </a:lt1>
        <a:dk2>
          <a:srgbClr val="4D4D4D"/>
        </a:dk2>
        <a:lt2>
          <a:srgbClr val="F15F23"/>
        </a:lt2>
        <a:accent1>
          <a:srgbClr val="F47D2B"/>
        </a:accent1>
        <a:accent2>
          <a:srgbClr val="F69230"/>
        </a:accent2>
        <a:accent3>
          <a:srgbClr val="FFFFFF"/>
        </a:accent3>
        <a:accent4>
          <a:srgbClr val="404040"/>
        </a:accent4>
        <a:accent5>
          <a:srgbClr val="F8BFAC"/>
        </a:accent5>
        <a:accent6>
          <a:srgbClr val="DF842A"/>
        </a:accent6>
        <a:hlink>
          <a:srgbClr val="FCB13C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Textured</Template>
  <TotalTime>2850</TotalTime>
  <Words>2664</Words>
  <Application>Microsoft Office PowerPoint</Application>
  <PresentationFormat>Экран (4:3)</PresentationFormat>
  <Paragraphs>243</Paragraphs>
  <Slides>38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5" baseType="lpstr">
      <vt:lpstr>Arial</vt:lpstr>
      <vt:lpstr>Bodoni MT Black</vt:lpstr>
      <vt:lpstr>Calibri</vt:lpstr>
      <vt:lpstr>Microsoft Sans Serif</vt:lpstr>
      <vt:lpstr>Tahoma</vt:lpstr>
      <vt:lpstr>Times New Roman</vt:lpstr>
      <vt:lpstr>powerpoint-template</vt:lpstr>
      <vt:lpstr>  Организация работы в профессиональных образовательных организациях Самарской области с детьми-сиротами и детьми, оставшимися без попечения родителей   </vt:lpstr>
      <vt:lpstr>Нормативные документы</vt:lpstr>
      <vt:lpstr>Нормативные документы</vt:lpstr>
      <vt:lpstr>Нормативные документы</vt:lpstr>
      <vt:lpstr>Федеральный закон "О дополнительных гарантиях по социальной поддержке детей-сирот и детей, оставшихся без попечения родителей" от 21.12.1996 N 159-ФЗ  (в редакции 17.02.2021)  </vt:lpstr>
      <vt:lpstr>Понятия, применяемые в настоящем Федеральном законе</vt:lpstr>
      <vt:lpstr>Понятия, применяемые в настоящем Федеральном законе</vt:lpstr>
      <vt:lpstr>Полное государственное обеспечение и дополнительные гарантии по социальной поддержке при получении профессионального образования  </vt:lpstr>
      <vt:lpstr>Нормы и порядок обеспечения</vt:lpstr>
      <vt:lpstr> Нормы и порядок обеспечения</vt:lpstr>
      <vt:lpstr>Предоставление жилого помещения в порядке, предусмотренном Федеральным законом от 29 декабря 2012 года N 273-ФЗ "Об образовании в Российской Федерации» </vt:lpstr>
      <vt:lpstr>Оказание бесплатной медицинской помощи до завершения обучения</vt:lpstr>
      <vt:lpstr>Презентация PowerPoint</vt:lpstr>
      <vt:lpstr>П.4 ст.10 закона № 133-ГД «Об образовании в Самарской области</vt:lpstr>
      <vt:lpstr>Зачисление на полное государственное обеспечение </vt:lpstr>
      <vt:lpstr>Академический отпуск </vt:lpstr>
      <vt:lpstr>  Законодательно закрепленные дополнительные меры по социальной защите </vt:lpstr>
      <vt:lpstr>Ежегодное пособие на приобретение учебной литературы и письменных принадлежностей </vt:lpstr>
      <vt:lpstr>Стипендии</vt:lpstr>
      <vt:lpstr>Бесплатный проезд</vt:lpstr>
      <vt:lpstr>Образовательные программы</vt:lpstr>
      <vt:lpstr>Дуальное обучение</vt:lpstr>
      <vt:lpstr>Дуальное обучение</vt:lpstr>
      <vt:lpstr>Статья 8. Дополнительные гарантии прав на имущество и жилое помещение </vt:lpstr>
      <vt:lpstr>Презентация PowerPoint</vt:lpstr>
      <vt:lpstr>Презентация PowerPoint</vt:lpstr>
      <vt:lpstr>Презентация PowerPoint</vt:lpstr>
      <vt:lpstr>Закон Самарской области от 28 декабря 2012 года N 135-ГД</vt:lpstr>
      <vt:lpstr>Документы для реализации своих прав на обеспечение жилым помещением</vt:lpstr>
      <vt:lpstr>Решение о реализации прав на обеспечение жилым помещением</vt:lpstr>
      <vt:lpstr>Презентация PowerPoint</vt:lpstr>
      <vt:lpstr>Презентация PowerPoint</vt:lpstr>
      <vt:lpstr>Раздельное проживание</vt:lpstr>
      <vt:lpstr>Раздельное проживание</vt:lpstr>
      <vt:lpstr>Нормативно-правовая база постинтернатного сопровождения</vt:lpstr>
      <vt:lpstr>Презентация PowerPoint</vt:lpstr>
      <vt:lpstr>Презентация PowerPoint</vt:lpstr>
      <vt:lpstr>Спасибо за 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1</dc:creator>
  <cp:lastModifiedBy>User</cp:lastModifiedBy>
  <cp:revision>181</cp:revision>
  <cp:lastPrinted>2021-10-26T07:01:48Z</cp:lastPrinted>
  <dcterms:created xsi:type="dcterms:W3CDTF">2018-01-18T08:30:42Z</dcterms:created>
  <dcterms:modified xsi:type="dcterms:W3CDTF">2021-10-26T07:22:29Z</dcterms:modified>
</cp:coreProperties>
</file>