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837CF-4D7F-4CC9-B731-44B1CD88B075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122DC-6FB2-4E9C-92EC-896C1DB88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6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9" name="Google Shape;3219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3681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1015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71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5285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2464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619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89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04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156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2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014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96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3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6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58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08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171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6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173" indent="0" algn="ctr">
              <a:buNone/>
              <a:defRPr sz="1999"/>
            </a:lvl2pPr>
            <a:lvl3pPr marL="914347" indent="0" algn="ctr">
              <a:buNone/>
              <a:defRPr sz="1799"/>
            </a:lvl3pPr>
            <a:lvl4pPr marL="1371519" indent="0" algn="ctr">
              <a:buNone/>
              <a:defRPr sz="1599"/>
            </a:lvl4pPr>
            <a:lvl5pPr marL="1828693" indent="0" algn="ctr">
              <a:buNone/>
              <a:defRPr sz="1599"/>
            </a:lvl5pPr>
            <a:lvl6pPr marL="2285866" indent="0" algn="ctr">
              <a:buNone/>
              <a:defRPr sz="1599"/>
            </a:lvl6pPr>
            <a:lvl7pPr marL="2743040" indent="0" algn="ctr">
              <a:buNone/>
              <a:defRPr sz="1599"/>
            </a:lvl7pPr>
            <a:lvl8pPr marL="3200213" indent="0" algn="ctr">
              <a:buNone/>
              <a:defRPr sz="1599"/>
            </a:lvl8pPr>
            <a:lvl9pPr marL="3657387" indent="0" algn="ctr">
              <a:buNone/>
              <a:defRPr sz="159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ED9EB-6DA6-4B7C-A80A-61C2CEFB30FC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DC14-5F54-41C2-B32A-E2F05FC6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1479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F8BF-B651-4D64-B885-EA1A7B631705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F79B-9B9B-480B-ADD3-8795E1B3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7710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599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03E2-179A-4989-B779-1DA6C1026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4C98-B7D6-442E-9CB8-848C3F889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660261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4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6E981-D345-4285-909F-4341F35B5BAB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1A0DE-B5F0-4618-A551-D7D25E141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285207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599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2" y="1681163"/>
            <a:ext cx="515778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2" y="2505074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4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529-8B99-4068-9493-FCA511C08B9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A221-1038-4C1A-8B52-3E5EC9B36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794309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647-02F2-443D-986B-5EA8D33D88F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ACCDD-A657-4CF9-96A7-00FC2B52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770195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11531744" y="6197740"/>
            <a:ext cx="313081" cy="100743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pic>
        <p:nvPicPr>
          <p:cNvPr id="7" name="Рисунок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472"/>
            <a:ext cx="1526637" cy="5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ый треугольник 8"/>
          <p:cNvSpPr/>
          <p:nvPr userDrawn="1"/>
        </p:nvSpPr>
        <p:spPr>
          <a:xfrm rot="16200000">
            <a:off x="11496242" y="6274990"/>
            <a:ext cx="187862" cy="978159"/>
          </a:xfrm>
          <a:prstGeom prst="rtTriangle">
            <a:avLst/>
          </a:prstGeom>
          <a:solidFill>
            <a:srgbClr val="009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</p:spTree>
    <p:extLst>
      <p:ext uri="{BB962C8B-B14F-4D97-AF65-F5344CB8AC3E}">
        <p14:creationId xmlns:p14="http://schemas.microsoft.com/office/powerpoint/2010/main" val="997757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1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5C83-3571-4FDE-8780-7FC85B45FD28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9102-4E63-4823-8B0B-FC308D1E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77557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1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C2E8-16C5-4FE9-A998-F6B98920B5D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99F4-C4B1-4BED-9CEE-46D6A86BC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72132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4CF8-AE5C-4582-B014-AD86E26C45D2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7320C-05FE-4E99-A3DB-2CB94763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165044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1A2A-5C83-4AA4-9595-1F4D40F17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78D9-143E-4F8F-B205-DCCBE5C39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333602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914400" y="1198643"/>
            <a:ext cx="4460726" cy="446072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9145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74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2">
  <p:cSld name="30_S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1"/>
          <p:cNvSpPr>
            <a:spLocks noGrp="1"/>
          </p:cNvSpPr>
          <p:nvPr>
            <p:ph type="pic" idx="2"/>
          </p:nvPr>
        </p:nvSpPr>
        <p:spPr>
          <a:xfrm>
            <a:off x="0" y="2330556"/>
            <a:ext cx="6197600" cy="3536844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533"/>
              </a:spcBef>
              <a:spcAft>
                <a:spcPts val="0"/>
              </a:spcAft>
              <a:buClr>
                <a:srgbClr val="5B5B5B"/>
              </a:buClr>
              <a:buSzPts val="2000"/>
              <a:buFont typeface="Arial"/>
              <a:buNone/>
              <a:defRPr sz="26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4" name="Google Shape;154;p231"/>
          <p:cNvSpPr>
            <a:spLocks noGrp="1"/>
          </p:cNvSpPr>
          <p:nvPr>
            <p:ph type="pic" idx="3"/>
          </p:nvPr>
        </p:nvSpPr>
        <p:spPr>
          <a:xfrm>
            <a:off x="1608111" y="2608288"/>
            <a:ext cx="2981378" cy="2981378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5B5B5B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5" name="Google Shape;155;p231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6" name="Google Shape;156;p231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92943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7877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4798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7225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4575425" y="1693334"/>
            <a:ext cx="7099484" cy="479841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91452" rIns="91452" bIns="640267" anchor="b" anchorCtr="0">
            <a:noAutofit/>
          </a:bodyPr>
          <a:lstStyle>
            <a:lvl1pPr marR="0" lvl="0" algn="ctr" rtl="0">
              <a:spcBef>
                <a:spcPts val="293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4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0116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31">
  <p:cSld name="9_S3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8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16686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31">
  <p:cSld name="7_S3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6"/>
          <p:cNvSpPr>
            <a:spLocks noGrp="1"/>
          </p:cNvSpPr>
          <p:nvPr>
            <p:ph type="pic" idx="2"/>
          </p:nvPr>
        </p:nvSpPr>
        <p:spPr>
          <a:xfrm>
            <a:off x="4" y="0"/>
            <a:ext cx="5079997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1663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1C5E2-CEF2-4BA5-BAD2-0ADCCC1585D8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87917-125F-4659-9FB0-54A3E95AB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3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7910" y="366073"/>
            <a:ext cx="10516182" cy="132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7910" y="1826120"/>
            <a:ext cx="10516182" cy="435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12" y="6356504"/>
            <a:ext cx="2744364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C34594-A88A-4743-B1D3-B4C6F41FFB51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317" y="6356504"/>
            <a:ext cx="4113372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731" y="6356504"/>
            <a:ext cx="2744363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96255F-5E89-4150-9DF7-A7B8906DD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09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slow"/>
  <p:txStyles>
    <p:titleStyle>
      <a:lvl1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2pPr>
      <a:lvl3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3pPr>
      <a:lvl4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4pPr>
      <a:lvl5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5pPr>
      <a:lvl6pPr marL="609402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6pPr>
      <a:lvl7pPr marL="1218804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7pPr>
      <a:lvl8pPr marL="1828206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8pPr>
      <a:lvl9pPr marL="2437608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26" indent="-228526" algn="l" defTabSz="91410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732" r="732"/>
          <a:stretch>
            <a:fillRect/>
          </a:stretch>
        </p:blipFill>
        <p:spPr>
          <a:xfrm>
            <a:off x="4576235" y="1693401"/>
            <a:ext cx="7099300" cy="4798299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pic>
      <p:sp>
        <p:nvSpPr>
          <p:cNvPr id="3224" name="Google Shape;3224;p91"/>
          <p:cNvSpPr/>
          <p:nvPr/>
        </p:nvSpPr>
        <p:spPr>
          <a:xfrm>
            <a:off x="0" y="2176457"/>
            <a:ext cx="5384800" cy="383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7" name="Google Shape;3227;p91"/>
          <p:cNvSpPr/>
          <p:nvPr/>
        </p:nvSpPr>
        <p:spPr>
          <a:xfrm>
            <a:off x="220134" y="2842036"/>
            <a:ext cx="5164667" cy="184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4" tIns="60931" rIns="121894" bIns="60931" anchor="t" anchorCtr="0">
            <a:spAutoFit/>
          </a:bodyPr>
          <a:lstStyle/>
          <a:p>
            <a:pPr defTabSz="914103" eaLnBrk="0" fontAlgn="base" hangingPunct="0"/>
            <a:r>
              <a:rPr lang="ru-RU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ЦИКЛОГРАММА РАБОТЫ</a:t>
            </a:r>
          </a:p>
          <a:p>
            <a:pPr defTabSz="914103" eaLnBrk="0" fontAlgn="base" hangingPunct="0"/>
            <a:r>
              <a:rPr lang="ru-RU" sz="4265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КЛАССНОГО РУКОВОДИТЕЛЯ</a:t>
            </a:r>
            <a:r>
              <a:rPr lang="en-US" sz="4265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4265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602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643750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1" y="132"/>
            <a:ext cx="11379200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dirty="0"/>
              <a:t>КЛАССНЫЙ РУКОВОДИТЕЛЬ</a:t>
            </a:r>
            <a:endParaRPr sz="2399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/>
              <a:t>ЕЖЕДНЕВНО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67479" y="2492278"/>
            <a:ext cx="8990922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организует и контролирует дежурство 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508001" y="2540281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100869" y="3400164"/>
            <a:ext cx="9184448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присутствует на мероприятиях, в которых принимают участие студенты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471050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206281"/>
            <a:ext cx="911187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присутствует на психолого-педагогических и организационных мероприятиях, проводимых для родителей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401818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1045706" y="5245900"/>
            <a:ext cx="9131228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контролирует соблюдение обучающимися «Правил внутреннего распорядка» и «Положения о внешнем виде обучающегося»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508001" y="5332585"/>
            <a:ext cx="427525" cy="427026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96505" y="1793198"/>
            <a:ext cx="9131229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определяет отсутствующих на занятиях и опоздавших</a:t>
            </a:r>
            <a:endParaRPr sz="2133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10227734" y="132"/>
            <a:ext cx="1964267" cy="6857736"/>
          </a:xfrm>
        </p:spPr>
      </p:pic>
    </p:spTree>
    <p:extLst>
      <p:ext uri="{BB962C8B-B14F-4D97-AF65-F5344CB8AC3E}">
        <p14:creationId xmlns:p14="http://schemas.microsoft.com/office/powerpoint/2010/main" val="288551931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1" y="132"/>
            <a:ext cx="11379200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dirty="0"/>
              <a:t>КЛАССНЫЙ РУКОВОДИТЕЛЬ</a:t>
            </a:r>
            <a:endParaRPr sz="2399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/>
              <a:t>ЕЖЕНЕДЕЛЬНО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67479" y="2373772"/>
            <a:ext cx="8990922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организует различные формы индивидуальной / групповой работы с обучающимися с привлечение иных специалистов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508001" y="2540281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043287" y="3403624"/>
            <a:ext cx="9184448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организует работу с родителями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471050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206183"/>
            <a:ext cx="91118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проводит работу с преподавателями, работающими в группе, по ситуации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401818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1062639" y="5164646"/>
            <a:ext cx="9131228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анализирует состояние успеваемости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521543" y="5251333"/>
            <a:ext cx="427525" cy="427026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28772" y="1776266"/>
            <a:ext cx="9131229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проводит классный час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10227734" y="132"/>
            <a:ext cx="1964267" cy="6857736"/>
          </a:xfrm>
        </p:spPr>
      </p:pic>
    </p:spTree>
    <p:extLst>
      <p:ext uri="{BB962C8B-B14F-4D97-AF65-F5344CB8AC3E}">
        <p14:creationId xmlns:p14="http://schemas.microsoft.com/office/powerpoint/2010/main" val="280879536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1" y="132"/>
            <a:ext cx="11379200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dirty="0"/>
              <a:t>КЛАССНЫЙ РУКОВОДИТЕЛЬ</a:t>
            </a:r>
            <a:endParaRPr sz="2399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/>
              <a:t>ЕЖЕМЕСЯЧНО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84413" y="2509233"/>
            <a:ext cx="8990922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сотрудничает с психологом, социальным педагогом и преподавателями, решает хозяйственные вопросы 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491068" y="2658811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026352" y="3708413"/>
            <a:ext cx="9184448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координирует работу родительского комитета группы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708108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460250"/>
            <a:ext cx="91118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координирует работу старосты и актива группы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537280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28772" y="1776266"/>
            <a:ext cx="9131229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посещает уроки в своей группе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10227734" y="132"/>
            <a:ext cx="1964267" cy="6857736"/>
          </a:xfrm>
        </p:spPr>
      </p:pic>
    </p:spTree>
    <p:extLst>
      <p:ext uri="{BB962C8B-B14F-4D97-AF65-F5344CB8AC3E}">
        <p14:creationId xmlns:p14="http://schemas.microsoft.com/office/powerpoint/2010/main" val="2887146905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1" y="132"/>
            <a:ext cx="11379200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dirty="0"/>
              <a:t>КЛАССНЫЙ РУКОВОДИТЕЛЬ</a:t>
            </a:r>
            <a:endParaRPr sz="2399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b="1" dirty="0"/>
              <a:t>КАЖДЫЙ СЕМЕСТР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84413" y="2509233"/>
            <a:ext cx="8990922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участвует в работе методических, творческих объединений классных руководителей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491068" y="2658811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026352" y="3708416"/>
            <a:ext cx="9184448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проводит родительское собрание в группе</a:t>
            </a: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708108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460249"/>
            <a:ext cx="91118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представляет отчет об успеваемости обучающихся за семестр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537280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28772" y="1776266"/>
            <a:ext cx="9131229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оформляет и заполняет (электронный) журнал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10227734" y="132"/>
            <a:ext cx="1964267" cy="6857736"/>
          </a:xfrm>
        </p:spPr>
      </p:pic>
    </p:spTree>
    <p:extLst>
      <p:ext uri="{BB962C8B-B14F-4D97-AF65-F5344CB8AC3E}">
        <p14:creationId xmlns:p14="http://schemas.microsoft.com/office/powerpoint/2010/main" val="3692933755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1" y="132"/>
            <a:ext cx="11379200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dirty="0"/>
              <a:t>КЛАССНЫЙ РУКОВОДИТЕЛЬ</a:t>
            </a:r>
            <a:endParaRPr sz="2399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b="1" dirty="0"/>
              <a:t>ЕЖЕГОДНО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66801" y="5150579"/>
            <a:ext cx="9093200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собирает и представляет в администрацию ПОО статистическую отчетность об обучающихся группы (успеваемость, трудоустройство выпускников и пр.)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491068" y="5605097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043287" y="3471384"/>
            <a:ext cx="9184448" cy="65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оформляет личные дела / </a:t>
            </a:r>
            <a:r>
              <a:rPr lang="ru-RU" sz="2133" b="1" dirty="0" err="1">
                <a:solidFill>
                  <a:prstClr val="black"/>
                </a:solidFill>
                <a:latin typeface="Calibri" panose="020F0502020204030204" pitchFamily="34" charset="0"/>
              </a:rPr>
              <a:t>портфолио</a:t>
            </a: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 обучающихся / социальный паспорт группы</a:t>
            </a: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420252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460250"/>
            <a:ext cx="911187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повышает свой квалификационный уровень</a:t>
            </a: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537280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11838" y="1556207"/>
            <a:ext cx="9131229" cy="196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just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проводит анализ выполнения плана воспитательной работы, состояния успеваемости и уровня воспитанности / </a:t>
            </a:r>
            <a:r>
              <a:rPr lang="ru-RU" sz="2133" b="1" dirty="0" err="1">
                <a:solidFill>
                  <a:prstClr val="black"/>
                </a:solidFill>
                <a:latin typeface="Calibri" panose="020F0502020204030204" pitchFamily="34" charset="0"/>
              </a:rPr>
              <a:t>сформированности</a:t>
            </a:r>
            <a:r>
              <a:rPr lang="ru-RU" sz="2133" b="1" dirty="0">
                <a:solidFill>
                  <a:prstClr val="black"/>
                </a:solidFill>
                <a:latin typeface="Calibri" panose="020F0502020204030204" pitchFamily="34" charset="0"/>
              </a:rPr>
              <a:t> ОК обучающихся;</a:t>
            </a:r>
          </a:p>
          <a:p>
            <a:pPr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buSzPts val="1400"/>
            </a:pPr>
            <a:endParaRPr lang="ru-RU" sz="2133" b="1" dirty="0">
              <a:solidFill>
                <a:prstClr val="black"/>
              </a:solidFill>
              <a:latin typeface="Calibri" panose="020F0502020204030204" pitchFamily="34" charset="0"/>
              <a:sym typeface="Roboto"/>
            </a:endParaRPr>
          </a:p>
        </p:txBody>
      </p:sp>
      <p:pic>
        <p:nvPicPr>
          <p:cNvPr id="32" name="Рисунок 31" descr="1.pn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40462" r="40462"/>
          <a:stretch>
            <a:fillRect/>
          </a:stretch>
        </p:blipFill>
        <p:spPr>
          <a:xfrm>
            <a:off x="10227734" y="132"/>
            <a:ext cx="1964267" cy="6857736"/>
          </a:xfrm>
        </p:spPr>
      </p:pic>
    </p:spTree>
    <p:extLst>
      <p:ext uri="{BB962C8B-B14F-4D97-AF65-F5344CB8AC3E}">
        <p14:creationId xmlns:p14="http://schemas.microsoft.com/office/powerpoint/2010/main" val="4228271098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оклад 04.06-Ефимова С.А. [Режим совместимости]" id="{91CCA84D-C246-4382-BB93-65BA9C5BAE9E}" vid="{93F9F560-CF55-4F38-9364-501DDD533A7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Широкоэкранный</PresentationFormat>
  <Paragraphs>34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Тема Office</vt:lpstr>
      <vt:lpstr>1_Тема Office</vt:lpstr>
      <vt:lpstr>Презентация PowerPoint</vt:lpstr>
      <vt:lpstr>ЕЖЕДНЕВНО</vt:lpstr>
      <vt:lpstr>ЕЖЕНЕДЕЛЬНО</vt:lpstr>
      <vt:lpstr>ЕЖЕМЕСЯЧНО</vt:lpstr>
      <vt:lpstr>КАЖДЫЙ СЕМЕСТР</vt:lpstr>
      <vt:lpstr>ЕЖЕГОДНО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Владимировна Иванушкина</dc:creator>
  <cp:lastModifiedBy>Екатерина Владимировна Иванушкина</cp:lastModifiedBy>
  <cp:revision>1</cp:revision>
  <dcterms:created xsi:type="dcterms:W3CDTF">2023-02-21T14:32:47Z</dcterms:created>
  <dcterms:modified xsi:type="dcterms:W3CDTF">2023-02-21T14:32:54Z</dcterms:modified>
</cp:coreProperties>
</file>