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9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23DFC-F8DB-4FC3-A05F-593EFF999EFB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E84B-AF65-49CF-B08C-D0590F3355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56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E84B-AF65-49CF-B08C-D0590F33559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97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3E84B-AF65-49CF-B08C-D0590F33559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091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59898"/>
            <a:ext cx="6715472" cy="5488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ГБПОУ «Поволжский государственный колледж»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7406640" cy="1656184"/>
          </a:xfrm>
        </p:spPr>
        <p:txBody>
          <a:bodyPr>
            <a:normAutofit fontScale="55000" lnSpcReduction="20000"/>
          </a:bodyPr>
          <a:lstStyle/>
          <a:p>
            <a:pPr algn="ctr">
              <a:lnSpc>
                <a:spcPct val="17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Семинар для преподавателей: 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«Организация научно-технического творчества студентов» - 2022 год</a:t>
            </a:r>
          </a:p>
          <a:p>
            <a:pPr>
              <a:lnSpc>
                <a:spcPct val="170000"/>
              </a:lnSpc>
            </a:pPr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Разработчик:  старший методист, к. п. н. </a:t>
            </a:r>
            <a:r>
              <a:rPr lang="ru-RU" sz="2900" b="1" dirty="0" err="1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Мезенева</a:t>
            </a:r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О.В.</a:t>
            </a:r>
          </a:p>
          <a:p>
            <a:pPr>
              <a:lnSpc>
                <a:spcPct val="170000"/>
              </a:lnSpc>
            </a:pPr>
            <a:endParaRPr lang="ru-RU" sz="29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ru-RU" sz="29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70000"/>
              </a:lnSpc>
            </a:pPr>
            <a:endParaRPr lang="ru-RU" sz="29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70000"/>
              </a:lnSpc>
            </a:pPr>
            <a:endParaRPr lang="ru-RU" sz="29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Mezeneva\Desktop\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893622"/>
            <a:ext cx="3744416" cy="347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Описание: основной вариант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696" y="317314"/>
            <a:ext cx="784225" cy="759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275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7920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такое творчество?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908720"/>
            <a:ext cx="7498080" cy="4800600"/>
          </a:xfrm>
        </p:spPr>
        <p:txBody>
          <a:bodyPr/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«Творчество можно определить как успешный полет мысли за пределы известного. Оно дополняет знания, способствуя созданию вещей,  которые не были известны ранее».</a:t>
            </a:r>
          </a:p>
          <a:p>
            <a:pPr marL="82296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П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. Хилл, ученый специалист по теории и методам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конструирования, написал так в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своей книге «Наука и искусство проектирования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»)</a:t>
            </a:r>
            <a:endParaRPr lang="ru-RU" sz="1800" i="1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D: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01008"/>
            <a:ext cx="2736304" cy="316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01008"/>
            <a:ext cx="4015962" cy="316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46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Особенности творческой личности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4365104"/>
            <a:ext cx="7498080" cy="2377029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Творческой личности присуща большая любознательность и стремление создавать что-то новое, необычное, уделяя при этом внимание не традиционным, а оригинальным решениям.</a:t>
            </a:r>
          </a:p>
          <a:p>
            <a:endParaRPr lang="ru-RU" sz="2400" dirty="0"/>
          </a:p>
        </p:txBody>
      </p:sp>
      <p:pic>
        <p:nvPicPr>
          <p:cNvPr id="3074" name="Picture 2" descr="D: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3638880" cy="26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scale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693" y="1556792"/>
            <a:ext cx="3672408" cy="262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210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такое творческая личность?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818072" cy="5472608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одном мгновенье видеть вечность,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i="1" dirty="0">
                <a:latin typeface="Arial" pitchFamily="34" charset="0"/>
                <a:cs typeface="Arial" pitchFamily="34" charset="0"/>
              </a:rPr>
              <a:t>Огромный мир – в зерне песка,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i="1" dirty="0">
                <a:latin typeface="Arial" pitchFamily="34" charset="0"/>
                <a:cs typeface="Arial" pitchFamily="34" charset="0"/>
              </a:rPr>
              <a:t>В единой горсти – бесконечность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i="1" dirty="0">
                <a:latin typeface="Arial" pitchFamily="34" charset="0"/>
                <a:cs typeface="Arial" pitchFamily="34" charset="0"/>
              </a:rPr>
              <a:t>И небо – в чашечке цветка.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i="1" dirty="0">
                <a:latin typeface="Arial" pitchFamily="34" charset="0"/>
                <a:cs typeface="Arial" pitchFamily="34" charset="0"/>
              </a:rPr>
              <a:t>                                   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(У. Блейк)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Творческий </a:t>
            </a: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человек может успешно решать оригинальные, творческие задачи, высказывать или генерировать новые идеи, вырабатывать новые технические или организационные решения, оптимизировать любые процессы.</a:t>
            </a:r>
          </a:p>
          <a:p>
            <a:endParaRPr lang="ru-RU" dirty="0"/>
          </a:p>
        </p:txBody>
      </p:sp>
      <p:pic>
        <p:nvPicPr>
          <p:cNvPr id="5122" name="Picture 2" descr="D: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68760"/>
            <a:ext cx="2595836" cy="25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82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Что такое изобретательство?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Изобретательство – одна из форм творческой деятельности человека, одно из самых больших удовольствий, известных человеку, поскольку требует интеллектуальных и эмоциональных усилий, умений создавать физические модели и образцы, испытывать их, проводить эксперименты.</a:t>
            </a:r>
          </a:p>
          <a:p>
            <a:endParaRPr lang="ru-RU" dirty="0"/>
          </a:p>
        </p:txBody>
      </p:sp>
      <p:pic>
        <p:nvPicPr>
          <p:cNvPr id="4098" name="Picture 2" descr="D: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84984"/>
            <a:ext cx="4176464" cy="341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852936"/>
            <a:ext cx="3312368" cy="385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555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Объекты творческой и изобретательской деятельности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259632" y="1700808"/>
            <a:ext cx="7498080" cy="4800600"/>
          </a:xfrm>
        </p:spPr>
        <p:txBody>
          <a:bodyPr>
            <a:normAutofit/>
          </a:bodyPr>
          <a:lstStyle/>
          <a:p>
            <a:pPr marL="82296" lv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 любое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техническое устройство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от самых простых до самых сложных  (машина, система, ее элемент или узел) - в любых областях техники, связи, транспорта, сельского хозяйства, космоса, спорта, коммунального и домашнего хозяйства. </a:t>
            </a:r>
          </a:p>
          <a:p>
            <a:pPr marL="82296" lv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способ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(изготовления, сборки, организации какой-либо деятельности),</a:t>
            </a:r>
          </a:p>
          <a:p>
            <a:pPr marL="82296" lv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3) вещество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(материал с новыми свойствами);</a:t>
            </a:r>
          </a:p>
          <a:p>
            <a:pPr marL="82296" lvl="0" indent="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4) совершенно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новое, до сего времени неизвестное применение уже известных устройств, веществ или способов.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500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4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101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Группы объектов изобретательства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1) объекты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служебной научно-производственной деятельности;</a:t>
            </a:r>
          </a:p>
          <a:p>
            <a:pPr marL="82296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2) объекты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внеслужебной деятельности (для отдыха, путешествий, спорта);</a:t>
            </a:r>
          </a:p>
          <a:p>
            <a:pPr marL="82296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3) объекты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учебной деятельности (материальные проекты студентов);</a:t>
            </a:r>
          </a:p>
          <a:p>
            <a:pPr marL="82296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4) объекты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порожденные хобби человека  (шахматы, кубик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Рубика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82296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5) объекты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порожденные счастливой случайностью (поделки детей, ставшие крупными изобретениями).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125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100" b="1" dirty="0">
                <a:effectLst/>
                <a:latin typeface="Arial" pitchFamily="34" charset="0"/>
                <a:cs typeface="Arial" pitchFamily="34" charset="0"/>
              </a:rPr>
              <a:t>Высшие психические функции (ВПФ), без которых невозможно научно-техническое творчество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484784"/>
            <a:ext cx="21550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1. Воображение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2636912"/>
            <a:ext cx="235111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 Мышление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3981464"/>
            <a:ext cx="25202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 Речь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5236920"/>
            <a:ext cx="2592288" cy="1000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4. Память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D:\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19208"/>
            <a:ext cx="4047232" cy="303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1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3384376" cy="225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33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Мыслительные операции в научно-техническом творчестве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691680" y="2158419"/>
            <a:ext cx="1800200" cy="16983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1. Анализ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36451" y="1455700"/>
            <a:ext cx="180020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интез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784460" y="2158419"/>
            <a:ext cx="1891995" cy="16983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3. Сравнение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60728" y="4869160"/>
            <a:ext cx="1979637" cy="1692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4. Индукция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4870032"/>
            <a:ext cx="1927416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5. Дедукция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40" y="3212976"/>
            <a:ext cx="2288222" cy="208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76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Индивидуальное или коллективное творчество?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7498080" cy="4800600"/>
          </a:xfrm>
        </p:spPr>
        <p:txBody>
          <a:bodyPr/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Идея, лежащая в основе творческого проекта, - это плод деятельности одного ума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(А.М. Уилсон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82296" indent="0">
              <a:buNone/>
            </a:pPr>
            <a:endParaRPr lang="ru-RU" sz="1800" i="1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1800" i="1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1800" i="1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Совместный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труд воспламеняет в людях такую ярость свершений, какой они редко могут достичь в одиночку 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(Р. </a:t>
            </a:r>
            <a:r>
              <a:rPr lang="ru-RU" sz="1800" i="1" dirty="0" err="1">
                <a:latin typeface="Arial" pitchFamily="34" charset="0"/>
                <a:cs typeface="Arial" pitchFamily="34" charset="0"/>
              </a:rPr>
              <a:t>Эмерсон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dirty="0"/>
          </a:p>
        </p:txBody>
      </p:sp>
      <p:pic>
        <p:nvPicPr>
          <p:cNvPr id="2050" name="Picture 2" descr="D: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23219"/>
            <a:ext cx="2664296" cy="249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36912"/>
            <a:ext cx="3024336" cy="215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28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Молодость – время творчества!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Молодость – самая благоприятная жизненная пора для приобщения к творчеству вообще и к научно-техническому творчеству в частности.</a:t>
            </a:r>
          </a:p>
          <a:p>
            <a:endParaRPr lang="ru-RU" dirty="0"/>
          </a:p>
        </p:txBody>
      </p:sp>
      <p:pic>
        <p:nvPicPr>
          <p:cNvPr id="3074" name="Picture 2" descr="D: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49" y="3789040"/>
            <a:ext cx="4003339" cy="276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ezeneva\Desktop\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40"/>
            <a:ext cx="3888432" cy="276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043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462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Препятствия к творчеству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/>
          <a:lstStyle/>
          <a:p>
            <a:pPr marL="82296" lv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1.Стереотипность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человеческого мышления.</a:t>
            </a:r>
          </a:p>
          <a:p>
            <a:pPr marL="82296" lv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2. Преклонение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перед признанными авторитетами.</a:t>
            </a:r>
          </a:p>
          <a:p>
            <a:pPr marL="82296" lv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3. Неуверенность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 себе.</a:t>
            </a:r>
          </a:p>
          <a:p>
            <a:pPr marL="82296" lv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4. Боязнь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человека превзойти уже кем-то ранее что-то сделанное.</a:t>
            </a:r>
          </a:p>
          <a:p>
            <a:endParaRPr lang="ru-RU" dirty="0"/>
          </a:p>
        </p:txBody>
      </p:sp>
      <p:pic>
        <p:nvPicPr>
          <p:cNvPr id="4099" name="Picture 3" descr="D:\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6"/>
            <a:ext cx="3528392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4176464" cy="298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55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4624"/>
            <a:ext cx="74980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Свойства личности изобретателей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836712"/>
            <a:ext cx="7498080" cy="480060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Большой объем знаний.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Способность к самостоятельному образованию, обновлению знаний.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Любопытство, любознательность.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Наблюдательность.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Воображение и умение генерировать идеи.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Настойчивость, упорство в преодолении трудностей.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Энтузиазм, потребность в творческой деятельности.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Скептицизм, критическое отношение к известному в науке и доказанному, стремление это проверить или уточнить.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Объем знаний (память) без обращения к книгам и конспектам.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Физическое здоровье, обеспечивающее интеллектуальную активность личности.</a:t>
            </a:r>
          </a:p>
          <a:p>
            <a:endParaRPr lang="ru-RU" dirty="0"/>
          </a:p>
        </p:txBody>
      </p:sp>
      <p:pic>
        <p:nvPicPr>
          <p:cNvPr id="6146" name="Picture 2" descr="D: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5063"/>
            <a:ext cx="3789040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05063"/>
            <a:ext cx="4026024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304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Способы развития творческих способностей студентов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/>
              <a:t>Разгадывание загадок, головоломок, фокусов.</a:t>
            </a:r>
          </a:p>
          <a:p>
            <a:pPr lvl="0"/>
            <a:r>
              <a:rPr lang="ru-RU" sz="2400" dirty="0"/>
              <a:t>Составление и разгадывание кроссвордов.</a:t>
            </a:r>
          </a:p>
          <a:p>
            <a:pPr lvl="0"/>
            <a:r>
              <a:rPr lang="ru-RU" sz="2400" dirty="0"/>
              <a:t>Проведение разнообразных опытов.</a:t>
            </a:r>
          </a:p>
          <a:p>
            <a:pPr lvl="0"/>
            <a:r>
              <a:rPr lang="ru-RU" sz="2400" dirty="0"/>
              <a:t>Выполнение творческих заданий.</a:t>
            </a:r>
          </a:p>
          <a:p>
            <a:endParaRPr lang="ru-RU" dirty="0"/>
          </a:p>
        </p:txBody>
      </p:sp>
      <p:pic>
        <p:nvPicPr>
          <p:cNvPr id="7170" name="Picture 2" descr="D:\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309634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348880"/>
            <a:ext cx="205738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73016"/>
            <a:ext cx="475252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808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Проектирование технических объектов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Основное назначение техники – облегчение условий труда человека, расширение его возможностей в процессе трудовой деятельности, частичное или полное освобождение человека от работы в условиях, опасных или вредных для здоровья.</a:t>
            </a:r>
          </a:p>
          <a:p>
            <a:endParaRPr lang="ru-RU" dirty="0"/>
          </a:p>
        </p:txBody>
      </p:sp>
      <p:pic>
        <p:nvPicPr>
          <p:cNvPr id="8195" name="Picture 3" descr="D: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01008"/>
            <a:ext cx="489654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682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 чем проявляется творческая изобретательская деятельность?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Творческая изобретательская деятельность человека чаще всего проявляется при разработке новых, более совершенных по конструкции и наиболее эффективных  в эксплуатации технических объектов (ТО) и технологий их изготовления.</a:t>
            </a:r>
          </a:p>
        </p:txBody>
      </p:sp>
      <p:pic>
        <p:nvPicPr>
          <p:cNvPr id="9218" name="Picture 2" descr="D:\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15187"/>
            <a:ext cx="3168352" cy="307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29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815489"/>
            <a:ext cx="4129137" cy="2930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513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Потребности людей –двигатель прогресса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Преподаватели должны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сосредоточить свое внимание лишь на тех потребностях, которые удовлетворяются с помощью технических объектов и систем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82296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сути дела, описание потребности – это описание назначения технического объекта или цели его создания.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3212976"/>
            <a:ext cx="2160240" cy="12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Потребности людей</a:t>
            </a:r>
            <a:endParaRPr lang="ru-RU" sz="2000" b="1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2852936"/>
            <a:ext cx="2592288" cy="1872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Технические объекты и системы</a:t>
            </a:r>
            <a:endParaRPr lang="ru-RU" sz="2000" b="1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995936" y="3582412"/>
            <a:ext cx="165618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970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Чьи потребности учитываются студентами ОУ СПО?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36557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Организация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технического творчества студентов ОУ СПО связана с удовлетворением потребностей преподавателей, студентов колледжа и членов их семей, социальных партнеров и работодателей.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3501008"/>
            <a:ext cx="914400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3516011"/>
            <a:ext cx="33843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Студентов и членов их семей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7670" y="4555976"/>
            <a:ext cx="339850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Преподавателей колледжа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71800" y="5610944"/>
            <a:ext cx="338437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Социальных партнеров  и работодателей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6161612" y="4825070"/>
            <a:ext cx="75608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030016" y="4797152"/>
            <a:ext cx="72765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2044146" y="3791855"/>
            <a:ext cx="71352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2044146" y="5852120"/>
            <a:ext cx="72765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6165760" y="3809707"/>
            <a:ext cx="756084" cy="414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6165760" y="5852120"/>
            <a:ext cx="756084" cy="414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921844" y="3516010"/>
            <a:ext cx="1826620" cy="30093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ТЕХНИЧЕСКОЕ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ТВОРЧЕСТВО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СТУДЕНТОВ 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369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Критерии развития технических объектов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700808"/>
            <a:ext cx="7818072" cy="4800600"/>
          </a:xfrm>
        </p:spPr>
        <p:txBody>
          <a:bodyPr>
            <a:normAutofit fontScale="77500" lnSpcReduction="20000"/>
          </a:bodyPr>
          <a:lstStyle/>
          <a:p>
            <a:pPr marL="82296" lv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 Функциональные 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критерии</a:t>
            </a:r>
            <a:r>
              <a:rPr lang="ru-RU" dirty="0">
                <a:latin typeface="Arial" pitchFamily="34" charset="0"/>
                <a:cs typeface="Arial" pitchFamily="34" charset="0"/>
              </a:rPr>
              <a:t>, характеризующие показатели реализации функции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объекта.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82296" lv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 Технологические 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критерии</a:t>
            </a:r>
            <a:r>
              <a:rPr lang="ru-RU" dirty="0">
                <a:latin typeface="Arial" pitchFamily="34" charset="0"/>
                <a:cs typeface="Arial" pitchFamily="34" charset="0"/>
              </a:rPr>
              <a:t>, отражающие возможность и сложность изготовления технического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объекта.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82296" lv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 Экономические 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критерии</a:t>
            </a:r>
            <a:r>
              <a:rPr lang="ru-RU" dirty="0">
                <a:latin typeface="Arial" pitchFamily="34" charset="0"/>
                <a:cs typeface="Arial" pitchFamily="34" charset="0"/>
              </a:rPr>
              <a:t>, определяющие экономическую целесообразность реализации функций с помощью рассматриваемого технического объекта;</a:t>
            </a:r>
          </a:p>
          <a:p>
            <a:pPr marL="82296" lv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4. Антропологические критерии (эргономические)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>
                <a:latin typeface="Arial" pitchFamily="34" charset="0"/>
                <a:cs typeface="Arial" pitchFamily="34" charset="0"/>
              </a:rPr>
              <a:t>связанные с оценкой воздействия на человека отрицательных и положительных факторов со стороны созданного им технического объекта.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911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Требования к критериям развития технических объектов (ТО)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u="sng" dirty="0">
                <a:latin typeface="Arial" pitchFamily="34" charset="0"/>
                <a:cs typeface="Arial" pitchFamily="34" charset="0"/>
              </a:rPr>
              <a:t>Критерии развития технических объектов должны быть: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измеримыми (количественно оценены по какой-либо шкале),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приоритетными (доказывающими эффективность ТО и оказывающими влияние на его развитие);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логически минимальными и независимыми (то есть они не могут быть выведенными из других критериев или являться их прямым следствием).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98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Стратегия выбора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7016" y="1052736"/>
            <a:ext cx="7498080" cy="5688632"/>
          </a:xfrm>
        </p:spPr>
        <p:txBody>
          <a:bodyPr/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Процедуру отбора критериев развития ТО и признания их степени важности называют политикой или стратегией выбора.</a:t>
            </a:r>
          </a:p>
          <a:p>
            <a:endParaRPr lang="ru-RU" dirty="0"/>
          </a:p>
        </p:txBody>
      </p:sp>
      <p:pic>
        <p:nvPicPr>
          <p:cNvPr id="10242" name="Picture 2" descr="D:\3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777686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35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3010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Кто определяет стратегию выбора критериев развития ТО?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Выполняя со студентами проекты на выставку научно-технического творчества, Вам придется самим определять стратегию выбора критериев развития проектируемого ТО.</a:t>
            </a:r>
          </a:p>
          <a:p>
            <a:endParaRPr lang="ru-RU" dirty="0"/>
          </a:p>
        </p:txBody>
      </p:sp>
      <p:pic>
        <p:nvPicPr>
          <p:cNvPr id="11266" name="Picture 2" descr="D: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12976"/>
            <a:ext cx="54006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20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/>
                <a:latin typeface="Arial" pitchFamily="34" charset="0"/>
                <a:cs typeface="Arial" pitchFamily="34" charset="0"/>
              </a:rPr>
              <a:t>Физические </a:t>
            </a:r>
            <a:r>
              <a:rPr lang="ru-RU" sz="3600" b="1" dirty="0" smtClean="0">
                <a:effectLst/>
                <a:latin typeface="Arial" pitchFamily="34" charset="0"/>
                <a:cs typeface="Arial" pitchFamily="34" charset="0"/>
              </a:rPr>
              <a:t>операции, используемые в технике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24744"/>
            <a:ext cx="7992888" cy="5544616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 технике и технологиях используется огромное число различных действий – физических операций (ФО). Немецкий ученый Р.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Коллер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обобщил и систематизировал встречающиеся в природе ФО, которые позволяют описывать ТО или их элементы независимо от их физического принципа действия.</a:t>
            </a:r>
          </a:p>
          <a:p>
            <a:pPr marL="82296" indent="0"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Основные пары ФО:</a:t>
            </a:r>
          </a:p>
          <a:p>
            <a:pPr lvl="0"/>
            <a:r>
              <a:rPr lang="ru-RU" sz="1800" dirty="0"/>
              <a:t>Излучение – </a:t>
            </a:r>
            <a:r>
              <a:rPr lang="ru-RU" sz="1800" dirty="0" smtClean="0"/>
              <a:t>поглощение.</a:t>
            </a:r>
            <a:endParaRPr lang="ru-RU" sz="1800" dirty="0"/>
          </a:p>
          <a:p>
            <a:pPr lvl="0"/>
            <a:r>
              <a:rPr lang="ru-RU" sz="1800" dirty="0"/>
              <a:t>Проводимость – </a:t>
            </a:r>
            <a:r>
              <a:rPr lang="ru-RU" sz="1800" dirty="0" smtClean="0"/>
              <a:t>изолирование.</a:t>
            </a:r>
            <a:endParaRPr lang="ru-RU" sz="1800" dirty="0"/>
          </a:p>
          <a:p>
            <a:pPr lvl="0"/>
            <a:r>
              <a:rPr lang="ru-RU" sz="1800" dirty="0"/>
              <a:t>Сбор – </a:t>
            </a:r>
            <a:r>
              <a:rPr lang="ru-RU" sz="1800" dirty="0" smtClean="0"/>
              <a:t>рассеивание.</a:t>
            </a:r>
            <a:endParaRPr lang="ru-RU" sz="1800" dirty="0"/>
          </a:p>
          <a:p>
            <a:pPr lvl="0"/>
            <a:r>
              <a:rPr lang="ru-RU" sz="1800" dirty="0"/>
              <a:t>Проведение – не </a:t>
            </a:r>
            <a:r>
              <a:rPr lang="ru-RU" sz="1800" dirty="0" smtClean="0"/>
              <a:t>проведение.</a:t>
            </a:r>
            <a:endParaRPr lang="ru-RU" sz="1800" dirty="0"/>
          </a:p>
          <a:p>
            <a:pPr lvl="0"/>
            <a:r>
              <a:rPr lang="ru-RU" sz="1800" dirty="0"/>
              <a:t>Преобразование – обратное </a:t>
            </a:r>
            <a:r>
              <a:rPr lang="ru-RU" sz="1800" dirty="0" smtClean="0"/>
              <a:t>преобразование.</a:t>
            </a:r>
            <a:endParaRPr lang="ru-RU" sz="1800" dirty="0"/>
          </a:p>
          <a:p>
            <a:pPr lvl="0"/>
            <a:r>
              <a:rPr lang="ru-RU" sz="1800" dirty="0"/>
              <a:t>Увеличение – </a:t>
            </a:r>
            <a:r>
              <a:rPr lang="ru-RU" sz="1800" dirty="0" smtClean="0"/>
              <a:t>уменьшение.</a:t>
            </a:r>
            <a:endParaRPr lang="ru-RU" sz="1800" dirty="0"/>
          </a:p>
          <a:p>
            <a:pPr lvl="0"/>
            <a:r>
              <a:rPr lang="ru-RU" sz="1800" dirty="0"/>
              <a:t>Изменение направления – обратное изменение </a:t>
            </a:r>
            <a:r>
              <a:rPr lang="ru-RU" sz="1800" dirty="0" smtClean="0"/>
              <a:t>направления.</a:t>
            </a:r>
            <a:endParaRPr lang="ru-RU" sz="1800" dirty="0"/>
          </a:p>
          <a:p>
            <a:pPr lvl="0"/>
            <a:r>
              <a:rPr lang="ru-RU" sz="1800" dirty="0"/>
              <a:t>Выравнивание – </a:t>
            </a:r>
            <a:r>
              <a:rPr lang="ru-RU" sz="1800" dirty="0" smtClean="0"/>
              <a:t>колебание.</a:t>
            </a:r>
            <a:endParaRPr lang="ru-RU" sz="1800" dirty="0"/>
          </a:p>
          <a:p>
            <a:pPr lvl="0"/>
            <a:r>
              <a:rPr lang="ru-RU" sz="1800" dirty="0"/>
              <a:t>Связь – </a:t>
            </a:r>
            <a:r>
              <a:rPr lang="ru-RU" sz="1800" dirty="0" smtClean="0"/>
              <a:t>прерывание.</a:t>
            </a:r>
            <a:endParaRPr lang="ru-RU" sz="1800" dirty="0"/>
          </a:p>
          <a:p>
            <a:pPr lvl="0"/>
            <a:r>
              <a:rPr lang="ru-RU" sz="1800" dirty="0"/>
              <a:t>Соединение – </a:t>
            </a:r>
            <a:r>
              <a:rPr lang="ru-RU" sz="1800" dirty="0" smtClean="0"/>
              <a:t>разъединение.</a:t>
            </a:r>
            <a:endParaRPr lang="ru-RU" sz="1800" dirty="0"/>
          </a:p>
          <a:p>
            <a:pPr lvl="0"/>
            <a:r>
              <a:rPr lang="ru-RU" sz="1800" dirty="0"/>
              <a:t>Объединение – </a:t>
            </a:r>
            <a:r>
              <a:rPr lang="ru-RU" sz="1800" dirty="0" smtClean="0"/>
              <a:t>разделение.</a:t>
            </a:r>
            <a:endParaRPr lang="ru-RU" sz="1800" dirty="0"/>
          </a:p>
          <a:p>
            <a:pPr lvl="0"/>
            <a:r>
              <a:rPr lang="ru-RU" sz="1800" dirty="0"/>
              <a:t>Накопление – </a:t>
            </a:r>
            <a:r>
              <a:rPr lang="ru-RU" sz="1800" dirty="0" smtClean="0"/>
              <a:t>выдача.</a:t>
            </a:r>
            <a:endParaRPr lang="ru-RU" sz="1800" dirty="0"/>
          </a:p>
          <a:p>
            <a:pPr lvl="0"/>
            <a:r>
              <a:rPr lang="ru-RU" sz="1800" dirty="0"/>
              <a:t>Отображение – обратное </a:t>
            </a:r>
            <a:r>
              <a:rPr lang="ru-RU" sz="1800" dirty="0" smtClean="0"/>
              <a:t>отображение.</a:t>
            </a:r>
            <a:endParaRPr lang="ru-RU" sz="1800" dirty="0"/>
          </a:p>
          <a:p>
            <a:pPr lvl="0"/>
            <a:r>
              <a:rPr lang="ru-RU" sz="1800" dirty="0"/>
              <a:t>Фиксирование – расфиксирование.</a:t>
            </a:r>
          </a:p>
          <a:p>
            <a:pPr marL="82296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D:\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12810"/>
            <a:ext cx="3384376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425" y="2276872"/>
            <a:ext cx="2459765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43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72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Физико-технические эффекты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195664"/>
          </a:xfrm>
        </p:spPr>
        <p:txBody>
          <a:bodyPr/>
          <a:lstStyle/>
          <a:p>
            <a:pPr marL="82296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 физико-техническими эффектами (ФТЭ) понимаются различные приложения физических законов, закономерностей и вытекающих из них следствий.</a:t>
            </a:r>
          </a:p>
          <a:p>
            <a:endParaRPr lang="ru-RU" dirty="0"/>
          </a:p>
        </p:txBody>
      </p:sp>
      <p:pic>
        <p:nvPicPr>
          <p:cNvPr id="13314" name="Picture 2" descr="D: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92896"/>
            <a:ext cx="5688632" cy="421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371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Роль преподавателя в научно-техническом творчестве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На поисковом этапе проектирования преподаватель должен помочь студентам выявить возможные варианты физических принципов действия технического устройства и отобрать наиболее эффективные варианты по совокупности их эксплуатационных характеристик.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D:\3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05064"/>
            <a:ext cx="399646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D:\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5"/>
            <a:ext cx="381000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374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Алгоритм описания технических объектов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28800"/>
            <a:ext cx="7498080" cy="4800600"/>
          </a:xfrm>
        </p:spPr>
        <p:txBody>
          <a:bodyPr>
            <a:normAutofit fontScale="77500" lnSpcReduction="20000"/>
          </a:bodyPr>
          <a:lstStyle/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 Потребность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 функция ТО.</a:t>
            </a:r>
          </a:p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 Техническая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функция (ТФ)</a:t>
            </a:r>
            <a:r>
              <a:rPr lang="ru-RU" dirty="0">
                <a:latin typeface="Arial" pitchFamily="34" charset="0"/>
                <a:cs typeface="Arial" pitchFamily="34" charset="0"/>
              </a:rPr>
              <a:t> – это описание действий по реализации техническим объектом определенной физической операции с целью удовлетворения желаемой потребности.</a:t>
            </a:r>
          </a:p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 Функциональная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dirty="0">
                <a:latin typeface="Arial" pitchFamily="34" charset="0"/>
                <a:cs typeface="Arial" pitchFamily="34" charset="0"/>
              </a:rPr>
              <a:t>(функции деталей, узлов, агрегатов технического объекта).</a:t>
            </a:r>
          </a:p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4. Принципы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действия </a:t>
            </a:r>
            <a:r>
              <a:rPr lang="ru-RU" dirty="0">
                <a:latin typeface="Arial" pitchFamily="34" charset="0"/>
                <a:cs typeface="Arial" pitchFamily="34" charset="0"/>
              </a:rPr>
              <a:t>– это описание физических принципов действия (ФПД) на уровне реализуемых ими физических процессов и явлений, обеспечивающих выполнение соответствующих функций этих элементов и ТО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077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Алгоритм описания технических объектов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56792"/>
            <a:ext cx="7498080" cy="5077544"/>
          </a:xfrm>
        </p:spPr>
        <p:txBody>
          <a:bodyPr>
            <a:normAutofit fontScale="55000" lnSpcReduction="20000"/>
          </a:bodyPr>
          <a:lstStyle/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5. Техническое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решение </a:t>
            </a:r>
            <a:r>
              <a:rPr lang="ru-RU" dirty="0">
                <a:latin typeface="Arial" pitchFamily="34" charset="0"/>
                <a:cs typeface="Arial" pitchFamily="34" charset="0"/>
              </a:rPr>
              <a:t>– это конструктивное оформление ФПД или функциональной структуры. Техническое решение конкретного технического объекта может быть описано с любой степенью детализации и дополнено графическими изображениями. </a:t>
            </a:r>
          </a:p>
          <a:p>
            <a:pPr marL="82296" indent="0">
              <a:buNone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Техническое решение включает в себя:</a:t>
            </a:r>
          </a:p>
          <a:p>
            <a:pPr marL="82296" indent="0">
              <a:buNone/>
            </a:pPr>
            <a:r>
              <a:rPr lang="ru-RU" i="1" dirty="0">
                <a:latin typeface="Arial" pitchFamily="34" charset="0"/>
                <a:cs typeface="Arial" pitchFamily="34" charset="0"/>
              </a:rPr>
              <a:t>- перечень основных элементов ТО;</a:t>
            </a:r>
          </a:p>
          <a:p>
            <a:pPr marL="82296" indent="0">
              <a:buNone/>
            </a:pPr>
            <a:r>
              <a:rPr lang="ru-RU" i="1" dirty="0">
                <a:latin typeface="Arial" pitchFamily="34" charset="0"/>
                <a:cs typeface="Arial" pitchFamily="34" charset="0"/>
              </a:rPr>
              <a:t>- взаимное расположение элементов в пространстве;</a:t>
            </a:r>
          </a:p>
          <a:p>
            <a:pPr marL="82296" indent="0">
              <a:buNone/>
            </a:pPr>
            <a:r>
              <a:rPr lang="ru-RU" i="1" dirty="0">
                <a:latin typeface="Arial" pitchFamily="34" charset="0"/>
                <a:cs typeface="Arial" pitchFamily="34" charset="0"/>
              </a:rPr>
              <a:t>- способы и средства соединения и связи элементов между собой;</a:t>
            </a:r>
          </a:p>
          <a:p>
            <a:pPr marL="82296" indent="0">
              <a:buNone/>
            </a:pPr>
            <a:r>
              <a:rPr lang="ru-RU" i="1" dirty="0">
                <a:latin typeface="Arial" pitchFamily="34" charset="0"/>
                <a:cs typeface="Arial" pitchFamily="34" charset="0"/>
              </a:rPr>
              <a:t>- последовательность взаимодействия элементов во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времени.</a:t>
            </a:r>
            <a:endParaRPr lang="ru-RU" i="1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endParaRPr lang="ru-RU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6. Особенности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конструктивного исполнения элементов </a:t>
            </a:r>
            <a:r>
              <a:rPr lang="ru-RU" dirty="0">
                <a:latin typeface="Arial" pitchFamily="34" charset="0"/>
                <a:cs typeface="Arial" pitchFamily="34" charset="0"/>
              </a:rPr>
              <a:t>(материал, геометрическая форма), принципиально важные соотношения параметров.</a:t>
            </a:r>
          </a:p>
          <a:p>
            <a:pPr marL="82296" lvl="0" indent="0">
              <a:buNone/>
            </a:pPr>
            <a:endParaRPr lang="ru-RU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82296" lv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7. Параметры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технического объекта </a:t>
            </a:r>
            <a:r>
              <a:rPr lang="ru-RU" dirty="0">
                <a:latin typeface="Arial" pitchFamily="34" charset="0"/>
                <a:cs typeface="Arial" pitchFamily="34" charset="0"/>
              </a:rPr>
              <a:t>– даются в описании, которое называется техническим проектом (в нем содержится необходимая документация для изготовления и эксплуатации ТО).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14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такое идеальное техническое решение?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7992888" cy="558924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Техническое решение считается идеальным, если оно обеспечивает техническому объекту одно или несколько свойств, указанных в приведенном перечне</a:t>
            </a:r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r>
              <a:rPr lang="ru-RU" sz="1400" dirty="0" smtClean="0">
                <a:latin typeface="Arial" pitchFamily="34" charset="0"/>
                <a:cs typeface="Arial" pitchFamily="34" charset="0"/>
              </a:rPr>
              <a:t>Если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габариты (размеры) ТО приближаются или совпадают с габаритами обрабатываемого или транспортируемого объекта (материала, изделия), а собственная масса ТО намного меньше массы обрабатываемого или транспортируемого изделия.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габариты и масса ТО или его главных функциональных элементов приближаются к ничтожно малым величинам, а в идеальных случаях становятся равными нулю.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ТО и все его элементы выполняют полезную работу в полную меру своих расчетных возможностей.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коэффициент полезного действия ТО приближается к 1 (потери энергии отсутствуют или равны 0).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ТО обеспечивает обработку или транспортировку другого объекта за время, близкое к 0.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ТО функционирует бесконечно длительное время без отказов, под наладок, без ремонтов и остановок.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ТО функционирует в полностью автоматическом режиме, то есть без участия человека-оператора или при его минимальном участии.</a:t>
            </a:r>
          </a:p>
          <a:p>
            <a:pPr lvl="0"/>
            <a:r>
              <a:rPr lang="ru-RU" sz="1400" dirty="0">
                <a:latin typeface="Arial" pitchFamily="34" charset="0"/>
                <a:cs typeface="Arial" pitchFamily="34" charset="0"/>
              </a:rPr>
              <a:t>Если ТО не оказывает никакого отрицательного влияния на человека и окружающую среду.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105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86409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Изобретательство и фантастика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08720"/>
            <a:ext cx="7920880" cy="5051648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Arial" pitchFamily="34" charset="0"/>
                <a:cs typeface="Arial" pitchFamily="34" charset="0"/>
              </a:rPr>
              <a:t>При поиске технических решений надо на какое-то время стать фантастом, попытаться представить и подробно описать техническое решение будущего технического объекта, обеспечивая реализацию одной или нескольких свойств, характерных для идеальных технических решений.</a:t>
            </a:r>
          </a:p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процессе этой деятельности не следует ограничивать свою фантазию, но в то же время надо обращать особое внимание на конкретный физический принцип действия технического устройства и на основные показатели эффективности этого объекта.</a:t>
            </a:r>
          </a:p>
          <a:p>
            <a:r>
              <a:rPr lang="ru-RU" sz="1800" dirty="0">
                <a:latin typeface="Arial" pitchFamily="34" charset="0"/>
                <a:cs typeface="Arial" pitchFamily="34" charset="0"/>
              </a:rPr>
              <a:t>М Фарадей писал: «Наука выигрывает, когда ее крылья раскованы фантазией».</a:t>
            </a:r>
          </a:p>
          <a:p>
            <a:endParaRPr lang="ru-RU" dirty="0"/>
          </a:p>
        </p:txBody>
      </p:sp>
      <p:pic>
        <p:nvPicPr>
          <p:cNvPr id="1026" name="Picture 2" descr="C:\Users\Mezeneva\Desktop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59276"/>
            <a:ext cx="3462668" cy="273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247308"/>
            <a:ext cx="3922912" cy="245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621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Виды идеализации технических решений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268760"/>
            <a:ext cx="7757592" cy="5415558"/>
          </a:xfrm>
        </p:spPr>
        <p:txBody>
          <a:bodyPr>
            <a:normAutofit/>
          </a:bodyPr>
          <a:lstStyle/>
          <a:p>
            <a:pPr marL="82296" lvl="0" indent="0">
              <a:buNone/>
            </a:pPr>
            <a:r>
              <a:rPr lang="ru-RU" sz="1800" dirty="0" smtClean="0"/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Решения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при которых габариты, масса и энергопотребление устремляются к 0, а главная функция ТО или количество выполняемых полезных функций остаются неизменными.</a:t>
            </a:r>
          </a:p>
          <a:p>
            <a:pPr marL="82296" lvl="0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2. Решения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при которых главная полезная функция или количество полезных функций увеличиваются, а масса, габариты и энергоемкость ТО остаются неизменными.</a:t>
            </a:r>
          </a:p>
          <a:p>
            <a:pPr marL="82296" lvl="0" indent="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3. Решения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при которых снижаются вес, габариты и энергоемкость технических объектов (миниатюризация ТО) при одновременном увеличении главной полезной функции или увеличении количества функций.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4365104"/>
            <a:ext cx="388843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65104"/>
            <a:ext cx="374441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6340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2241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такое идеальная техническая система?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817240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493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18072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Плоды технического творчества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96752"/>
            <a:ext cx="7848872" cy="4800600"/>
          </a:xfrm>
        </p:spPr>
        <p:txBody>
          <a:bodyPr/>
          <a:lstStyle/>
          <a:p>
            <a:pPr marL="82296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Практика подтверждает, что при целеустремленных и настойчивых поисках идеальных технических решений творческий человек всегда находит свежие и оригинальные идеи, делает не только скромные, но и весьма значимые, пионерские изобретения и открытия.</a:t>
            </a:r>
          </a:p>
          <a:p>
            <a:endParaRPr lang="ru-RU" dirty="0"/>
          </a:p>
        </p:txBody>
      </p:sp>
      <p:pic>
        <p:nvPicPr>
          <p:cNvPr id="4098" name="Picture 2" descr="D:\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640871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203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3010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Забота о человеке – в центре внимания изобретателей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D:\4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56792"/>
            <a:ext cx="5564587" cy="343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5229200"/>
            <a:ext cx="5616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А. Эйнштейн писал: «Забота о самом человеке  и его судьба должны быть в центре внимания при разработке всех технических усовершенствований». </a:t>
            </a:r>
          </a:p>
        </p:txBody>
      </p:sp>
    </p:spTree>
    <p:extLst>
      <p:ext uri="{BB962C8B-B14F-4D97-AF65-F5344CB8AC3E}">
        <p14:creationId xmlns:p14="http://schemas.microsoft.com/office/powerpoint/2010/main" val="3941688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46064" cy="13010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Актуальное направление технических решений 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 настоящее время особую актуальность приобретают технические решения, направленные на обеспечение безопасной жизнедеятельности человека.</a:t>
            </a:r>
          </a:p>
          <a:p>
            <a:endParaRPr lang="ru-RU" sz="2000" dirty="0"/>
          </a:p>
        </p:txBody>
      </p:sp>
      <p:pic>
        <p:nvPicPr>
          <p:cNvPr id="6146" name="Picture 2" descr="D:\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4"/>
            <a:ext cx="6984776" cy="420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55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92211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Метод генерирования идей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052736"/>
            <a:ext cx="7498080" cy="554461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Лучший способ создать хорошую идею – иметь много идей. 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ru-RU" sz="2000" u="sng" dirty="0" smtClean="0">
                <a:latin typeface="Arial" pitchFamily="34" charset="0"/>
                <a:cs typeface="Arial" pitchFamily="34" charset="0"/>
              </a:rPr>
              <a:t>Метод 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мозговой атаки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- один из наиболее распространенных методов психологической активизации творческой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деятельности студентов,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генерирования новых идей путем творческого сотрудничества группы заинтересованных участников.</a:t>
            </a:r>
          </a:p>
          <a:p>
            <a:endParaRPr lang="ru-RU" dirty="0"/>
          </a:p>
        </p:txBody>
      </p:sp>
      <p:pic>
        <p:nvPicPr>
          <p:cNvPr id="7170" name="Picture 2" descr="D:\4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933057"/>
            <a:ext cx="4764965" cy="269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01008"/>
            <a:ext cx="2880320" cy="312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245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Пакет документов в составе заявки на изобретение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498080" cy="4800600"/>
          </a:xfrm>
        </p:spPr>
        <p:txBody>
          <a:bodyPr/>
          <a:lstStyle/>
          <a:p>
            <a:pPr lvl="0"/>
            <a:r>
              <a:rPr lang="ru-RU" sz="2400" dirty="0"/>
              <a:t>Заявление на выдачу патента РФ на </a:t>
            </a:r>
            <a:r>
              <a:rPr lang="ru-RU" sz="2400" dirty="0" smtClean="0"/>
              <a:t>изобретение</a:t>
            </a:r>
            <a:r>
              <a:rPr lang="ru-RU" sz="2400" dirty="0"/>
              <a:t>.</a:t>
            </a:r>
          </a:p>
          <a:p>
            <a:pPr lvl="0"/>
            <a:r>
              <a:rPr lang="ru-RU" sz="2400" dirty="0"/>
              <a:t>Описание </a:t>
            </a:r>
            <a:r>
              <a:rPr lang="ru-RU" sz="2400" dirty="0" smtClean="0"/>
              <a:t>изобретения.</a:t>
            </a:r>
            <a:endParaRPr lang="ru-RU" sz="2400" dirty="0"/>
          </a:p>
          <a:p>
            <a:pPr lvl="0"/>
            <a:r>
              <a:rPr lang="ru-RU" sz="2400" dirty="0"/>
              <a:t>Формула </a:t>
            </a:r>
            <a:r>
              <a:rPr lang="ru-RU" sz="2400" dirty="0" smtClean="0"/>
              <a:t>изобретения.</a:t>
            </a:r>
            <a:endParaRPr lang="ru-RU" sz="2400" dirty="0"/>
          </a:p>
          <a:p>
            <a:pPr lvl="0"/>
            <a:r>
              <a:rPr lang="ru-RU" sz="2400" dirty="0" smtClean="0"/>
              <a:t>Чертежи.</a:t>
            </a:r>
            <a:endParaRPr lang="ru-RU" sz="2400" dirty="0"/>
          </a:p>
          <a:p>
            <a:pPr lvl="0"/>
            <a:r>
              <a:rPr lang="ru-RU" sz="2400" dirty="0" smtClean="0"/>
              <a:t>Реферат.</a:t>
            </a:r>
            <a:endParaRPr lang="ru-RU" sz="2400" dirty="0"/>
          </a:p>
          <a:p>
            <a:pPr lvl="0"/>
            <a:r>
              <a:rPr lang="ru-RU" sz="2400" dirty="0"/>
              <a:t>Документ об уплате </a:t>
            </a:r>
            <a:endParaRPr lang="ru-RU" sz="2400" dirty="0" smtClean="0"/>
          </a:p>
          <a:p>
            <a:pPr marL="82296" lvl="0" indent="0">
              <a:buNone/>
            </a:pPr>
            <a:r>
              <a:rPr lang="ru-RU" sz="2400" dirty="0" smtClean="0"/>
              <a:t>пошлины</a:t>
            </a:r>
            <a:r>
              <a:rPr lang="ru-RU" sz="2400" dirty="0"/>
              <a:t>. </a:t>
            </a:r>
          </a:p>
          <a:p>
            <a:endParaRPr lang="ru-RU" dirty="0"/>
          </a:p>
        </p:txBody>
      </p:sp>
      <p:pic>
        <p:nvPicPr>
          <p:cNvPr id="8194" name="Picture 2" descr="D:\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32856"/>
            <a:ext cx="3672408" cy="460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082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Типичные ошибки педагогов при подготовке к выставкам технического творчества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28800"/>
            <a:ext cx="7992888" cy="5040560"/>
          </a:xfrm>
        </p:spPr>
        <p:txBody>
          <a:bodyPr>
            <a:normAutofit/>
          </a:bodyPr>
          <a:lstStyle/>
          <a:p>
            <a:pPr marL="82296" lvl="0" indent="0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1. Прочитать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 техническом объекте 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журнале 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сделать точно такой же со студентами – это нулевой уровень творчества!</a:t>
            </a:r>
          </a:p>
          <a:p>
            <a:pPr marL="82296" lvl="0" indent="0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2. На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выставках демонстрируются готовые изделия (радиоприемники, стенды, наглядные пособия), но при этом нет описания студентами алгоритма проектирования, нет письменной части проектов, в которых прослеживалась бы техническая мысль создателей.</a:t>
            </a:r>
          </a:p>
          <a:p>
            <a:pPr marL="82296" lvl="0" indent="0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3. Нет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презентаций проектов на выставках. Зрители (посетители выставок) обречены лишь видеть готовый объект, часто не понимая его предназначения, основных функций и отличия от объектов, созданных ранее. </a:t>
            </a:r>
          </a:p>
          <a:p>
            <a:pPr marL="82296" lvl="0" indent="0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4. Студенты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– авторы проектов плохо понимают или вообще не понимают, почему и зачем они спроектировали изделие именно таким, а не другим, не отвечают на вопросы членов жюри. </a:t>
            </a:r>
          </a:p>
          <a:p>
            <a:pPr marL="82296" lvl="0" indent="0">
              <a:buNone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5. Часто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студенты говорят: «Мы сделали именно так, потому что нам так сказал преподаватель». При этом изобретательская логика полностью отсутствует.</a:t>
            </a:r>
          </a:p>
          <a:p>
            <a:endParaRPr lang="ru-RU" dirty="0"/>
          </a:p>
        </p:txBody>
      </p:sp>
      <p:pic>
        <p:nvPicPr>
          <p:cNvPr id="2050" name="Picture 2" descr="D:\5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941168"/>
            <a:ext cx="28803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41168"/>
            <a:ext cx="313266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308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Подготовка к ЕМД «Организация НТТ и НИД в образовательном процессе»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920880" cy="5472608"/>
          </a:xfrm>
        </p:spPr>
        <p:txBody>
          <a:bodyPr>
            <a:normAutofit/>
          </a:bodyPr>
          <a:lstStyle/>
          <a:p>
            <a:pPr marL="539496" indent="-457200">
              <a:buAutoNum type="arabicPeriod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Преподаватели могут показать мастер-классы на тему «Элементы НТТ и НИД на уроках».</a:t>
            </a:r>
          </a:p>
          <a:p>
            <a:pPr marL="539496" indent="-457200">
              <a:buAutoNum type="arabicPeriod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Преподаватели специальных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ехнических дисциплин могут показать мастер-классы «Техническое творчество студентов в ходе курсового проектирования».</a:t>
            </a:r>
          </a:p>
          <a:p>
            <a:pPr marL="539496" indent="-457200">
              <a:buAutoNum type="arabicPeriod"/>
            </a:pPr>
            <a:r>
              <a:rPr lang="ru-RU" sz="2000" u="sng" dirty="0" smtClean="0">
                <a:latin typeface="Arial" pitchFamily="34" charset="0"/>
                <a:cs typeface="Arial" pitchFamily="34" charset="0"/>
              </a:rPr>
              <a:t>Примерные темы мастер-классов к ЕМД:</a:t>
            </a:r>
          </a:p>
          <a:p>
            <a:pPr marL="82296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- «Проектная деятельность студентов на уроках физики, естествознания – основа технического творчества».</a:t>
            </a:r>
          </a:p>
          <a:p>
            <a:pPr marL="82296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- «Техническое творчество студентов на занятиях по специальным УД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МДК».</a:t>
            </a:r>
          </a:p>
          <a:p>
            <a:pPr marL="82296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- «Техническое творчество студентов на уроках производственного обучения ( в ходе учебной и производственной практики)».</a:t>
            </a:r>
          </a:p>
          <a:p>
            <a:pPr>
              <a:buFontTx/>
              <a:buChar char="-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539496" indent="-457200">
              <a:buAutoNum type="arabicPeriod"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134598"/>
            <a:ext cx="2505872" cy="14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240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29026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Наша задача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вовлекать молодежь в НТТ и НИД, развивать  творческое мышление студентов. 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ВНИМАНИЕ!!!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D:\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0892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17032"/>
            <a:ext cx="3672408" cy="285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1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463</TotalTime>
  <Words>2044</Words>
  <Application>Microsoft Office PowerPoint</Application>
  <PresentationFormat>Экран (4:3)</PresentationFormat>
  <Paragraphs>220</Paragraphs>
  <Slides>40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Солнцестояние</vt:lpstr>
      <vt:lpstr>ГБПОУ «Поволжский государственный колледж»</vt:lpstr>
      <vt:lpstr>Что такое творчество?</vt:lpstr>
      <vt:lpstr>Особенности творческой личности</vt:lpstr>
      <vt:lpstr>Что такое творческая личность?</vt:lpstr>
      <vt:lpstr>Что такое изобретательство?</vt:lpstr>
      <vt:lpstr>Объекты творческой и изобретательской деятельности</vt:lpstr>
      <vt:lpstr>Презентация PowerPoint</vt:lpstr>
      <vt:lpstr>Группы объектов изобретательства</vt:lpstr>
      <vt:lpstr>Высшие психические функции (ВПФ), без которых невозможно научно-техническое творчество </vt:lpstr>
      <vt:lpstr>Мыслительные операции в научно-техническом творчестве</vt:lpstr>
      <vt:lpstr>Индивидуальное или коллективное творчество?</vt:lpstr>
      <vt:lpstr>Молодость – время творчества!</vt:lpstr>
      <vt:lpstr>Препятствия к творчеству</vt:lpstr>
      <vt:lpstr>Свойства личности изобретателей</vt:lpstr>
      <vt:lpstr>Способы развития творческих способностей студентов</vt:lpstr>
      <vt:lpstr>Проектирование технических объектов</vt:lpstr>
      <vt:lpstr>В чем проявляется творческая изобретательская деятельность?</vt:lpstr>
      <vt:lpstr>Потребности людей –двигатель прогресса</vt:lpstr>
      <vt:lpstr>Чьи потребности учитываются студентами ОУ СПО?</vt:lpstr>
      <vt:lpstr>Критерии развития технических объектов</vt:lpstr>
      <vt:lpstr>Требования к критериям развития технических объектов (ТО)</vt:lpstr>
      <vt:lpstr>Стратегия выбора</vt:lpstr>
      <vt:lpstr>Кто определяет стратегию выбора критериев развития ТО?</vt:lpstr>
      <vt:lpstr>Физические операции, используемые в технике</vt:lpstr>
      <vt:lpstr>Физико-технические эффекты</vt:lpstr>
      <vt:lpstr>Роль преподавателя в научно-техническом творчестве</vt:lpstr>
      <vt:lpstr>Алгоритм описания технических объектов</vt:lpstr>
      <vt:lpstr>Алгоритм описания технических объектов</vt:lpstr>
      <vt:lpstr>Что такое идеальное техническое решение?</vt:lpstr>
      <vt:lpstr>Изобретательство и фантастика</vt:lpstr>
      <vt:lpstr>Виды идеализации технических решений</vt:lpstr>
      <vt:lpstr>Что такое идеальная техническая система?</vt:lpstr>
      <vt:lpstr>Плоды технического творчества</vt:lpstr>
      <vt:lpstr>Забота о человеке – в центре внимания изобретателей</vt:lpstr>
      <vt:lpstr>Актуальное направление технических решений </vt:lpstr>
      <vt:lpstr>Метод генерирования идей</vt:lpstr>
      <vt:lpstr>Пакет документов в составе заявки на изобретение</vt:lpstr>
      <vt:lpstr>Типичные ошибки педагогов при подготовке к выставкам технического творчества</vt:lpstr>
      <vt:lpstr>Подготовка к ЕМД «Организация НТТ и НИД в образовательном процессе»</vt:lpstr>
      <vt:lpstr>Наша задача - вовлекать молодежь в НТТ и НИД, развивать  творческое мышление студентов.   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ГБПОУ «Поволжский государственный колледж»</dc:title>
  <dc:creator>Mezeneva</dc:creator>
  <cp:lastModifiedBy>Mezeneva</cp:lastModifiedBy>
  <cp:revision>130</cp:revision>
  <dcterms:created xsi:type="dcterms:W3CDTF">2021-12-29T05:11:09Z</dcterms:created>
  <dcterms:modified xsi:type="dcterms:W3CDTF">2022-01-14T08:10:33Z</dcterms:modified>
</cp:coreProperties>
</file>