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50" r:id="rId2"/>
  </p:sldMasterIdLst>
  <p:notesMasterIdLst>
    <p:notesMasterId r:id="rId12"/>
  </p:notesMasterIdLst>
  <p:sldIdLst>
    <p:sldId id="256" r:id="rId3"/>
    <p:sldId id="260" r:id="rId4"/>
    <p:sldId id="271" r:id="rId5"/>
    <p:sldId id="270" r:id="rId6"/>
    <p:sldId id="273" r:id="rId7"/>
    <p:sldId id="274" r:id="rId8"/>
    <p:sldId id="275" r:id="rId9"/>
    <p:sldId id="272" r:id="rId10"/>
    <p:sldId id="276" r:id="rId11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Montserrat" panose="00000500000000000000" pitchFamily="2" charset="-52"/>
      <p:regular r:id="rId17"/>
      <p:bold r:id="rId18"/>
      <p:italic r:id="rId19"/>
      <p:boldItalic r:id="rId20"/>
    </p:embeddedFont>
    <p:embeddedFont>
      <p:font typeface="Montserrat ExtraBold" panose="00000900000000000000" pitchFamily="2" charset="-52"/>
      <p:bold r:id="rId21"/>
      <p:boldItalic r:id="rId2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3E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55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BC8BF-2E02-463D-9D04-730F36AD809E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253E71-B36B-43F0-877C-1C247F707C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60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253E71-B36B-43F0-877C-1C247F707C5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135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253E71-B36B-43F0-877C-1C247F707C5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135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5162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5332" y="548681"/>
            <a:ext cx="9144000" cy="43204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210000" y="207000"/>
            <a:ext cx="11772000" cy="6444000"/>
          </a:xfrm>
          <a:prstGeom prst="rect">
            <a:avLst/>
          </a:prstGeom>
          <a:noFill/>
          <a:ln w="76200"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729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pattFill prst="smConfetti">
          <a:fgClr>
            <a:schemeClr val="bg1"/>
          </a:fgClr>
          <a:bgClr>
            <a:schemeClr val="bg1">
              <a:lumMod val="9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550168" y="221109"/>
            <a:ext cx="9362256" cy="687611"/>
          </a:xfrm>
          <a:pattFill prst="smConfetti">
            <a:fgClr>
              <a:schemeClr val="bg1"/>
            </a:fgClr>
            <a:bgClr>
              <a:schemeClr val="bg1">
                <a:lumMod val="95000"/>
              </a:schemeClr>
            </a:bgClr>
          </a:pattFill>
        </p:spPr>
        <p:txBody>
          <a:bodyPr>
            <a:normAutofit/>
          </a:bodyPr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807D-F8F8-4E60-81A7-3B4D3982D163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07BDE-CD87-4FB1-BE46-8162F6CF6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814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807D-F8F8-4E60-81A7-3B4D3982D163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07BDE-CD87-4FB1-BE46-8162F6CF6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938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pattFill prst="smConfetti">
          <a:fgClr>
            <a:schemeClr val="bg1"/>
          </a:fgClr>
          <a:bgClr>
            <a:schemeClr val="bg1">
              <a:lumMod val="9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807D-F8F8-4E60-81A7-3B4D3982D163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07BDE-CD87-4FB1-BE46-8162F6CF631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6674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807D-F8F8-4E60-81A7-3B4D3982D163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07BDE-CD87-4FB1-BE46-8162F6CF6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557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pattFill prst="smConfetti">
          <a:fgClr>
            <a:schemeClr val="bg1"/>
          </a:fgClr>
          <a:bgClr>
            <a:schemeClr val="bg1">
              <a:lumMod val="9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0" y="116632"/>
            <a:ext cx="8858200" cy="1008112"/>
          </a:xfrm>
          <a:pattFill prst="pct5">
            <a:fgClr>
              <a:schemeClr val="bg1"/>
            </a:fgClr>
            <a:bgClr>
              <a:schemeClr val="bg1">
                <a:lumMod val="95000"/>
              </a:schemeClr>
            </a:bgClr>
          </a:pattFill>
        </p:spPr>
        <p:txBody>
          <a:bodyPr>
            <a:normAutofit/>
          </a:bodyPr>
          <a:lstStyle>
            <a:lvl1pPr>
              <a:defRPr sz="2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617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807D-F8F8-4E60-81A7-3B4D3982D163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07BDE-CD87-4FB1-BE46-8162F6CF6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734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807D-F8F8-4E60-81A7-3B4D3982D163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07BDE-CD87-4FB1-BE46-8162F6CF6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106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807D-F8F8-4E60-81A7-3B4D3982D163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07BDE-CD87-4FB1-BE46-8162F6CF6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470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807D-F8F8-4E60-81A7-3B4D3982D163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07BDE-CD87-4FB1-BE46-8162F6CF6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923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807D-F8F8-4E60-81A7-3B4D3982D163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07BDE-CD87-4FB1-BE46-8162F6CF6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372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mConfetti">
          <a:fgClr>
            <a:schemeClr val="bg1"/>
          </a:fgClr>
          <a:bgClr>
            <a:schemeClr val="accent4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3357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7141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6807D-F8F8-4E60-81A7-3B4D3982D163}" type="datetimeFigureOut">
              <a:rPr lang="ru-RU" smtClean="0"/>
              <a:t>13.04.2022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07BDE-CD87-4FB1-BE46-8162F6CF631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264000" y="585352"/>
            <a:ext cx="11664000" cy="6012000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133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>
              <a:lumMod val="95000"/>
            </a:schemeClr>
          </a:fgClr>
          <a:bgClr>
            <a:srgbClr val="8A003E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5400" y="1718806"/>
            <a:ext cx="108732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000" dirty="0" smtClean="0">
                <a:solidFill>
                  <a:schemeClr val="bg1"/>
                </a:solidFill>
                <a:latin typeface="+mj-lt"/>
              </a:rPr>
              <a:t>Внедрение </a:t>
            </a:r>
            <a:r>
              <a:rPr lang="ru-RU" sz="4000" dirty="0">
                <a:solidFill>
                  <a:schemeClr val="bg1"/>
                </a:solidFill>
                <a:latin typeface="+mj-lt"/>
              </a:rPr>
              <a:t>методик преподавания общеобразовательных </a:t>
            </a:r>
            <a:r>
              <a:rPr lang="ru-RU" sz="4000" dirty="0" smtClean="0">
                <a:solidFill>
                  <a:schemeClr val="bg1"/>
                </a:solidFill>
                <a:latin typeface="+mj-lt"/>
              </a:rPr>
              <a:t>дисциплин в учреждениях СПО</a:t>
            </a:r>
            <a:endParaRPr lang="ru-RU" sz="4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88088" y="5642084"/>
            <a:ext cx="432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 smtClean="0">
                <a:solidFill>
                  <a:schemeClr val="bg1"/>
                </a:solidFill>
              </a:rPr>
              <a:t>13 апреля 2022 года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8">
            <a:extLst>
              <a:ext uri="{FF2B5EF4-FFF2-40B4-BE49-F238E27FC236}">
                <a16:creationId xmlns:a16="http://schemas.microsoft.com/office/drawing/2014/main" xmlns="" id="{203D9B8D-CABC-4A9C-849C-4CB3C384E82F}"/>
              </a:ext>
            </a:extLst>
          </p:cNvPr>
          <p:cNvSpPr/>
          <p:nvPr/>
        </p:nvSpPr>
        <p:spPr>
          <a:xfrm>
            <a:off x="462000" y="980728"/>
            <a:ext cx="11268000" cy="5400271"/>
          </a:xfrm>
          <a:custGeom>
            <a:avLst/>
            <a:gdLst>
              <a:gd name="connsiteX0" fmla="*/ 0 w 11268000"/>
              <a:gd name="connsiteY0" fmla="*/ 0 h 5291635"/>
              <a:gd name="connsiteX1" fmla="*/ 11268000 w 11268000"/>
              <a:gd name="connsiteY1" fmla="*/ 0 h 5291635"/>
              <a:gd name="connsiteX2" fmla="*/ 11268000 w 11268000"/>
              <a:gd name="connsiteY2" fmla="*/ 5291635 h 5291635"/>
              <a:gd name="connsiteX3" fmla="*/ 0 w 11268000"/>
              <a:gd name="connsiteY3" fmla="*/ 5291635 h 5291635"/>
              <a:gd name="connsiteX4" fmla="*/ 0 w 11268000"/>
              <a:gd name="connsiteY4" fmla="*/ 0 h 5291635"/>
              <a:gd name="connsiteX0" fmla="*/ 0 w 11268000"/>
              <a:gd name="connsiteY0" fmla="*/ 2948 h 5294583"/>
              <a:gd name="connsiteX1" fmla="*/ 4906705 w 11268000"/>
              <a:gd name="connsiteY1" fmla="*/ 0 h 5294583"/>
              <a:gd name="connsiteX2" fmla="*/ 11268000 w 11268000"/>
              <a:gd name="connsiteY2" fmla="*/ 2948 h 5294583"/>
              <a:gd name="connsiteX3" fmla="*/ 11268000 w 11268000"/>
              <a:gd name="connsiteY3" fmla="*/ 5294583 h 5294583"/>
              <a:gd name="connsiteX4" fmla="*/ 0 w 11268000"/>
              <a:gd name="connsiteY4" fmla="*/ 5294583 h 5294583"/>
              <a:gd name="connsiteX5" fmla="*/ 0 w 11268000"/>
              <a:gd name="connsiteY5" fmla="*/ 2948 h 5294583"/>
              <a:gd name="connsiteX0" fmla="*/ 4906705 w 11268000"/>
              <a:gd name="connsiteY0" fmla="*/ 0 h 5294583"/>
              <a:gd name="connsiteX1" fmla="*/ 11268000 w 11268000"/>
              <a:gd name="connsiteY1" fmla="*/ 2948 h 5294583"/>
              <a:gd name="connsiteX2" fmla="*/ 11268000 w 11268000"/>
              <a:gd name="connsiteY2" fmla="*/ 5294583 h 5294583"/>
              <a:gd name="connsiteX3" fmla="*/ 0 w 11268000"/>
              <a:gd name="connsiteY3" fmla="*/ 5294583 h 5294583"/>
              <a:gd name="connsiteX4" fmla="*/ 0 w 11268000"/>
              <a:gd name="connsiteY4" fmla="*/ 2948 h 5294583"/>
              <a:gd name="connsiteX5" fmla="*/ 4998145 w 11268000"/>
              <a:gd name="connsiteY5" fmla="*/ 91440 h 5294583"/>
              <a:gd name="connsiteX0" fmla="*/ 4906705 w 11268000"/>
              <a:gd name="connsiteY0" fmla="*/ 17202 h 5311785"/>
              <a:gd name="connsiteX1" fmla="*/ 11268000 w 11268000"/>
              <a:gd name="connsiteY1" fmla="*/ 20150 h 5311785"/>
              <a:gd name="connsiteX2" fmla="*/ 11268000 w 11268000"/>
              <a:gd name="connsiteY2" fmla="*/ 5311785 h 5311785"/>
              <a:gd name="connsiteX3" fmla="*/ 0 w 11268000"/>
              <a:gd name="connsiteY3" fmla="*/ 5311785 h 5311785"/>
              <a:gd name="connsiteX4" fmla="*/ 0 w 11268000"/>
              <a:gd name="connsiteY4" fmla="*/ 20150 h 5311785"/>
              <a:gd name="connsiteX5" fmla="*/ 4183333 w 11268000"/>
              <a:gd name="connsiteY5" fmla="*/ 0 h 5311785"/>
              <a:gd name="connsiteX0" fmla="*/ 4906705 w 11268000"/>
              <a:gd name="connsiteY0" fmla="*/ 0 h 5294583"/>
              <a:gd name="connsiteX1" fmla="*/ 11268000 w 11268000"/>
              <a:gd name="connsiteY1" fmla="*/ 2948 h 5294583"/>
              <a:gd name="connsiteX2" fmla="*/ 11268000 w 11268000"/>
              <a:gd name="connsiteY2" fmla="*/ 5294583 h 5294583"/>
              <a:gd name="connsiteX3" fmla="*/ 0 w 11268000"/>
              <a:gd name="connsiteY3" fmla="*/ 5294583 h 5294583"/>
              <a:gd name="connsiteX4" fmla="*/ 0 w 11268000"/>
              <a:gd name="connsiteY4" fmla="*/ 2948 h 5294583"/>
              <a:gd name="connsiteX5" fmla="*/ 4192387 w 11268000"/>
              <a:gd name="connsiteY5" fmla="*/ 19012 h 5294583"/>
              <a:gd name="connsiteX0" fmla="*/ 4906705 w 11268000"/>
              <a:gd name="connsiteY0" fmla="*/ 0 h 5294583"/>
              <a:gd name="connsiteX1" fmla="*/ 11268000 w 11268000"/>
              <a:gd name="connsiteY1" fmla="*/ 2948 h 5294583"/>
              <a:gd name="connsiteX2" fmla="*/ 11268000 w 11268000"/>
              <a:gd name="connsiteY2" fmla="*/ 5294583 h 5294583"/>
              <a:gd name="connsiteX3" fmla="*/ 0 w 11268000"/>
              <a:gd name="connsiteY3" fmla="*/ 5294583 h 5294583"/>
              <a:gd name="connsiteX4" fmla="*/ 0 w 11268000"/>
              <a:gd name="connsiteY4" fmla="*/ 2948 h 5294583"/>
              <a:gd name="connsiteX5" fmla="*/ 4192387 w 11268000"/>
              <a:gd name="connsiteY5" fmla="*/ 905 h 5294583"/>
              <a:gd name="connsiteX0" fmla="*/ 7079537 w 11268000"/>
              <a:gd name="connsiteY0" fmla="*/ 17202 h 5293678"/>
              <a:gd name="connsiteX1" fmla="*/ 11268000 w 11268000"/>
              <a:gd name="connsiteY1" fmla="*/ 2043 h 5293678"/>
              <a:gd name="connsiteX2" fmla="*/ 11268000 w 11268000"/>
              <a:gd name="connsiteY2" fmla="*/ 5293678 h 5293678"/>
              <a:gd name="connsiteX3" fmla="*/ 0 w 11268000"/>
              <a:gd name="connsiteY3" fmla="*/ 5293678 h 5293678"/>
              <a:gd name="connsiteX4" fmla="*/ 0 w 11268000"/>
              <a:gd name="connsiteY4" fmla="*/ 2043 h 5293678"/>
              <a:gd name="connsiteX5" fmla="*/ 4192387 w 11268000"/>
              <a:gd name="connsiteY5" fmla="*/ 0 h 5293678"/>
              <a:gd name="connsiteX0" fmla="*/ 7079537 w 11268000"/>
              <a:gd name="connsiteY0" fmla="*/ 0 h 5321743"/>
              <a:gd name="connsiteX1" fmla="*/ 11268000 w 11268000"/>
              <a:gd name="connsiteY1" fmla="*/ 30108 h 5321743"/>
              <a:gd name="connsiteX2" fmla="*/ 11268000 w 11268000"/>
              <a:gd name="connsiteY2" fmla="*/ 5321743 h 5321743"/>
              <a:gd name="connsiteX3" fmla="*/ 0 w 11268000"/>
              <a:gd name="connsiteY3" fmla="*/ 5321743 h 5321743"/>
              <a:gd name="connsiteX4" fmla="*/ 0 w 11268000"/>
              <a:gd name="connsiteY4" fmla="*/ 30108 h 5321743"/>
              <a:gd name="connsiteX5" fmla="*/ 4192387 w 11268000"/>
              <a:gd name="connsiteY5" fmla="*/ 28065 h 5321743"/>
              <a:gd name="connsiteX0" fmla="*/ 7081919 w 11268000"/>
              <a:gd name="connsiteY0" fmla="*/ 0 h 5297931"/>
              <a:gd name="connsiteX1" fmla="*/ 11268000 w 11268000"/>
              <a:gd name="connsiteY1" fmla="*/ 6296 h 5297931"/>
              <a:gd name="connsiteX2" fmla="*/ 11268000 w 11268000"/>
              <a:gd name="connsiteY2" fmla="*/ 5297931 h 5297931"/>
              <a:gd name="connsiteX3" fmla="*/ 0 w 11268000"/>
              <a:gd name="connsiteY3" fmla="*/ 5297931 h 5297931"/>
              <a:gd name="connsiteX4" fmla="*/ 0 w 11268000"/>
              <a:gd name="connsiteY4" fmla="*/ 6296 h 5297931"/>
              <a:gd name="connsiteX5" fmla="*/ 4192387 w 11268000"/>
              <a:gd name="connsiteY5" fmla="*/ 4253 h 5297931"/>
              <a:gd name="connsiteX0" fmla="*/ 7081919 w 11268000"/>
              <a:gd name="connsiteY0" fmla="*/ 509 h 5298440"/>
              <a:gd name="connsiteX1" fmla="*/ 11268000 w 11268000"/>
              <a:gd name="connsiteY1" fmla="*/ 6805 h 5298440"/>
              <a:gd name="connsiteX2" fmla="*/ 11268000 w 11268000"/>
              <a:gd name="connsiteY2" fmla="*/ 5298440 h 5298440"/>
              <a:gd name="connsiteX3" fmla="*/ 0 w 11268000"/>
              <a:gd name="connsiteY3" fmla="*/ 5298440 h 5298440"/>
              <a:gd name="connsiteX4" fmla="*/ 0 w 11268000"/>
              <a:gd name="connsiteY4" fmla="*/ 6805 h 5298440"/>
              <a:gd name="connsiteX5" fmla="*/ 4199531 w 11268000"/>
              <a:gd name="connsiteY5" fmla="*/ 0 h 5298440"/>
              <a:gd name="connsiteX0" fmla="*/ 7081919 w 11268000"/>
              <a:gd name="connsiteY0" fmla="*/ 509 h 5298440"/>
              <a:gd name="connsiteX1" fmla="*/ 11268000 w 11268000"/>
              <a:gd name="connsiteY1" fmla="*/ 6805 h 5298440"/>
              <a:gd name="connsiteX2" fmla="*/ 11268000 w 11268000"/>
              <a:gd name="connsiteY2" fmla="*/ 5298440 h 5298440"/>
              <a:gd name="connsiteX3" fmla="*/ 0 w 11268000"/>
              <a:gd name="connsiteY3" fmla="*/ 5298440 h 5298440"/>
              <a:gd name="connsiteX4" fmla="*/ 0 w 11268000"/>
              <a:gd name="connsiteY4" fmla="*/ 6805 h 5298440"/>
              <a:gd name="connsiteX5" fmla="*/ 4192387 w 11268000"/>
              <a:gd name="connsiteY5" fmla="*/ 0 h 5298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68000" h="5298440">
                <a:moveTo>
                  <a:pt x="7081919" y="509"/>
                </a:moveTo>
                <a:lnTo>
                  <a:pt x="11268000" y="6805"/>
                </a:lnTo>
                <a:lnTo>
                  <a:pt x="11268000" y="5298440"/>
                </a:lnTo>
                <a:lnTo>
                  <a:pt x="0" y="5298440"/>
                </a:lnTo>
                <a:lnTo>
                  <a:pt x="0" y="6805"/>
                </a:lnTo>
                <a:lnTo>
                  <a:pt x="4192387" y="0"/>
                </a:lnTo>
              </a:path>
            </a:pathLst>
          </a:custGeom>
          <a:noFill/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78650" y="620688"/>
            <a:ext cx="2664296" cy="720080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+mj-lt"/>
              </a:rPr>
              <a:t>СОО в СПО</a:t>
            </a:r>
            <a:endParaRPr lang="ru-RU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5637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mConfetti">
          <a:fgClr>
            <a:schemeClr val="bg1"/>
          </a:fgClr>
          <a:bgClr>
            <a:schemeClr val="bg1">
              <a:lumMod val="9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5"/>
          <p:cNvSpPr>
            <a:spLocks noGrp="1"/>
          </p:cNvSpPr>
          <p:nvPr>
            <p:ph type="title"/>
          </p:nvPr>
        </p:nvSpPr>
        <p:spPr>
          <a:xfrm>
            <a:off x="777765" y="240478"/>
            <a:ext cx="5318235" cy="668242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 КАК МЫ РАБОТАЕМ?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11424" y="908720"/>
            <a:ext cx="10729192" cy="12241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РЕСУРС  - САЙТ ЦПО/ЭМК СОО в СПО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7" t="7778" r="20416" b="10556"/>
          <a:stretch/>
        </p:blipFill>
        <p:spPr bwMode="auto">
          <a:xfrm>
            <a:off x="407368" y="2270984"/>
            <a:ext cx="4608512" cy="3462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 r="23958" b="12223"/>
          <a:stretch/>
        </p:blipFill>
        <p:spPr bwMode="auto">
          <a:xfrm>
            <a:off x="4583832" y="2204864"/>
            <a:ext cx="7146254" cy="4287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4583832" y="6183596"/>
            <a:ext cx="1512168" cy="251448"/>
          </a:xfrm>
          <a:prstGeom prst="round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695400" y="5877272"/>
            <a:ext cx="1584176" cy="612648"/>
          </a:xfrm>
          <a:prstGeom prst="wedgeRoundRectCallout">
            <a:avLst>
              <a:gd name="adj1" fmla="val -29407"/>
              <a:gd name="adj2" fmla="val -142724"/>
              <a:gd name="adj3" fmla="val 16667"/>
            </a:avLst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1. НАЖАТЬ СЮДА</a:t>
            </a:r>
            <a:endParaRPr lang="ru-RU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2" name="Скругленная прямоугольная выноска 41"/>
          <p:cNvSpPr/>
          <p:nvPr/>
        </p:nvSpPr>
        <p:spPr>
          <a:xfrm>
            <a:off x="2711624" y="5723348"/>
            <a:ext cx="1584176" cy="612648"/>
          </a:xfrm>
          <a:prstGeom prst="wedgeRoundRectCallout">
            <a:avLst>
              <a:gd name="adj1" fmla="val 71604"/>
              <a:gd name="adj2" fmla="val 46953"/>
              <a:gd name="adj3" fmla="val 16667"/>
            </a:avLst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. НАЖАТЬ СЮДА</a:t>
            </a:r>
            <a:endParaRPr lang="ru-RU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7" r="60104" b="24260"/>
          <a:stretch/>
        </p:blipFill>
        <p:spPr bwMode="auto">
          <a:xfrm>
            <a:off x="7545917" y="2486930"/>
            <a:ext cx="4094699" cy="3966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Прямая со стрелкой 16"/>
          <p:cNvCxnSpPr/>
          <p:nvPr/>
        </p:nvCxnSpPr>
        <p:spPr>
          <a:xfrm flipV="1">
            <a:off x="6096000" y="5373216"/>
            <a:ext cx="1728192" cy="962780"/>
          </a:xfrm>
          <a:prstGeom prst="straightConnector1">
            <a:avLst/>
          </a:prstGeom>
          <a:ln w="28575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695400" y="1694920"/>
            <a:ext cx="3384376" cy="576064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4994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5"/>
          <p:cNvSpPr>
            <a:spLocks noGrp="1"/>
          </p:cNvSpPr>
          <p:nvPr>
            <p:ph type="title"/>
          </p:nvPr>
        </p:nvSpPr>
        <p:spPr>
          <a:xfrm>
            <a:off x="777765" y="240478"/>
            <a:ext cx="5318235" cy="668242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 С ЧЕМ РАБОТАЕМ?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7" r="39062" b="3889"/>
          <a:stretch/>
        </p:blipFill>
        <p:spPr bwMode="auto">
          <a:xfrm>
            <a:off x="4943872" y="888825"/>
            <a:ext cx="6734794" cy="5537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479376" y="1268760"/>
            <a:ext cx="3384376" cy="1728192"/>
          </a:xfrm>
          <a:prstGeom prst="round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ИЗУЧИТЬ и ИСПОЛЬЗОВАТЬ В РАБОТЕ 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5" name="Прямая со стрелкой 4"/>
          <p:cNvCxnSpPr>
            <a:stCxn id="3" idx="3"/>
          </p:cNvCxnSpPr>
          <p:nvPr/>
        </p:nvCxnSpPr>
        <p:spPr>
          <a:xfrm>
            <a:off x="3863752" y="2132856"/>
            <a:ext cx="3384376" cy="1565059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924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5"/>
          <p:cNvSpPr>
            <a:spLocks noGrp="1"/>
          </p:cNvSpPr>
          <p:nvPr>
            <p:ph type="title"/>
          </p:nvPr>
        </p:nvSpPr>
        <p:spPr>
          <a:xfrm>
            <a:off x="777765" y="240478"/>
            <a:ext cx="6614379" cy="668242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 КАК и КОГДА ВСТРЕЧАЕМСЯ?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1424" y="1124744"/>
            <a:ext cx="10729192" cy="12241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ОНЛАЙН ВСТРЕЧИ ЧЕРЕЗ ЭМК</a:t>
            </a:r>
            <a:endParaRPr lang="ru-RU" sz="3600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11424" y="2924944"/>
            <a:ext cx="10729192" cy="3528392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>Все члены рабочих групп должны быть подписаны на ЭМК по своему предмету!!!</a:t>
            </a:r>
          </a:p>
          <a:p>
            <a:pPr>
              <a:lnSpc>
                <a:spcPct val="150000"/>
              </a:lnSpc>
            </a:pP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>Необходимо следить за информацией от руководителей групп (объявления о проведении онлайн совещаний будут направляться на электронные почты, указанные при подаче заявок на включение в рабочие группы) !!</a:t>
            </a:r>
            <a:endParaRPr lang="ru-RU" sz="2400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99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5"/>
          <p:cNvSpPr>
            <a:spLocks noGrp="1"/>
          </p:cNvSpPr>
          <p:nvPr>
            <p:ph type="title"/>
          </p:nvPr>
        </p:nvSpPr>
        <p:spPr>
          <a:xfrm>
            <a:off x="777765" y="240478"/>
            <a:ext cx="5318235" cy="668242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 С ЧЕГО НАЧИНАЕМ?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6385" y="1124744"/>
            <a:ext cx="10729192" cy="16561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ДОМАШНЕЕ ЗАДАНИЕ – 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до 22.04.2022 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подготовить и 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прикрепить в ЭМК </a:t>
            </a:r>
            <a:r>
              <a:rPr lang="ru-RU" sz="3200" smtClean="0">
                <a:solidFill>
                  <a:schemeClr val="accent2">
                    <a:lumMod val="50000"/>
                  </a:schemeClr>
                </a:solidFill>
              </a:rPr>
              <a:t>по предмету</a:t>
            </a: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11424" y="3140968"/>
            <a:ext cx="10729192" cy="2664296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>ЭМК по предмету/раздел </a:t>
            </a:r>
            <a:r>
              <a:rPr lang="en-US" sz="2400" i="1" dirty="0" smtClean="0">
                <a:solidFill>
                  <a:schemeClr val="accent2">
                    <a:lumMod val="50000"/>
                  </a:schemeClr>
                </a:solidFill>
              </a:rPr>
              <a:t>II </a:t>
            </a: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>Соотнесение ФГОС СОО и ФГОС СПО</a:t>
            </a:r>
          </a:p>
          <a:p>
            <a:pPr>
              <a:lnSpc>
                <a:spcPct val="150000"/>
              </a:lnSpc>
            </a:pPr>
            <a:endParaRPr lang="ru-RU" sz="2400" i="1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>Файл: Домашнее задание для членов рабочих групп</a:t>
            </a:r>
            <a:endParaRPr lang="ru-RU" sz="2400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33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5"/>
          <p:cNvSpPr>
            <a:spLocks noGrp="1"/>
          </p:cNvSpPr>
          <p:nvPr>
            <p:ph type="title"/>
          </p:nvPr>
        </p:nvSpPr>
        <p:spPr>
          <a:xfrm>
            <a:off x="777765" y="240478"/>
            <a:ext cx="5318235" cy="668242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 ЧТО НАДО СДЕЛАТЬ ?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7260" y="980728"/>
            <a:ext cx="6048672" cy="3888432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Проанализировать примерную РП по общеобразовательной дисциплине (ЭМК)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Проанализировать ФГОС СПО (самим прочитать все ОК, ПК, формулировки образовательных результатов по УД общепрофессионального цикла и ПМ (МДК).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Обсудить  с преподавателями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профцикла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и/или председателями выпускающих ПЦК что можно/нужно включить в профессионально-ориентированное содержание по предмету.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Заполнить таблицу.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9376" y="5157192"/>
            <a:ext cx="6048672" cy="1296144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</a:rPr>
              <a:t>Данная таблица – составная часть регионального макета рабочей программы по учебному предмету общеобразовательного цикла</a:t>
            </a:r>
            <a:endParaRPr lang="ru-RU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05" t="6481" r="32604" b="18889"/>
          <a:stretch/>
        </p:blipFill>
        <p:spPr bwMode="auto">
          <a:xfrm>
            <a:off x="6767045" y="267696"/>
            <a:ext cx="5424955" cy="65456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227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5"/>
          <p:cNvSpPr>
            <a:spLocks noGrp="1"/>
          </p:cNvSpPr>
          <p:nvPr>
            <p:ph type="title"/>
          </p:nvPr>
        </p:nvSpPr>
        <p:spPr>
          <a:xfrm>
            <a:off x="777765" y="240478"/>
            <a:ext cx="6614379" cy="668242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 ЗАЧЕМ ДЕЛАЕМ Д/З?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23392" y="1052736"/>
            <a:ext cx="10801200" cy="1944216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Результаты д/з будут размещены в ЭМК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в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разделе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II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Соотнесение ФГОС СОО и ФГОС СПО 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II 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1698" y="4005064"/>
            <a:ext cx="10801200" cy="1944216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Результаты д/з – основа для разработки ФОС, составления перечня  разделов/тем, имеющих профессионально-ориентированное содержание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2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5"/>
          <p:cNvSpPr>
            <a:spLocks noGrp="1"/>
          </p:cNvSpPr>
          <p:nvPr>
            <p:ph type="title"/>
          </p:nvPr>
        </p:nvSpPr>
        <p:spPr>
          <a:xfrm>
            <a:off x="777765" y="240478"/>
            <a:ext cx="9638715" cy="668242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 ЧТО ТРЕБУЕТСЯ ОТ РУКОВОДИТЕЛЕЙ ГРУПП?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3392" y="1052736"/>
            <a:ext cx="10801200" cy="144016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текущая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задача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- формирование методической копилки профессионально-ориентированных заданий 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3392" y="2852936"/>
            <a:ext cx="10801200" cy="3384376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Задача следующего учебного года: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формирование  модельных ФОС по профессиям/специальностям в сотрудничестве с УМО по УГС;</a:t>
            </a:r>
          </a:p>
          <a:p>
            <a:pPr marL="457200" indent="-457200">
              <a:buFont typeface="Wingdings" pitchFamily="2" charset="2"/>
              <a:buChar char="q"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ф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ормирование методической копилки с разработками уроков, имеющих профессионально-ориентированное содержание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19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5"/>
          <p:cNvSpPr>
            <a:spLocks noGrp="1"/>
          </p:cNvSpPr>
          <p:nvPr>
            <p:ph type="title"/>
          </p:nvPr>
        </p:nvSpPr>
        <p:spPr>
          <a:xfrm>
            <a:off x="777765" y="240478"/>
            <a:ext cx="5318235" cy="668242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  ВОПРОСЫ?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3176" y="1124744"/>
            <a:ext cx="10801200" cy="1944216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РЕГИОНАЛЬНЫЙ МАКЕТ РАБОЧЕЙ ПРОГРАММЫ ПО УЧЕБНОМУ ПРЕДМЕТУ ОБЩЕОБРАЗОВАТЕЛЬНОГО ЦИКЛА до 22.04.2022 будет размещён в ЭМК после рассмотрения на УМО заместителей! 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3176" y="3429000"/>
            <a:ext cx="10801200" cy="288032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До 01 мая 2022 года будет проведено инструктивно-методическое совещание для ОО, реализующих программы СПО, по вопросу разработки рабочих программ учебных предметов общеобразовательного цикла ООП СПО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42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итульный слай">
  <a:themeElements>
    <a:clrScheme name="Набор 1.">
      <a:dk1>
        <a:sysClr val="windowText" lastClr="000000"/>
      </a:dk1>
      <a:lt1>
        <a:sysClr val="window" lastClr="FFFFFF"/>
      </a:lt1>
      <a:dk2>
        <a:srgbClr val="39AACD"/>
      </a:dk2>
      <a:lt2>
        <a:srgbClr val="00B5FF"/>
      </a:lt2>
      <a:accent1>
        <a:srgbClr val="C882FF"/>
      </a:accent1>
      <a:accent2>
        <a:srgbClr val="FF59A3"/>
      </a:accent2>
      <a:accent3>
        <a:srgbClr val="FF660F"/>
      </a:accent3>
      <a:accent4>
        <a:srgbClr val="006666"/>
      </a:accent4>
      <a:accent5>
        <a:srgbClr val="4472C4"/>
      </a:accent5>
      <a:accent6>
        <a:srgbClr val="70AD47"/>
      </a:accent6>
      <a:hlink>
        <a:srgbClr val="000000"/>
      </a:hlink>
      <a:folHlink>
        <a:srgbClr val="954F72"/>
      </a:folHlink>
    </a:clrScheme>
    <a:fontScheme name="Набор 1. Монсерат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Специальное оформление">
  <a:themeElements>
    <a:clrScheme name="Набор 2">
      <a:dk1>
        <a:sysClr val="windowText" lastClr="000000"/>
      </a:dk1>
      <a:lt1>
        <a:sysClr val="window" lastClr="FFFFFF"/>
      </a:lt1>
      <a:dk2>
        <a:srgbClr val="39AACD"/>
      </a:dk2>
      <a:lt2>
        <a:srgbClr val="00B5FF"/>
      </a:lt2>
      <a:accent1>
        <a:srgbClr val="C882FF"/>
      </a:accent1>
      <a:accent2>
        <a:srgbClr val="FF59A3"/>
      </a:accent2>
      <a:accent3>
        <a:srgbClr val="FF660F"/>
      </a:accent3>
      <a:accent4>
        <a:srgbClr val="C3E400"/>
      </a:accent4>
      <a:accent5>
        <a:srgbClr val="44546A"/>
      </a:accent5>
      <a:accent6>
        <a:srgbClr val="70AD47"/>
      </a:accent6>
      <a:hlink>
        <a:srgbClr val="000000"/>
      </a:hlink>
      <a:folHlink>
        <a:srgbClr val="954F72"/>
      </a:folHlink>
    </a:clrScheme>
    <a:fontScheme name="Набор 1. Монсерат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1051</TotalTime>
  <Words>335</Words>
  <Application>Microsoft Office PowerPoint</Application>
  <PresentationFormat>Широкоэкранный</PresentationFormat>
  <Paragraphs>37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Calibri</vt:lpstr>
      <vt:lpstr>Montserrat</vt:lpstr>
      <vt:lpstr>Montserrat ExtraBold</vt:lpstr>
      <vt:lpstr>Wingdings</vt:lpstr>
      <vt:lpstr>Arial</vt:lpstr>
      <vt:lpstr>титульный слай</vt:lpstr>
      <vt:lpstr>Специальное оформление</vt:lpstr>
      <vt:lpstr>Презентация PowerPoint</vt:lpstr>
      <vt:lpstr>  КАК МЫ РАБОТАЕМ?</vt:lpstr>
      <vt:lpstr>  С ЧЕМ РАБОТАЕМ?</vt:lpstr>
      <vt:lpstr>  КАК и КОГДА ВСТРЕЧАЕМСЯ?</vt:lpstr>
      <vt:lpstr>  С ЧЕГО НАЧИНАЕМ?</vt:lpstr>
      <vt:lpstr>  ЧТО НАДО СДЕЛАТЬ ?</vt:lpstr>
      <vt:lpstr>  ЗАЧЕМ ДЕЛАЕМ Д/З?</vt:lpstr>
      <vt:lpstr>  ЧТО ТРЕБУЕТСЯ ОТ РУКОВОДИТЕЛЕЙ ГРУПП?</vt:lpstr>
      <vt:lpstr>  ВОПРОСЫ?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Нисман Ольга Юрьевна</dc:creator>
  <cp:lastModifiedBy>Учетная запись Майкрософт</cp:lastModifiedBy>
  <cp:revision>93</cp:revision>
  <dcterms:created xsi:type="dcterms:W3CDTF">2022-03-23T05:47:53Z</dcterms:created>
  <dcterms:modified xsi:type="dcterms:W3CDTF">2022-04-13T10:55:23Z</dcterms:modified>
</cp:coreProperties>
</file>