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60" r:id="rId4"/>
    <p:sldId id="271" r:id="rId5"/>
    <p:sldId id="270" r:id="rId6"/>
    <p:sldId id="273" r:id="rId7"/>
    <p:sldId id="274" r:id="rId8"/>
    <p:sldId id="275" r:id="rId9"/>
    <p:sldId id="272" r:id="rId10"/>
    <p:sldId id="27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Montserrat ExtraBold" panose="00000900000000000000" pitchFamily="2" charset="-52"/>
      <p:bold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3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8BF-2E02-463D-9D04-730F36AD809E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53E71-B36B-43F0-877C-1C247F70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E71-B36B-43F0-877C-1C247F707C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E71-B36B-43F0-877C-1C247F707C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3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332" y="548681"/>
            <a:ext cx="9144000" cy="432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0000" y="207000"/>
            <a:ext cx="11772000" cy="6444000"/>
          </a:xfrm>
          <a:prstGeom prst="rect">
            <a:avLst/>
          </a:prstGeom>
          <a:noFill/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2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0168" y="221109"/>
            <a:ext cx="9362256" cy="687611"/>
          </a:xfrm>
          <a:pattFill prst="smConfetti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3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5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16632"/>
            <a:ext cx="8858200" cy="1008112"/>
          </a:xfrm>
          <a:pattFill prst="pct5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3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0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5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807D-F8F8-4E60-81A7-3B4D3982D16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64000" y="585352"/>
            <a:ext cx="11664000" cy="601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3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rgbClr val="8A003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718806"/>
            <a:ext cx="10873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Внедрение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методик преподавания общеобразовательных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дисциплин в учреждениях СПО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8088" y="564208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13 апреля 2022 года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xmlns="" id="{203D9B8D-CABC-4A9C-849C-4CB3C384E82F}"/>
              </a:ext>
            </a:extLst>
          </p:cNvPr>
          <p:cNvSpPr/>
          <p:nvPr/>
        </p:nvSpPr>
        <p:spPr>
          <a:xfrm>
            <a:off x="462000" y="980728"/>
            <a:ext cx="11268000" cy="5400271"/>
          </a:xfrm>
          <a:custGeom>
            <a:avLst/>
            <a:gdLst>
              <a:gd name="connsiteX0" fmla="*/ 0 w 11268000"/>
              <a:gd name="connsiteY0" fmla="*/ 0 h 5291635"/>
              <a:gd name="connsiteX1" fmla="*/ 11268000 w 11268000"/>
              <a:gd name="connsiteY1" fmla="*/ 0 h 5291635"/>
              <a:gd name="connsiteX2" fmla="*/ 11268000 w 11268000"/>
              <a:gd name="connsiteY2" fmla="*/ 5291635 h 5291635"/>
              <a:gd name="connsiteX3" fmla="*/ 0 w 11268000"/>
              <a:gd name="connsiteY3" fmla="*/ 5291635 h 5291635"/>
              <a:gd name="connsiteX4" fmla="*/ 0 w 11268000"/>
              <a:gd name="connsiteY4" fmla="*/ 0 h 5291635"/>
              <a:gd name="connsiteX0" fmla="*/ 0 w 11268000"/>
              <a:gd name="connsiteY0" fmla="*/ 2948 h 5294583"/>
              <a:gd name="connsiteX1" fmla="*/ 4906705 w 11268000"/>
              <a:gd name="connsiteY1" fmla="*/ 0 h 5294583"/>
              <a:gd name="connsiteX2" fmla="*/ 11268000 w 11268000"/>
              <a:gd name="connsiteY2" fmla="*/ 2948 h 5294583"/>
              <a:gd name="connsiteX3" fmla="*/ 11268000 w 11268000"/>
              <a:gd name="connsiteY3" fmla="*/ 5294583 h 5294583"/>
              <a:gd name="connsiteX4" fmla="*/ 0 w 11268000"/>
              <a:gd name="connsiteY4" fmla="*/ 5294583 h 5294583"/>
              <a:gd name="connsiteX5" fmla="*/ 0 w 11268000"/>
              <a:gd name="connsiteY5" fmla="*/ 2948 h 5294583"/>
              <a:gd name="connsiteX0" fmla="*/ 4906705 w 11268000"/>
              <a:gd name="connsiteY0" fmla="*/ 0 h 5294583"/>
              <a:gd name="connsiteX1" fmla="*/ 11268000 w 11268000"/>
              <a:gd name="connsiteY1" fmla="*/ 2948 h 5294583"/>
              <a:gd name="connsiteX2" fmla="*/ 11268000 w 11268000"/>
              <a:gd name="connsiteY2" fmla="*/ 5294583 h 5294583"/>
              <a:gd name="connsiteX3" fmla="*/ 0 w 11268000"/>
              <a:gd name="connsiteY3" fmla="*/ 5294583 h 5294583"/>
              <a:gd name="connsiteX4" fmla="*/ 0 w 11268000"/>
              <a:gd name="connsiteY4" fmla="*/ 2948 h 5294583"/>
              <a:gd name="connsiteX5" fmla="*/ 4998145 w 11268000"/>
              <a:gd name="connsiteY5" fmla="*/ 91440 h 5294583"/>
              <a:gd name="connsiteX0" fmla="*/ 4906705 w 11268000"/>
              <a:gd name="connsiteY0" fmla="*/ 17202 h 5311785"/>
              <a:gd name="connsiteX1" fmla="*/ 11268000 w 11268000"/>
              <a:gd name="connsiteY1" fmla="*/ 20150 h 5311785"/>
              <a:gd name="connsiteX2" fmla="*/ 11268000 w 11268000"/>
              <a:gd name="connsiteY2" fmla="*/ 5311785 h 5311785"/>
              <a:gd name="connsiteX3" fmla="*/ 0 w 11268000"/>
              <a:gd name="connsiteY3" fmla="*/ 5311785 h 5311785"/>
              <a:gd name="connsiteX4" fmla="*/ 0 w 11268000"/>
              <a:gd name="connsiteY4" fmla="*/ 20150 h 5311785"/>
              <a:gd name="connsiteX5" fmla="*/ 4183333 w 11268000"/>
              <a:gd name="connsiteY5" fmla="*/ 0 h 5311785"/>
              <a:gd name="connsiteX0" fmla="*/ 4906705 w 11268000"/>
              <a:gd name="connsiteY0" fmla="*/ 0 h 5294583"/>
              <a:gd name="connsiteX1" fmla="*/ 11268000 w 11268000"/>
              <a:gd name="connsiteY1" fmla="*/ 2948 h 5294583"/>
              <a:gd name="connsiteX2" fmla="*/ 11268000 w 11268000"/>
              <a:gd name="connsiteY2" fmla="*/ 5294583 h 5294583"/>
              <a:gd name="connsiteX3" fmla="*/ 0 w 11268000"/>
              <a:gd name="connsiteY3" fmla="*/ 5294583 h 5294583"/>
              <a:gd name="connsiteX4" fmla="*/ 0 w 11268000"/>
              <a:gd name="connsiteY4" fmla="*/ 2948 h 5294583"/>
              <a:gd name="connsiteX5" fmla="*/ 4192387 w 11268000"/>
              <a:gd name="connsiteY5" fmla="*/ 19012 h 5294583"/>
              <a:gd name="connsiteX0" fmla="*/ 4906705 w 11268000"/>
              <a:gd name="connsiteY0" fmla="*/ 0 h 5294583"/>
              <a:gd name="connsiteX1" fmla="*/ 11268000 w 11268000"/>
              <a:gd name="connsiteY1" fmla="*/ 2948 h 5294583"/>
              <a:gd name="connsiteX2" fmla="*/ 11268000 w 11268000"/>
              <a:gd name="connsiteY2" fmla="*/ 5294583 h 5294583"/>
              <a:gd name="connsiteX3" fmla="*/ 0 w 11268000"/>
              <a:gd name="connsiteY3" fmla="*/ 5294583 h 5294583"/>
              <a:gd name="connsiteX4" fmla="*/ 0 w 11268000"/>
              <a:gd name="connsiteY4" fmla="*/ 2948 h 5294583"/>
              <a:gd name="connsiteX5" fmla="*/ 4192387 w 11268000"/>
              <a:gd name="connsiteY5" fmla="*/ 905 h 5294583"/>
              <a:gd name="connsiteX0" fmla="*/ 7079537 w 11268000"/>
              <a:gd name="connsiteY0" fmla="*/ 17202 h 5293678"/>
              <a:gd name="connsiteX1" fmla="*/ 11268000 w 11268000"/>
              <a:gd name="connsiteY1" fmla="*/ 2043 h 5293678"/>
              <a:gd name="connsiteX2" fmla="*/ 11268000 w 11268000"/>
              <a:gd name="connsiteY2" fmla="*/ 5293678 h 5293678"/>
              <a:gd name="connsiteX3" fmla="*/ 0 w 11268000"/>
              <a:gd name="connsiteY3" fmla="*/ 5293678 h 5293678"/>
              <a:gd name="connsiteX4" fmla="*/ 0 w 11268000"/>
              <a:gd name="connsiteY4" fmla="*/ 2043 h 5293678"/>
              <a:gd name="connsiteX5" fmla="*/ 4192387 w 11268000"/>
              <a:gd name="connsiteY5" fmla="*/ 0 h 5293678"/>
              <a:gd name="connsiteX0" fmla="*/ 7079537 w 11268000"/>
              <a:gd name="connsiteY0" fmla="*/ 0 h 5321743"/>
              <a:gd name="connsiteX1" fmla="*/ 11268000 w 11268000"/>
              <a:gd name="connsiteY1" fmla="*/ 30108 h 5321743"/>
              <a:gd name="connsiteX2" fmla="*/ 11268000 w 11268000"/>
              <a:gd name="connsiteY2" fmla="*/ 5321743 h 5321743"/>
              <a:gd name="connsiteX3" fmla="*/ 0 w 11268000"/>
              <a:gd name="connsiteY3" fmla="*/ 5321743 h 5321743"/>
              <a:gd name="connsiteX4" fmla="*/ 0 w 11268000"/>
              <a:gd name="connsiteY4" fmla="*/ 30108 h 5321743"/>
              <a:gd name="connsiteX5" fmla="*/ 4192387 w 11268000"/>
              <a:gd name="connsiteY5" fmla="*/ 28065 h 5321743"/>
              <a:gd name="connsiteX0" fmla="*/ 7081919 w 11268000"/>
              <a:gd name="connsiteY0" fmla="*/ 0 h 5297931"/>
              <a:gd name="connsiteX1" fmla="*/ 11268000 w 11268000"/>
              <a:gd name="connsiteY1" fmla="*/ 6296 h 5297931"/>
              <a:gd name="connsiteX2" fmla="*/ 11268000 w 11268000"/>
              <a:gd name="connsiteY2" fmla="*/ 5297931 h 5297931"/>
              <a:gd name="connsiteX3" fmla="*/ 0 w 11268000"/>
              <a:gd name="connsiteY3" fmla="*/ 5297931 h 5297931"/>
              <a:gd name="connsiteX4" fmla="*/ 0 w 11268000"/>
              <a:gd name="connsiteY4" fmla="*/ 6296 h 5297931"/>
              <a:gd name="connsiteX5" fmla="*/ 4192387 w 11268000"/>
              <a:gd name="connsiteY5" fmla="*/ 4253 h 5297931"/>
              <a:gd name="connsiteX0" fmla="*/ 7081919 w 11268000"/>
              <a:gd name="connsiteY0" fmla="*/ 509 h 5298440"/>
              <a:gd name="connsiteX1" fmla="*/ 11268000 w 11268000"/>
              <a:gd name="connsiteY1" fmla="*/ 6805 h 5298440"/>
              <a:gd name="connsiteX2" fmla="*/ 11268000 w 11268000"/>
              <a:gd name="connsiteY2" fmla="*/ 5298440 h 5298440"/>
              <a:gd name="connsiteX3" fmla="*/ 0 w 11268000"/>
              <a:gd name="connsiteY3" fmla="*/ 5298440 h 5298440"/>
              <a:gd name="connsiteX4" fmla="*/ 0 w 11268000"/>
              <a:gd name="connsiteY4" fmla="*/ 6805 h 5298440"/>
              <a:gd name="connsiteX5" fmla="*/ 4199531 w 11268000"/>
              <a:gd name="connsiteY5" fmla="*/ 0 h 5298440"/>
              <a:gd name="connsiteX0" fmla="*/ 7081919 w 11268000"/>
              <a:gd name="connsiteY0" fmla="*/ 509 h 5298440"/>
              <a:gd name="connsiteX1" fmla="*/ 11268000 w 11268000"/>
              <a:gd name="connsiteY1" fmla="*/ 6805 h 5298440"/>
              <a:gd name="connsiteX2" fmla="*/ 11268000 w 11268000"/>
              <a:gd name="connsiteY2" fmla="*/ 5298440 h 5298440"/>
              <a:gd name="connsiteX3" fmla="*/ 0 w 11268000"/>
              <a:gd name="connsiteY3" fmla="*/ 5298440 h 5298440"/>
              <a:gd name="connsiteX4" fmla="*/ 0 w 11268000"/>
              <a:gd name="connsiteY4" fmla="*/ 6805 h 5298440"/>
              <a:gd name="connsiteX5" fmla="*/ 4192387 w 11268000"/>
              <a:gd name="connsiteY5" fmla="*/ 0 h 529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000" h="5298440">
                <a:moveTo>
                  <a:pt x="7081919" y="509"/>
                </a:moveTo>
                <a:lnTo>
                  <a:pt x="11268000" y="6805"/>
                </a:lnTo>
                <a:lnTo>
                  <a:pt x="11268000" y="5298440"/>
                </a:lnTo>
                <a:lnTo>
                  <a:pt x="0" y="5298440"/>
                </a:lnTo>
                <a:lnTo>
                  <a:pt x="0" y="6805"/>
                </a:lnTo>
                <a:lnTo>
                  <a:pt x="4192387" y="0"/>
                </a:lnTo>
              </a:path>
            </a:pathLst>
          </a:cu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8650" y="620688"/>
            <a:ext cx="2664296" cy="72008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СОО в СПО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3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5318235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КАК МЫ РАБОТАЕМ?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908720"/>
            <a:ext cx="1072919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РЕСУРС  - САЙТ ЦПО/ЭМК СОО в СПО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7778" r="20416" b="10556"/>
          <a:stretch/>
        </p:blipFill>
        <p:spPr bwMode="auto">
          <a:xfrm>
            <a:off x="407368" y="2270984"/>
            <a:ext cx="4608512" cy="346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23958" b="12223"/>
          <a:stretch/>
        </p:blipFill>
        <p:spPr bwMode="auto">
          <a:xfrm>
            <a:off x="4583832" y="2204864"/>
            <a:ext cx="7146254" cy="42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83832" y="6183596"/>
            <a:ext cx="1512168" cy="25144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95400" y="5877272"/>
            <a:ext cx="1584176" cy="612648"/>
          </a:xfrm>
          <a:prstGeom prst="wedgeRoundRectCallout">
            <a:avLst>
              <a:gd name="adj1" fmla="val -29407"/>
              <a:gd name="adj2" fmla="val -142724"/>
              <a:gd name="adj3" fmla="val 16667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1. НАЖАТЬ СЮДА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2711624" y="5723348"/>
            <a:ext cx="1584176" cy="612648"/>
          </a:xfrm>
          <a:prstGeom prst="wedgeRoundRectCallout">
            <a:avLst>
              <a:gd name="adj1" fmla="val 71604"/>
              <a:gd name="adj2" fmla="val 46953"/>
              <a:gd name="adj3" fmla="val 16667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НАЖАТЬ СЮДА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60104" b="24260"/>
          <a:stretch/>
        </p:blipFill>
        <p:spPr bwMode="auto">
          <a:xfrm>
            <a:off x="7545917" y="2486930"/>
            <a:ext cx="4094699" cy="396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096000" y="5373216"/>
            <a:ext cx="1728192" cy="96278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95400" y="1694920"/>
            <a:ext cx="3384376" cy="57606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5318235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С ЧЕМ РАБОТАЕМ?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39062" b="3889"/>
          <a:stretch/>
        </p:blipFill>
        <p:spPr bwMode="auto">
          <a:xfrm>
            <a:off x="4943872" y="888825"/>
            <a:ext cx="6734794" cy="553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9376" y="1268760"/>
            <a:ext cx="3384376" cy="17281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ИЗУЧИТЬ и ИСПОЛЬЗОВАТЬ В РАБОТЕ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>
          <a:xfrm>
            <a:off x="3863752" y="2132856"/>
            <a:ext cx="3384376" cy="156505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2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6614379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КАК и КОГДА ВСТРЕЧАЕМСЯ?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1124744"/>
            <a:ext cx="1072919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ОНЛАЙН ВСТРЕЧИ ЧЕРЕЗ ЭМК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2924944"/>
            <a:ext cx="10729192" cy="35283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Все члены рабочих групп должны быть подписаны на ЭМК по своему предмету!!!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Необходимо следить за информацией от руководителей групп (объявления о проведении онлайн совещаний будут направляться на электронные почты, указанные при подаче заявок на включение в рабочие группы) !!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5318235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С ЧЕГО НАЧИНАЕМ?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385" y="1124744"/>
            <a:ext cx="10729192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ДОМАШНЕЕ ЗАДАНИЕ 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 22.04.2022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подготовить 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прикрепить в ЭМК </a:t>
            </a:r>
            <a:r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t>по предмету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3140968"/>
            <a:ext cx="10729192" cy="266429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ЭМК по предмету/раздел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II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Соотнесение ФГОС СОО и ФГОС СПО</a:t>
            </a:r>
          </a:p>
          <a:p>
            <a:pPr>
              <a:lnSpc>
                <a:spcPct val="150000"/>
              </a:lnSpc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Файл: Домашнее задание для членов рабочих групп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5318235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ЧТО НАДО СДЕЛАТЬ 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260" y="980728"/>
            <a:ext cx="6048672" cy="38884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Проанализировать примерную РП по общеобразовательной дисциплине (ЭМК)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Проанализировать ФГОС СПО (самим прочитать все ОК, ПК, формулировки образовательных результатов по УД общепрофессионального цикла и ПМ (МДК).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Обсудить  с преподавателями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профцикла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и/или председателями выпускающих ПЦК что можно/нужно включить в профессионально-ориентированное содержание по предмету.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Заполнить таблицу.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5157192"/>
            <a:ext cx="6048672" cy="12961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Данная таблица – составная часть регионального макета рабочей программы по учебному предмету общеобразовательного цикла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6481" r="32604" b="18889"/>
          <a:stretch/>
        </p:blipFill>
        <p:spPr bwMode="auto">
          <a:xfrm>
            <a:off x="6767045" y="267696"/>
            <a:ext cx="5424955" cy="6545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6614379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ЗАЧЕМ ДЕЛАЕМ Д/З?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1052736"/>
            <a:ext cx="10801200" cy="19442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Результаты д/з будут размещены в ЭМК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разделе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II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Соотнесение ФГОС СОО и ФГОС СПО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II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698" y="4005064"/>
            <a:ext cx="10801200" cy="19442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Результаты д/з – основа для разработки ФОС, составления перечня  разделов/тем, имеющих профессионально-ориентированное содержание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9638715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ЧТО ТРЕБУЕТСЯ ОТ РУКОВОДИТЕЛЕЙ ГРУПП?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052736"/>
            <a:ext cx="10801200" cy="14401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текущая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задача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формирование методической копилки профессионально-ориентированных заданий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2852936"/>
            <a:ext cx="10801200" cy="338437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Задача следующего учебного года: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формирование  модельных ФОС по профессиям/специальностям в сотрудничестве с УМО по УГС;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ормирование методической копилки с разработками уроков, имеющих профессионально-ориентированное содержание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>
            <a:spLocks noGrp="1"/>
          </p:cNvSpPr>
          <p:nvPr>
            <p:ph type="title"/>
          </p:nvPr>
        </p:nvSpPr>
        <p:spPr>
          <a:xfrm>
            <a:off x="777765" y="240478"/>
            <a:ext cx="5318235" cy="6682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ВОПРОСЫ?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176" y="1124744"/>
            <a:ext cx="10801200" cy="19442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РЕГИОНАЛЬНЫЙ МАКЕТ РАБОЧЕЙ ПРОГРАММЫ ПО УЧЕБНОМУ ПРЕДМЕТУ ОБЩЕОБРАЗОВАТЕЛЬНОГО ЦИКЛА до 22.04.2022 будет размещён в ЭМК после рассмотрения на УМО заместителей!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176" y="3429000"/>
            <a:ext cx="10801200" cy="28803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До 01 мая 2022 года будет проведено инструктивно-методическое совещание для ОО, реализующих программы СПО, по вопросу разработки рабочих программ учебных предметов общеобразовательного цикла ООП СПО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">
  <a:themeElements>
    <a:clrScheme name="Набор 1.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006666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1. Монсера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1. Монсера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335</Words>
  <Application>Microsoft Office PowerPoint</Application>
  <PresentationFormat>Широкоэкранный</PresentationFormat>
  <Paragraphs>37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Montserrat</vt:lpstr>
      <vt:lpstr>Montserrat ExtraBold</vt:lpstr>
      <vt:lpstr>Wingdings</vt:lpstr>
      <vt:lpstr>Arial</vt:lpstr>
      <vt:lpstr>титульный слай</vt:lpstr>
      <vt:lpstr>Специальное оформление</vt:lpstr>
      <vt:lpstr>Презентация PowerPoint</vt:lpstr>
      <vt:lpstr>  КАК МЫ РАБОТАЕМ?</vt:lpstr>
      <vt:lpstr>  С ЧЕМ РАБОТАЕМ?</vt:lpstr>
      <vt:lpstr>  КАК и КОГДА ВСТРЕЧАЕМСЯ?</vt:lpstr>
      <vt:lpstr>  С ЧЕГО НАЧИНАЕМ?</vt:lpstr>
      <vt:lpstr>  ЧТО НАДО СДЕЛАТЬ ?</vt:lpstr>
      <vt:lpstr>  ЗАЧЕМ ДЕЛАЕМ Д/З?</vt:lpstr>
      <vt:lpstr>  ЧТО ТРЕБУЕТСЯ ОТ РУКОВОДИТЕЛЕЙ ГРУПП?</vt:lpstr>
      <vt:lpstr>  ВОПРОСЫ?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Нисман Ольга Юрьевна</dc:creator>
  <cp:lastModifiedBy>Учетная запись Майкрософт</cp:lastModifiedBy>
  <cp:revision>93</cp:revision>
  <dcterms:created xsi:type="dcterms:W3CDTF">2022-03-23T05:47:53Z</dcterms:created>
  <dcterms:modified xsi:type="dcterms:W3CDTF">2022-04-13T10:55:23Z</dcterms:modified>
</cp:coreProperties>
</file>