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56" r:id="rId2"/>
    <p:sldId id="440" r:id="rId3"/>
    <p:sldId id="543" r:id="rId4"/>
    <p:sldId id="544" r:id="rId5"/>
    <p:sldId id="545" r:id="rId6"/>
    <p:sldId id="546" r:id="rId7"/>
    <p:sldId id="547" r:id="rId8"/>
    <p:sldId id="486" r:id="rId9"/>
    <p:sldId id="524" r:id="rId10"/>
    <p:sldId id="528" r:id="rId11"/>
    <p:sldId id="531" r:id="rId12"/>
    <p:sldId id="549" r:id="rId13"/>
    <p:sldId id="729" r:id="rId14"/>
    <p:sldId id="730" r:id="rId15"/>
    <p:sldId id="567" r:id="rId16"/>
    <p:sldId id="756" r:id="rId17"/>
    <p:sldId id="569" r:id="rId18"/>
    <p:sldId id="570" r:id="rId19"/>
    <p:sldId id="560" r:id="rId20"/>
    <p:sldId id="709" r:id="rId21"/>
    <p:sldId id="781" r:id="rId22"/>
    <p:sldId id="794" r:id="rId23"/>
    <p:sldId id="784" r:id="rId24"/>
    <p:sldId id="750" r:id="rId25"/>
    <p:sldId id="763" r:id="rId26"/>
    <p:sldId id="759" r:id="rId27"/>
    <p:sldId id="760" r:id="rId28"/>
    <p:sldId id="762" r:id="rId29"/>
    <p:sldId id="564" r:id="rId30"/>
    <p:sldId id="766" r:id="rId31"/>
    <p:sldId id="770" r:id="rId32"/>
    <p:sldId id="771" r:id="rId33"/>
    <p:sldId id="773" r:id="rId34"/>
    <p:sldId id="774" r:id="rId35"/>
    <p:sldId id="775" r:id="rId36"/>
    <p:sldId id="776" r:id="rId37"/>
    <p:sldId id="777" r:id="rId38"/>
    <p:sldId id="778" r:id="rId39"/>
    <p:sldId id="779" r:id="rId40"/>
    <p:sldId id="796" r:id="rId41"/>
    <p:sldId id="599" r:id="rId42"/>
    <p:sldId id="601" r:id="rId43"/>
    <p:sldId id="612" r:id="rId44"/>
    <p:sldId id="786" r:id="rId45"/>
    <p:sldId id="718" r:id="rId46"/>
    <p:sldId id="795" r:id="rId47"/>
    <p:sldId id="726" r:id="rId48"/>
    <p:sldId id="793" r:id="rId49"/>
    <p:sldId id="723" r:id="rId50"/>
    <p:sldId id="720" r:id="rId51"/>
    <p:sldId id="727" r:id="rId52"/>
    <p:sldId id="597" r:id="rId53"/>
    <p:sldId id="788" r:id="rId54"/>
    <p:sldId id="789" r:id="rId55"/>
    <p:sldId id="790" r:id="rId56"/>
    <p:sldId id="791" r:id="rId57"/>
    <p:sldId id="792" r:id="rId58"/>
    <p:sldId id="728" r:id="rId59"/>
    <p:sldId id="724" r:id="rId60"/>
    <p:sldId id="725" r:id="rId61"/>
    <p:sldId id="598" r:id="rId62"/>
    <p:sldId id="600" r:id="rId63"/>
    <p:sldId id="700" r:id="rId64"/>
    <p:sldId id="719" r:id="rId6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00000"/>
    <a:srgbClr val="001400"/>
    <a:srgbClr val="00194C"/>
    <a:srgbClr val="000C00"/>
    <a:srgbClr val="002200"/>
    <a:srgbClr val="EAEAEA"/>
    <a:srgbClr val="C6ECD5"/>
    <a:srgbClr val="0033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6652" autoAdjust="0"/>
    <p:restoredTop sz="94988" autoAdjust="0"/>
  </p:normalViewPr>
  <p:slideViewPr>
    <p:cSldViewPr>
      <p:cViewPr varScale="1">
        <p:scale>
          <a:sx n="74" d="100"/>
          <a:sy n="74" d="100"/>
        </p:scale>
        <p:origin x="624" y="72"/>
      </p:cViewPr>
      <p:guideLst>
        <p:guide orient="horz" pos="216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944"/>
    </p:cViewPr>
  </p:sorter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24E28-88C0-4282-BEB8-F953B5931FB3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CA15F-9209-4F0F-B6A6-D6E42222D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2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5271F-1FE8-41D1-9BD4-28BE1676FC76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CE0DA-A504-40F2-B607-A2D2E0C1D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90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BF083-17C8-43B8-8388-9AB965DA0F9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672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BF083-17C8-43B8-8388-9AB965DA0F9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065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BF083-17C8-43B8-8388-9AB965DA0F9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68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BF083-17C8-43B8-8388-9AB965DA0F9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516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76A58A8-4B9E-4F7B-9605-FA4DAC4F23DA}" type="slidenum">
              <a:rPr lang="ru-RU" altLang="ru-RU"/>
              <a:pPr/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1470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2135746" y="753874"/>
            <a:ext cx="2562894" cy="37177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492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ru-RU" altLang="ru-RU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3439" y="4709131"/>
            <a:ext cx="5465926" cy="4461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7780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CE0DA-A504-40F2-B607-A2D2E0C1D5A7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975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CE0DA-A504-40F2-B607-A2D2E0C1D5A7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319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4D712-4E87-4BCE-A379-FA850611B188}" type="slidenum">
              <a:rPr lang="ru-RU" smtClean="0"/>
              <a:pPr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17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498054"/>
              </p:ext>
            </p:extLst>
          </p:nvPr>
        </p:nvGraphicFramePr>
        <p:xfrm>
          <a:off x="3203848" y="2"/>
          <a:ext cx="5940155" cy="5058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" name="Image" r:id="rId3" imgW="8228571" imgH="8711111" progId="Photoshop.Image.6">
                  <p:embed/>
                </p:oleObj>
              </mc:Choice>
              <mc:Fallback>
                <p:oleObj name="Image" r:id="rId3" imgW="8228571" imgH="8711111" progId="Photoshop.Image.6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203848" y="2"/>
                        <a:ext cx="5940155" cy="5058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Rectangle 18" descr="Light horizontal"/>
          <p:cNvSpPr>
            <a:spLocks noChangeArrowheads="1"/>
          </p:cNvSpPr>
          <p:nvPr/>
        </p:nvSpPr>
        <p:spPr bwMode="gray">
          <a:xfrm>
            <a:off x="0" y="9525"/>
            <a:ext cx="1476375" cy="6848475"/>
          </a:xfrm>
          <a:prstGeom prst="rect">
            <a:avLst/>
          </a:prstGeom>
          <a:pattFill prst="ltHorz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ltGray">
          <a:xfrm flipV="1">
            <a:off x="0" y="4986808"/>
            <a:ext cx="9144000" cy="110648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47800" y="3548063"/>
            <a:ext cx="7239000" cy="1371601"/>
          </a:xfrm>
        </p:spPr>
        <p:txBody>
          <a:bodyPr/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43602" y="6400802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57602" y="6386515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F0422DE-DEE3-4E38-B43A-283E62EA88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88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90"/>
            <a:ext cx="2057400" cy="60055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90"/>
            <a:ext cx="6019800" cy="60055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43602" y="6400802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57602" y="6386515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9F4053-E897-400A-A918-D84D0ACB7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55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688" y="319088"/>
            <a:ext cx="7162800" cy="563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6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43602" y="6400802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57602" y="6386515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DE95B3-3C07-44C6-B12B-97D132D6F8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71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94328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56894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22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437111"/>
            <a:ext cx="7162800" cy="563562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171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5" y="2906713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43602" y="6400802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57602" y="6386515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FC27772-AE56-460B-A39C-2DA69E5A0C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943602" y="6400802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657602" y="6386515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3C352EB-4D59-4C6A-AE6A-C13D714919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9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943602" y="6400802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3657602" y="6386515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7BB0AA6-76BC-46E9-B5C6-3B9864BB05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87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943602" y="6400802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657602" y="6386515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752F01-ADE1-464D-A025-BEF0240FCE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943602" y="6400802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657602" y="6386515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277253-73A6-4902-9928-AE11F172C7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03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943602" y="6400802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657602" y="6386515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2D63E9-50AF-410A-9C32-CC8E26829D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05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943602" y="6400802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657602" y="6386515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F0027A4-AFD1-4DA1-9C2F-E9B681FF94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3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 descr="Light horizontal"/>
          <p:cNvSpPr>
            <a:spLocks noChangeArrowheads="1"/>
          </p:cNvSpPr>
          <p:nvPr/>
        </p:nvSpPr>
        <p:spPr bwMode="gray">
          <a:xfrm>
            <a:off x="0" y="0"/>
            <a:ext cx="468313" cy="6858000"/>
          </a:xfrm>
          <a:prstGeom prst="rect">
            <a:avLst/>
          </a:prstGeom>
          <a:pattFill prst="ltHorz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468315" y="6410325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547688" y="319088"/>
            <a:ext cx="7162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5" r:id="rId13"/>
    <p:sldLayoutId id="2147483686" r:id="rId14"/>
    <p:sldLayoutId id="2147483688" r:id="rId15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97468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МИНИСТЕРСТВО ОБРАЗОВАНИЯ И НАУКИ САМАРСКОЙ ОБЛАСТИ</a:t>
            </a:r>
          </a:p>
          <a:p>
            <a:pPr algn="ctr">
              <a:lnSpc>
                <a:spcPct val="150000"/>
              </a:lnSpc>
            </a:pP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ЦПО САМАРСКОЙ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484784"/>
            <a:ext cx="8665314" cy="305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500"/>
              </a:spcAft>
              <a:defRPr/>
            </a:pPr>
            <a:r>
              <a:rPr lang="ru-RU" sz="2000" b="1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2. Проектирование содержания основной образовательной программы</a:t>
            </a:r>
          </a:p>
          <a:p>
            <a:pPr algn="ctr">
              <a:lnSpc>
                <a:spcPct val="150000"/>
              </a:lnSpc>
              <a:spcAft>
                <a:spcPts val="500"/>
              </a:spcAft>
              <a:defRPr/>
            </a:pPr>
            <a:endParaRPr lang="ru-RU" sz="2000" b="1" cap="all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500"/>
              </a:spcAft>
              <a:defRPr/>
            </a:pPr>
            <a:r>
              <a:rPr lang="ru-RU" sz="2000" b="1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2.1. Сопоставление образовательных результатов ФГОС СПО и требований рынка труда</a:t>
            </a:r>
          </a:p>
          <a:p>
            <a:pPr algn="ctr">
              <a:lnSpc>
                <a:spcPct val="150000"/>
              </a:lnSpc>
              <a:spcAft>
                <a:spcPts val="500"/>
              </a:spcAft>
              <a:defRPr/>
            </a:pPr>
            <a:r>
              <a:rPr lang="ru-RU" sz="2000" b="1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(ПС, ДЭ, РЧ/НЧ)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20847" y="6309320"/>
            <a:ext cx="45365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cap="all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января 2022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511828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 школа </a:t>
            </a:r>
          </a:p>
          <a:p>
            <a:pPr algn="ctr"/>
            <a:r>
              <a:rPr lang="ru-RU" sz="1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специалистов методических служб образовательных организаций, реализующих программы среднего профессионального образования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-27384"/>
            <a:ext cx="9001000" cy="563562"/>
          </a:xfrm>
        </p:spPr>
        <p:txBody>
          <a:bodyPr/>
          <a:lstStyle/>
          <a:p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273- ФЗ «Об образовании в РФ»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7208" y="548680"/>
            <a:ext cx="6550528" cy="612068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00" dirty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Глава 1. ст. 2</a:t>
            </a:r>
          </a:p>
          <a:p>
            <a:pPr algn="just"/>
            <a:r>
              <a:rPr lang="ru-RU" sz="1500" dirty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п.12: </a:t>
            </a:r>
            <a:r>
              <a:rPr lang="ru-RU" sz="1500" b="1" dirty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профессиональное образование </a:t>
            </a:r>
            <a:r>
              <a:rPr lang="ru-RU" sz="1500" i="1" dirty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(программы ВО: бакалавриат, магистратура, СПО: ППССЗ, ППКРС) </a:t>
            </a:r>
            <a:r>
              <a:rPr lang="ru-RU" sz="1500" dirty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- вид образования, который направлен на приобретение обучающимися в процессе освоения </a:t>
            </a:r>
            <a:r>
              <a:rPr lang="ru-RU" sz="1500" b="1" dirty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основных профессиональных образовательных програм</a:t>
            </a:r>
            <a:r>
              <a:rPr lang="ru-RU" sz="1500" dirty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м знаний, умений, навыков и формирование компетенции определенных уровня и объема, позволяющих вести профессиональную деятельность в определенной сфере и (или) </a:t>
            </a:r>
            <a:r>
              <a:rPr lang="ru-RU" sz="1500" b="1" dirty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выполнять работу по конкретным профессии или специальности;</a:t>
            </a:r>
          </a:p>
          <a:p>
            <a:pPr algn="just"/>
            <a:endParaRPr lang="ru-RU" sz="1500" dirty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500" dirty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п.13: </a:t>
            </a:r>
            <a:r>
              <a:rPr lang="ru-RU" sz="1500" b="1" dirty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профессиональное обучение </a:t>
            </a:r>
            <a:r>
              <a:rPr lang="ru-RU" sz="1500" i="1" dirty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(основные программы: программы подготовки, переподготовки, повышения квалификации</a:t>
            </a:r>
            <a:r>
              <a:rPr lang="ru-RU" sz="1500" b="1" dirty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1500" dirty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- вид образования, который направлен на приобретение обучающимися знаний, умений, навыков и формирование компетенции, необходимых для выполнения определенных трудовых, служебных функций (определенных видов трудовой, служебной деятельности, профессий)</a:t>
            </a:r>
          </a:p>
          <a:p>
            <a:pPr algn="just"/>
            <a:endParaRPr lang="ru-RU" sz="1500" dirty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500" dirty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п. 14 </a:t>
            </a:r>
            <a:r>
              <a:rPr lang="ru-RU" sz="1500" b="1" dirty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дополнительное образование </a:t>
            </a:r>
            <a:r>
              <a:rPr lang="ru-RU" sz="1500" i="1" dirty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(программы ДО: общеразвивающие, предпрофессиональные, ДПО: программы повышения квалификации, переподготовки) </a:t>
            </a:r>
            <a:r>
              <a:rPr lang="ru-RU" sz="1500" dirty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- вид образования, который направлен на всестороннее удовлетворение образовательных потребностей человека в интеллектуальном, духовно-нравственном, физическом и (или) профессиональном совершенствовании и </a:t>
            </a:r>
            <a:r>
              <a:rPr lang="ru-RU" sz="1500" b="1" dirty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не сопровождается повышением уровня образования</a:t>
            </a:r>
            <a:endParaRPr lang="ru-RU" sz="1500" dirty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2288" y="1267829"/>
            <a:ext cx="2256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i="1" dirty="0">
              <a:solidFill>
                <a:srgbClr val="FF0000"/>
              </a:solidFill>
            </a:endParaRPr>
          </a:p>
          <a:p>
            <a:pPr algn="ctr"/>
            <a:r>
              <a:rPr lang="ru-RU" sz="1200" b="1" i="1" dirty="0">
                <a:solidFill>
                  <a:srgbClr val="FF0000"/>
                </a:solidFill>
              </a:rPr>
              <a:t>Что является основой для разработки содержания программ профессионального образования???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56260" y="3307860"/>
            <a:ext cx="2352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i="1" dirty="0">
              <a:solidFill>
                <a:srgbClr val="FF0000"/>
              </a:solidFill>
            </a:endParaRPr>
          </a:p>
          <a:p>
            <a:pPr algn="ctr"/>
            <a:r>
              <a:rPr lang="ru-RU" sz="1200" b="1" i="1" dirty="0">
                <a:solidFill>
                  <a:srgbClr val="FF0000"/>
                </a:solidFill>
              </a:rPr>
              <a:t>Что является основой для разработки содержания программы профессионального обучения???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67736" y="5253007"/>
            <a:ext cx="2220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i="1" dirty="0">
              <a:solidFill>
                <a:srgbClr val="FF0000"/>
              </a:solidFill>
            </a:endParaRPr>
          </a:p>
          <a:p>
            <a:pPr algn="ctr"/>
            <a:r>
              <a:rPr lang="ru-RU" sz="1200" b="1" i="1" dirty="0">
                <a:solidFill>
                  <a:srgbClr val="FF0000"/>
                </a:solidFill>
              </a:rPr>
              <a:t>Что является основой для разработки содержания программы дополнительного образования???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80312" y="692696"/>
            <a:ext cx="1313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Вопросы:</a:t>
            </a:r>
          </a:p>
        </p:txBody>
      </p:sp>
    </p:spTree>
    <p:extLst>
      <p:ext uri="{BB962C8B-B14F-4D97-AF65-F5344CB8AC3E}">
        <p14:creationId xmlns:p14="http://schemas.microsoft.com/office/powerpoint/2010/main" val="157163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2628" y="12623"/>
            <a:ext cx="7162800" cy="563562"/>
          </a:xfrm>
        </p:spPr>
        <p:txBody>
          <a:bodyPr/>
          <a:lstStyle/>
          <a:p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понятия профессионального обучения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620688"/>
            <a:ext cx="828092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00194C"/>
                </a:solidFill>
              </a:rPr>
              <a:t>Под </a:t>
            </a:r>
            <a:r>
              <a:rPr lang="ru-RU" sz="1600" b="1" dirty="0">
                <a:solidFill>
                  <a:srgbClr val="00194C"/>
                </a:solidFill>
              </a:rPr>
              <a:t>профессиональным обучением по программам профессиональной подготовки </a:t>
            </a:r>
            <a:r>
              <a:rPr lang="ru-RU" sz="1600" dirty="0">
                <a:solidFill>
                  <a:srgbClr val="00194C"/>
                </a:solidFill>
              </a:rPr>
              <a:t>по профессиям рабочих и должностям служащих понимается </a:t>
            </a:r>
            <a:r>
              <a:rPr lang="ru-RU" sz="1600" b="1" dirty="0">
                <a:solidFill>
                  <a:srgbClr val="00194C"/>
                </a:solidFill>
              </a:rPr>
              <a:t>профессиональное обучение  </a:t>
            </a:r>
            <a:r>
              <a:rPr lang="ru-RU" sz="1600" dirty="0">
                <a:solidFill>
                  <a:srgbClr val="00194C"/>
                </a:solidFill>
              </a:rPr>
              <a:t>лиц, ранее не имевших профессии рабочего или должности служащего (</a:t>
            </a:r>
            <a:r>
              <a:rPr lang="ru-RU" sz="1600" b="1" dirty="0">
                <a:solidFill>
                  <a:srgbClr val="00194C"/>
                </a:solidFill>
              </a:rPr>
              <a:t>получаемое впервые</a:t>
            </a:r>
            <a:r>
              <a:rPr lang="ru-RU" sz="1600" dirty="0">
                <a:solidFill>
                  <a:srgbClr val="00194C"/>
                </a:solidFill>
              </a:rPr>
              <a:t>)</a:t>
            </a:r>
          </a:p>
          <a:p>
            <a:pPr algn="just"/>
            <a:endParaRPr lang="ru-RU" sz="1600" dirty="0">
              <a:solidFill>
                <a:srgbClr val="00194C"/>
              </a:solidFill>
            </a:endParaRPr>
          </a:p>
          <a:p>
            <a:pPr algn="just"/>
            <a:r>
              <a:rPr lang="ru-RU" sz="1600" dirty="0">
                <a:solidFill>
                  <a:srgbClr val="00194C"/>
                </a:solidFill>
              </a:rPr>
              <a:t>Под </a:t>
            </a:r>
            <a:r>
              <a:rPr lang="ru-RU" sz="1600" b="1" dirty="0">
                <a:solidFill>
                  <a:srgbClr val="00194C"/>
                </a:solidFill>
              </a:rPr>
              <a:t>профессиональным обучением по программам переподготовки </a:t>
            </a:r>
            <a:r>
              <a:rPr lang="ru-RU" sz="1600" dirty="0">
                <a:solidFill>
                  <a:srgbClr val="00194C"/>
                </a:solidFill>
              </a:rPr>
              <a:t>рабочих и служащих понимается </a:t>
            </a:r>
            <a:r>
              <a:rPr lang="ru-RU" sz="1600" b="1" dirty="0">
                <a:solidFill>
                  <a:srgbClr val="00194C"/>
                </a:solidFill>
              </a:rPr>
              <a:t>профессиональное обучение </a:t>
            </a:r>
            <a:r>
              <a:rPr lang="ru-RU" sz="1600" dirty="0">
                <a:solidFill>
                  <a:srgbClr val="00194C"/>
                </a:solidFill>
              </a:rPr>
              <a:t>лиц, уже имеющих профессию рабочего, должности служащих, </a:t>
            </a:r>
            <a:r>
              <a:rPr lang="ru-RU" sz="1600" b="1" dirty="0">
                <a:solidFill>
                  <a:srgbClr val="00194C"/>
                </a:solidFill>
              </a:rPr>
              <a:t>в целях получения новой профессии рабочего или новой должности </a:t>
            </a:r>
            <a:r>
              <a:rPr lang="ru-RU" sz="1600" dirty="0">
                <a:solidFill>
                  <a:srgbClr val="00194C"/>
                </a:solidFill>
              </a:rPr>
              <a:t>служащего производства, вида профессиональной деятельности</a:t>
            </a:r>
          </a:p>
          <a:p>
            <a:pPr algn="just"/>
            <a:endParaRPr lang="ru-RU" sz="1600" dirty="0">
              <a:solidFill>
                <a:srgbClr val="00194C"/>
              </a:solidFill>
            </a:endParaRPr>
          </a:p>
          <a:p>
            <a:pPr algn="just"/>
            <a:r>
              <a:rPr lang="ru-RU" sz="1600" dirty="0">
                <a:solidFill>
                  <a:srgbClr val="00194C"/>
                </a:solidFill>
              </a:rPr>
              <a:t>Под </a:t>
            </a:r>
            <a:r>
              <a:rPr lang="ru-RU" sz="1600" b="1" dirty="0">
                <a:solidFill>
                  <a:srgbClr val="00194C"/>
                </a:solidFill>
              </a:rPr>
              <a:t>профессиональным обучением по программам повышения квалификации </a:t>
            </a:r>
            <a:r>
              <a:rPr lang="ru-RU" sz="1600" dirty="0">
                <a:solidFill>
                  <a:srgbClr val="00194C"/>
                </a:solidFill>
              </a:rPr>
              <a:t>рабочих и служащих понимается </a:t>
            </a:r>
            <a:r>
              <a:rPr lang="ru-RU" sz="1600" b="1" dirty="0">
                <a:solidFill>
                  <a:srgbClr val="00194C"/>
                </a:solidFill>
              </a:rPr>
              <a:t>профессиональное обучение </a:t>
            </a:r>
            <a:r>
              <a:rPr lang="ru-RU" sz="1600" dirty="0">
                <a:solidFill>
                  <a:srgbClr val="00194C"/>
                </a:solidFill>
              </a:rPr>
              <a:t>лиц, уже имеющих профессию рабочего, профессии рабочих или должность служащего, должности служащих, </a:t>
            </a:r>
            <a:r>
              <a:rPr lang="ru-RU" sz="1600" b="1" dirty="0">
                <a:solidFill>
                  <a:srgbClr val="00194C"/>
                </a:solidFill>
              </a:rPr>
              <a:t>в целях последовательного совершенствования профессиональных знаний, умений и навыков </a:t>
            </a:r>
            <a:r>
              <a:rPr lang="ru-RU" sz="1600" dirty="0">
                <a:solidFill>
                  <a:srgbClr val="00194C"/>
                </a:solidFill>
              </a:rPr>
              <a:t>по имеющейся профессии рабочего или имеющейся должности служащего </a:t>
            </a:r>
            <a:r>
              <a:rPr lang="ru-RU" sz="1600" b="1" dirty="0">
                <a:solidFill>
                  <a:srgbClr val="00194C"/>
                </a:solidFill>
              </a:rPr>
              <a:t>без повышения образовательного уровня</a:t>
            </a:r>
          </a:p>
          <a:p>
            <a:pPr algn="just"/>
            <a:endParaRPr lang="ru-RU" sz="1600" dirty="0">
              <a:solidFill>
                <a:srgbClr val="00194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4168" y="5488776"/>
            <a:ext cx="28565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i="1" dirty="0">
                <a:solidFill>
                  <a:srgbClr val="FF0000"/>
                </a:solidFill>
              </a:rPr>
              <a:t>В соответствии с чем определяется название программы профессионального обучения?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6692" y="5488776"/>
            <a:ext cx="29011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i="1" dirty="0">
                <a:solidFill>
                  <a:srgbClr val="FF0000"/>
                </a:solidFill>
              </a:rPr>
              <a:t>Профессиональное обучение – это основное или дополнительное образование????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5856" y="5470773"/>
            <a:ext cx="28803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i="1" dirty="0">
                <a:solidFill>
                  <a:srgbClr val="FF0000"/>
                </a:solidFill>
              </a:rPr>
              <a:t>На основании какого документа устанавливаются входные требования к обучающимся по программе?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3968" y="5021893"/>
            <a:ext cx="1313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Вопросы:</a:t>
            </a:r>
          </a:p>
        </p:txBody>
      </p:sp>
    </p:spTree>
    <p:extLst>
      <p:ext uri="{BB962C8B-B14F-4D97-AF65-F5344CB8AC3E}">
        <p14:creationId xmlns:p14="http://schemas.microsoft.com/office/powerpoint/2010/main" val="157383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2628" y="12623"/>
            <a:ext cx="7162800" cy="563562"/>
          </a:xfrm>
        </p:spPr>
        <p:txBody>
          <a:bodyPr/>
          <a:lstStyle/>
          <a:p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понятия профессионального обучения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576185"/>
            <a:ext cx="81369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00194C"/>
                </a:solidFill>
              </a:rPr>
              <a:t>По завершению программ профессионального обучения сдается квалификационный экзамен.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194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Квалификационный экзамен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независимо от вида  профессионального обучения включает в себя практическую квалификационную работу и проверку теоретических знаний в пределах квалификационных требований, указанных в квалификационных справочниках и(или) профессиональных стандартах по соответствующим профессиям рабочих, должностям служащих. К проведению квалификационного экзамена привлекаются представители работодателей.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solidFill>
                <a:srgbClr val="00194C"/>
              </a:solidFill>
            </a:endParaRPr>
          </a:p>
          <a:p>
            <a:pPr lvl="0" algn="just"/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Лицам, успешно сдавшим </a:t>
            </a:r>
            <a:r>
              <a:rPr lang="ru-RU" sz="1600" dirty="0">
                <a:solidFill>
                  <a:srgbClr val="00194C"/>
                </a:solidFill>
              </a:rPr>
              <a:t>квалификационный экзамен по результатам профессионального обучения,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присваивается разряд, категория, класс по профессии рабочего, должности служащего. </a:t>
            </a:r>
          </a:p>
          <a:p>
            <a:pPr lvl="0" algn="just"/>
            <a:endParaRPr lang="ru-RU" sz="1600" dirty="0">
              <a:solidFill>
                <a:srgbClr val="00194C"/>
              </a:solidFill>
            </a:endParaRPr>
          </a:p>
          <a:p>
            <a:pPr lvl="0" algn="just"/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По результатам профессионального обучения</a:t>
            </a: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выдается свидетельство о профессии рабочего, должности служащего.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194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252" y="4996333"/>
            <a:ext cx="4314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rgbClr val="FF0000"/>
                </a:solidFill>
              </a:rPr>
              <a:t>На основании чего (каких квалификационных требований) может проводиться квалификационный экзамен по завершению программы профессионального обучения, реализуемой на основе заказа от предприятия?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6056" y="4976881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rgbClr val="FF0000"/>
                </a:solidFill>
              </a:rPr>
              <a:t>Как Вы понимаете что такое демонстрационный экзамен по стандартам предприятия ?</a:t>
            </a:r>
          </a:p>
          <a:p>
            <a:pPr algn="ctr"/>
            <a:r>
              <a:rPr lang="ru-RU" sz="1400" b="1" i="1" dirty="0">
                <a:solidFill>
                  <a:srgbClr val="FF0000"/>
                </a:solidFill>
              </a:rPr>
              <a:t>Может ли он проводиться по итогам программы профессионального обучения?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4731" y="4581128"/>
            <a:ext cx="1313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Вопросы:</a:t>
            </a:r>
          </a:p>
        </p:txBody>
      </p:sp>
    </p:spTree>
    <p:extLst>
      <p:ext uri="{BB962C8B-B14F-4D97-AF65-F5344CB8AC3E}">
        <p14:creationId xmlns:p14="http://schemas.microsoft.com/office/powerpoint/2010/main" val="339983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424937" cy="563562"/>
          </a:xfrm>
        </p:spPr>
        <p:txBody>
          <a:bodyPr/>
          <a:lstStyle/>
          <a:p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понятия дополнительного профессионального образования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835" y="752202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600" dirty="0">
                <a:solidFill>
                  <a:srgbClr val="00194C"/>
                </a:solidFill>
              </a:rPr>
              <a:t>Дополнительное профессиональное образование направлено на удовлетворение образовательных и профессиональных потребностей, профессиональное развитие человека, обеспечение соответствия  его квалификации меняющимся условиям профессиональной деятельности и социальной среды.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600" dirty="0">
                <a:solidFill>
                  <a:srgbClr val="00194C"/>
                </a:solidFill>
              </a:rPr>
              <a:t>Программа повышения квалификации направлена на совершенствование и(или) получение новой компетенции, необходимой для профессиональной деятельности, и (или) повышения профессионального уровня в рамках имеющейся квалификации.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600" dirty="0">
                <a:solidFill>
                  <a:srgbClr val="00194C"/>
                </a:solidFill>
              </a:rPr>
              <a:t>Программа профессиональной переподготовки направлена на получение компетенции, необходимой для выполнения нового вида профессиональной деятельности, приобретение новой квалификации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5444643"/>
            <a:ext cx="295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rgbClr val="FF0000"/>
                </a:solidFill>
              </a:rPr>
              <a:t>Надо ли ОО при реализации ООП заниматься реализацией программ ДПО?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9664" y="5444643"/>
            <a:ext cx="3024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rgbClr val="FF0000"/>
                </a:solidFill>
              </a:rPr>
              <a:t>На основе чего может разрабатываться содержание программы ДПО?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19889" y="5444643"/>
            <a:ext cx="22528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rgbClr val="FF0000"/>
                </a:solidFill>
              </a:rPr>
              <a:t>Кого могут учить в ОО по программам ДПО?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5936" y="4859868"/>
            <a:ext cx="1313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Вопросы:</a:t>
            </a:r>
          </a:p>
        </p:txBody>
      </p:sp>
    </p:spTree>
    <p:extLst>
      <p:ext uri="{BB962C8B-B14F-4D97-AF65-F5344CB8AC3E}">
        <p14:creationId xmlns:p14="http://schemas.microsoft.com/office/powerpoint/2010/main" val="181790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597" y="116632"/>
            <a:ext cx="8314928" cy="563562"/>
          </a:xfrm>
        </p:spPr>
        <p:txBody>
          <a:bodyPr/>
          <a:lstStyle/>
          <a:p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понятия дополнительного профессионального образования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1" y="908720"/>
            <a:ext cx="823197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  <a:defRPr/>
            </a:pPr>
            <a:r>
              <a:rPr lang="ru-RU" sz="1600" dirty="0">
                <a:solidFill>
                  <a:srgbClr val="00194C"/>
                </a:solidFill>
              </a:rPr>
              <a:t>Обучение по дополнительным профессиональным программам осуществляется как единовременно и непрерывно, так и поэтапно (дискретно), в том числе посредством освоения отдельных учебных предметов, курсов, дисциплин (модулей), прохождения практики, применения сетевых форм, в порядке, установленном образовательной программой и (или) договором об образовании.</a:t>
            </a:r>
          </a:p>
          <a:p>
            <a:pPr marL="342900" lvl="0" indent="-342900" algn="just">
              <a:buFont typeface="+mj-lt"/>
              <a:buAutoNum type="arabicPeriod"/>
              <a:defRPr/>
            </a:pPr>
            <a:r>
              <a:rPr lang="ru-RU" sz="1600" dirty="0">
                <a:solidFill>
                  <a:srgbClr val="00194C"/>
                </a:solidFill>
              </a:rPr>
              <a:t>Дополнительная профессиональная программа может реализовываться в формах, предусмотренных ФЗ-273, а также полностью или частично в форме стажировки.</a:t>
            </a:r>
          </a:p>
          <a:p>
            <a:pPr marL="342900" lvl="0" indent="-342900" algn="just">
              <a:buFont typeface="+mj-lt"/>
              <a:buAutoNum type="arabicPeriod"/>
              <a:defRPr/>
            </a:pPr>
            <a:r>
              <a:rPr lang="ru-RU" sz="1600" dirty="0">
                <a:solidFill>
                  <a:srgbClr val="00194C"/>
                </a:solidFill>
              </a:rPr>
              <a:t>Освоение дополнительных профессиональных образовательных программ завершается итоговой аттестацией обучающихся в форме, определяемой организацией, осуществляющей образовательную деятельность, самостоятельно.</a:t>
            </a:r>
          </a:p>
          <a:p>
            <a:pPr marL="342900" lvl="0" indent="-342900" algn="just">
              <a:buFont typeface="+mj-lt"/>
              <a:buAutoNum type="arabicPeriod"/>
              <a:defRPr/>
            </a:pPr>
            <a:r>
              <a:rPr lang="ru-RU" sz="1600" dirty="0">
                <a:solidFill>
                  <a:srgbClr val="00194C"/>
                </a:solidFill>
              </a:rPr>
              <a:t>Лицам, успешно освоившим соответствующую дополнительную профессиональную программу и прошедшие итоговую аттестацию, выдается удостоверение о повышении квалификации и(или) диплом о профессиональной переподготовке.</a:t>
            </a:r>
          </a:p>
          <a:p>
            <a:pPr marL="342900" lvl="0" indent="-342900" algn="just">
              <a:buFont typeface="+mj-lt"/>
              <a:buAutoNum type="arabicPeriod"/>
              <a:defRPr/>
            </a:pPr>
            <a:r>
              <a:rPr lang="ru-RU" sz="1600" dirty="0">
                <a:solidFill>
                  <a:srgbClr val="00194C"/>
                </a:solidFill>
              </a:rPr>
              <a:t>При освоении дополнительной профессиональной программы параллельно с получении среднего профессионального образования и (или) высшего образования удостоверение о повышении квалификации и (или) диплом о профессиональной переподготовке выдается одновременно с получение соответствующего документа об образовании и о квалификации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1" y="5517232"/>
            <a:ext cx="360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80529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204864"/>
            <a:ext cx="777686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b="1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Сопоставление образовательных результатов ФГОС СПО* и требований рынка труда</a:t>
            </a:r>
          </a:p>
          <a:p>
            <a:pPr lvl="0" algn="ctr">
              <a:lnSpc>
                <a:spcPct val="150000"/>
              </a:lnSpc>
            </a:pPr>
            <a:r>
              <a:rPr lang="ru-RU" sz="2400" b="1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(ПС, ДЭ, РЧ/НЧ) </a:t>
            </a:r>
          </a:p>
          <a:p>
            <a:pPr lvl="0" algn="ctr">
              <a:lnSpc>
                <a:spcPct val="150000"/>
              </a:lnSpc>
            </a:pPr>
            <a:endParaRPr lang="ru-RU" sz="2400" b="1" dirty="0">
              <a:solidFill>
                <a:srgbClr val="001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endParaRPr lang="ru-RU" sz="2400" b="1" dirty="0">
              <a:solidFill>
                <a:srgbClr val="001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ru-RU" b="1" i="1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*рассматривается подход по работе с ФГОС СПО (ТОП 50)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611560" y="188640"/>
            <a:ext cx="2376264" cy="864096"/>
          </a:xfrm>
          <a:prstGeom prst="homePlate">
            <a:avLst>
              <a:gd name="adj" fmla="val 28836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Тема 2.1 </a:t>
            </a:r>
          </a:p>
        </p:txBody>
      </p:sp>
    </p:spTree>
    <p:extLst>
      <p:ext uri="{BB962C8B-B14F-4D97-AF65-F5344CB8AC3E}">
        <p14:creationId xmlns:p14="http://schemas.microsoft.com/office/powerpoint/2010/main" val="1466450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539552" y="1596282"/>
            <a:ext cx="2520280" cy="3992958"/>
          </a:xfrm>
          <a:prstGeom prst="roundRect">
            <a:avLst>
              <a:gd name="adj" fmla="val 9106"/>
            </a:avLst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600" dirty="0"/>
              <a:t>Разработка программ </a:t>
            </a:r>
          </a:p>
          <a:p>
            <a:pPr algn="ctr" eaLnBrk="0" hangingPunct="0"/>
            <a:r>
              <a:rPr lang="ru-RU" sz="1600" dirty="0"/>
              <a:t>ПМ на основе</a:t>
            </a:r>
          </a:p>
          <a:p>
            <a:pPr algn="ctr" eaLnBrk="0" hangingPunct="0"/>
            <a:r>
              <a:rPr lang="ru-RU" sz="1600" dirty="0"/>
              <a:t>сопоставления </a:t>
            </a:r>
          </a:p>
          <a:p>
            <a:pPr algn="ctr" eaLnBrk="0" hangingPunct="0"/>
            <a:r>
              <a:rPr lang="ru-RU" sz="1600" dirty="0"/>
              <a:t>образовательных </a:t>
            </a:r>
          </a:p>
          <a:p>
            <a:pPr algn="ctr" eaLnBrk="0" hangingPunct="0"/>
            <a:r>
              <a:rPr lang="ru-RU" sz="1600" dirty="0"/>
              <a:t>результатов  ФГОС СПО  </a:t>
            </a:r>
          </a:p>
          <a:p>
            <a:pPr algn="ctr" eaLnBrk="0" hangingPunct="0"/>
            <a:r>
              <a:rPr lang="ru-RU" sz="1600" dirty="0"/>
              <a:t>с требованиями </a:t>
            </a:r>
          </a:p>
          <a:p>
            <a:pPr algn="ctr" eaLnBrk="0" hangingPunct="0"/>
            <a:r>
              <a:rPr lang="ru-RU" sz="1600" dirty="0"/>
              <a:t>профессиональных </a:t>
            </a:r>
          </a:p>
          <a:p>
            <a:pPr algn="ctr" eaLnBrk="0" hangingPunct="0"/>
            <a:r>
              <a:rPr lang="ru-RU" sz="1600" dirty="0"/>
              <a:t>стандартов, ДЭ, РЧ/НЧ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blackWhite">
          <a:xfrm>
            <a:off x="3305648" y="1628292"/>
            <a:ext cx="2706511" cy="3960948"/>
          </a:xfrm>
          <a:prstGeom prst="roundRect">
            <a:avLst>
              <a:gd name="adj" fmla="val 9106"/>
            </a:avLst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600" dirty="0"/>
              <a:t>Разработка программы </a:t>
            </a:r>
          </a:p>
          <a:p>
            <a:pPr algn="ctr" eaLnBrk="0" hangingPunct="0"/>
            <a:r>
              <a:rPr lang="ru-RU" sz="1600" dirty="0"/>
              <a:t>модуля «Выполнение </a:t>
            </a:r>
          </a:p>
          <a:p>
            <a:pPr algn="ctr" eaLnBrk="0" hangingPunct="0"/>
            <a:r>
              <a:rPr lang="ru-RU" sz="1600" dirty="0"/>
              <a:t>работ по одной или </a:t>
            </a:r>
          </a:p>
          <a:p>
            <a:pPr algn="ctr" eaLnBrk="0" hangingPunct="0"/>
            <a:r>
              <a:rPr lang="ru-RU" sz="1600" dirty="0"/>
              <a:t>нескольким профессиям </a:t>
            </a:r>
          </a:p>
          <a:p>
            <a:pPr algn="ctr" eaLnBrk="0" hangingPunct="0"/>
            <a:r>
              <a:rPr lang="ru-RU" sz="1600" dirty="0"/>
              <a:t>и должностям служащих» </a:t>
            </a:r>
          </a:p>
          <a:p>
            <a:pPr algn="ctr" eaLnBrk="0" hangingPunct="0"/>
            <a:r>
              <a:rPr lang="ru-RU" sz="1600" dirty="0"/>
              <a:t>на основе требований </a:t>
            </a:r>
          </a:p>
          <a:p>
            <a:pPr algn="ctr" eaLnBrk="0" hangingPunct="0"/>
            <a:r>
              <a:rPr lang="ru-RU" sz="1600" dirty="0"/>
              <a:t>профессиональных </a:t>
            </a:r>
          </a:p>
          <a:p>
            <a:pPr algn="ctr" eaLnBrk="0" hangingPunct="0"/>
            <a:r>
              <a:rPr lang="ru-RU" sz="1600" dirty="0"/>
              <a:t>стандартов, ДЭ, РЧ/НЧ</a:t>
            </a:r>
            <a:endParaRPr lang="en-US" sz="1600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blackWhite">
          <a:xfrm>
            <a:off x="6295546" y="1635775"/>
            <a:ext cx="2596934" cy="3953465"/>
          </a:xfrm>
          <a:prstGeom prst="roundRect">
            <a:avLst>
              <a:gd name="adj" fmla="val 9106"/>
            </a:avLst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600" dirty="0"/>
              <a:t>Разработка программ </a:t>
            </a:r>
          </a:p>
          <a:p>
            <a:pPr algn="ctr" eaLnBrk="0" hangingPunct="0"/>
            <a:r>
              <a:rPr lang="ru-RU" sz="1600" dirty="0"/>
              <a:t>дисциплин </a:t>
            </a:r>
          </a:p>
          <a:p>
            <a:pPr algn="ctr" eaLnBrk="0" hangingPunct="0"/>
            <a:r>
              <a:rPr lang="ru-RU" sz="1600" dirty="0"/>
              <a:t>профессионального </a:t>
            </a:r>
          </a:p>
          <a:p>
            <a:pPr algn="ctr" eaLnBrk="0" hangingPunct="0"/>
            <a:r>
              <a:rPr lang="ru-RU" sz="1600" dirty="0"/>
              <a:t>цикла на основе </a:t>
            </a:r>
          </a:p>
          <a:p>
            <a:pPr algn="ctr" eaLnBrk="0" hangingPunct="0"/>
            <a:r>
              <a:rPr lang="ru-RU" sz="1600" dirty="0"/>
              <a:t>изучения требований </a:t>
            </a:r>
          </a:p>
          <a:p>
            <a:pPr algn="ctr" eaLnBrk="0" hangingPunct="0"/>
            <a:r>
              <a:rPr lang="ru-RU" sz="1600" dirty="0"/>
              <a:t>профессиональных </a:t>
            </a:r>
          </a:p>
          <a:p>
            <a:pPr algn="ctr" eaLnBrk="0" hangingPunct="0"/>
            <a:r>
              <a:rPr lang="ru-RU" sz="1600" dirty="0"/>
              <a:t>стандартов, ДЭ, РЧ/НЧ</a:t>
            </a:r>
            <a:endParaRPr lang="en-US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08912" cy="672480"/>
          </a:xfrm>
        </p:spPr>
        <p:txBody>
          <a:bodyPr/>
          <a:lstStyle/>
          <a:p>
            <a:pPr algn="ctr"/>
            <a:r>
              <a:rPr lang="ru-RU" sz="2000" b="1" i="0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Проектированию  ООП на основе требований рынка труда</a:t>
            </a:r>
          </a:p>
        </p:txBody>
      </p:sp>
      <p:sp>
        <p:nvSpPr>
          <p:cNvPr id="12" name="Двойная стрелка влево/вправо 11"/>
          <p:cNvSpPr/>
          <p:nvPr/>
        </p:nvSpPr>
        <p:spPr bwMode="auto">
          <a:xfrm>
            <a:off x="5710480" y="2060848"/>
            <a:ext cx="876959" cy="484632"/>
          </a:xfrm>
          <a:prstGeom prst="left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 bwMode="auto">
          <a:xfrm>
            <a:off x="263395" y="1052736"/>
            <a:ext cx="8892480" cy="946796"/>
          </a:xfrm>
          <a:prstGeom prst="leftRightArrow">
            <a:avLst>
              <a:gd name="adj1" fmla="val 73295"/>
              <a:gd name="adj2" fmla="val 31697"/>
            </a:avLst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Квалификационные требования работодателей (предприятий/организаций)</a:t>
            </a:r>
          </a:p>
        </p:txBody>
      </p:sp>
      <p:sp>
        <p:nvSpPr>
          <p:cNvPr id="10" name="Двойная стрелка влево/вправо 9"/>
          <p:cNvSpPr/>
          <p:nvPr/>
        </p:nvSpPr>
        <p:spPr bwMode="auto">
          <a:xfrm>
            <a:off x="2730856" y="2132856"/>
            <a:ext cx="876959" cy="484632"/>
          </a:xfrm>
          <a:prstGeom prst="left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5013176"/>
            <a:ext cx="8352928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Содержание дисциплин циклов ЕН и ОГСЭ а также предметов общеобразовательного цикла (профессиональная составляющая) </a:t>
            </a:r>
          </a:p>
        </p:txBody>
      </p:sp>
    </p:spTree>
    <p:extLst>
      <p:ext uri="{BB962C8B-B14F-4D97-AF65-F5344CB8AC3E}">
        <p14:creationId xmlns:p14="http://schemas.microsoft.com/office/powerpoint/2010/main" val="359023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0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192005" y="749752"/>
            <a:ext cx="7632848" cy="5919608"/>
          </a:xfrm>
          <a:prstGeom prst="rightArrow">
            <a:avLst>
              <a:gd name="adj1" fmla="val 91651"/>
              <a:gd name="adj2" fmla="val 14105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endParaRPr lang="ru-RU" b="1">
              <a:solidFill>
                <a:srgbClr val="00194C"/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323528" y="1366875"/>
            <a:ext cx="6646812" cy="909997"/>
          </a:xfrm>
          <a:prstGeom prst="roundRect">
            <a:avLst>
              <a:gd name="adj" fmla="val 9106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500" b="1" dirty="0">
                <a:solidFill>
                  <a:srgbClr val="00194C"/>
                </a:solidFill>
              </a:rPr>
              <a:t>Технология конструирования программ на основе </a:t>
            </a:r>
          </a:p>
          <a:p>
            <a:pPr algn="ctr" eaLnBrk="0" hangingPunct="0"/>
            <a:r>
              <a:rPr lang="ru-RU" sz="1500" b="1" dirty="0">
                <a:solidFill>
                  <a:srgbClr val="00194C"/>
                </a:solidFill>
              </a:rPr>
              <a:t>сопоставления образовательных результатов </a:t>
            </a:r>
          </a:p>
          <a:p>
            <a:pPr algn="ctr" eaLnBrk="0" hangingPunct="0"/>
            <a:r>
              <a:rPr lang="ru-RU" sz="1500" b="1" dirty="0">
                <a:solidFill>
                  <a:srgbClr val="00194C"/>
                </a:solidFill>
              </a:rPr>
              <a:t>ФГОС СПО  с требованиями ПС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blackWhite">
          <a:xfrm>
            <a:off x="323528" y="5013176"/>
            <a:ext cx="6646812" cy="1152128"/>
          </a:xfrm>
          <a:prstGeom prst="roundRect">
            <a:avLst>
              <a:gd name="adj" fmla="val 9106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500" b="1" dirty="0">
                <a:solidFill>
                  <a:srgbClr val="FF0000"/>
                </a:solidFill>
              </a:rPr>
              <a:t>Технология конструирования программ  </a:t>
            </a:r>
          </a:p>
          <a:p>
            <a:pPr algn="ctr" eaLnBrk="0" hangingPunct="0"/>
            <a:r>
              <a:rPr lang="ru-RU" sz="1500" b="1" dirty="0">
                <a:solidFill>
                  <a:srgbClr val="FF0000"/>
                </a:solidFill>
              </a:rPr>
              <a:t>ПМ  «Выполнение работ по одной или нескольким </a:t>
            </a:r>
          </a:p>
          <a:p>
            <a:pPr algn="ctr" eaLnBrk="0" hangingPunct="0"/>
            <a:r>
              <a:rPr lang="ru-RU" sz="1500" b="1" dirty="0">
                <a:solidFill>
                  <a:srgbClr val="FF0000"/>
                </a:solidFill>
              </a:rPr>
              <a:t>профессиям  и должностям служащих»</a:t>
            </a:r>
          </a:p>
          <a:p>
            <a:pPr algn="ctr" eaLnBrk="0" hangingPunct="0"/>
            <a:r>
              <a:rPr lang="ru-RU" sz="1500" b="1" dirty="0">
                <a:solidFill>
                  <a:srgbClr val="FF0000"/>
                </a:solidFill>
              </a:rPr>
              <a:t> на основе требований ПС</a:t>
            </a:r>
            <a:endParaRPr lang="en-US" sz="1500" b="1" dirty="0">
              <a:solidFill>
                <a:srgbClr val="FF0000"/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blackWhite">
          <a:xfrm>
            <a:off x="310787" y="2578552"/>
            <a:ext cx="6646812" cy="922456"/>
          </a:xfrm>
          <a:prstGeom prst="roundRect">
            <a:avLst>
              <a:gd name="adj" fmla="val 9106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500" b="1" dirty="0">
                <a:solidFill>
                  <a:srgbClr val="00194C"/>
                </a:solidFill>
              </a:rPr>
              <a:t>Технология конструирования основных</a:t>
            </a:r>
          </a:p>
          <a:p>
            <a:pPr algn="ctr" eaLnBrk="0" hangingPunct="0"/>
            <a:r>
              <a:rPr lang="ru-RU" sz="1500" b="1" dirty="0">
                <a:solidFill>
                  <a:srgbClr val="00194C"/>
                </a:solidFill>
              </a:rPr>
              <a:t>программ на основе изучения квалификационных запросов </a:t>
            </a:r>
          </a:p>
          <a:p>
            <a:pPr algn="ctr" eaLnBrk="0" hangingPunct="0"/>
            <a:r>
              <a:rPr lang="ru-RU" sz="1500" b="1" dirty="0">
                <a:solidFill>
                  <a:srgbClr val="00194C"/>
                </a:solidFill>
              </a:rPr>
              <a:t>производственных компаний</a:t>
            </a:r>
            <a:endParaRPr lang="en-US" sz="1500" b="1" dirty="0">
              <a:solidFill>
                <a:srgbClr val="00194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978"/>
            <a:ext cx="8577956" cy="601710"/>
          </a:xfrm>
          <a:noFill/>
          <a:ln>
            <a:noFill/>
          </a:ln>
        </p:spPr>
        <p:txBody>
          <a:bodyPr/>
          <a:lstStyle/>
          <a:p>
            <a:r>
              <a:rPr lang="ru-RU" sz="2000" b="1" i="0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перевода требований ПС, ДЭ, </a:t>
            </a:r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РЧ/НЧ</a:t>
            </a:r>
            <a:r>
              <a:rPr lang="en-US" sz="2000" b="1" i="0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0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образовательные результаты и содержание ООП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8028384" y="980728"/>
            <a:ext cx="936104" cy="5688632"/>
          </a:xfrm>
          <a:prstGeom prst="roundRect">
            <a:avLst/>
          </a:prstGeom>
          <a:solidFill>
            <a:srgbClr val="EAEAEA"/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>
                <a:solidFill>
                  <a:srgbClr val="00194C"/>
                </a:solidFill>
              </a:rPr>
              <a:t>Образовательные программы, соответствующие требованиям экономики</a:t>
            </a: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blackWhite">
          <a:xfrm>
            <a:off x="323693" y="3771624"/>
            <a:ext cx="6646812" cy="1025528"/>
          </a:xfrm>
          <a:prstGeom prst="roundRect">
            <a:avLst>
              <a:gd name="adj" fmla="val 9106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500" b="1" dirty="0">
                <a:solidFill>
                  <a:srgbClr val="FF0000"/>
                </a:solidFill>
              </a:rPr>
              <a:t>Технология конструирования программ на основе </a:t>
            </a:r>
          </a:p>
          <a:p>
            <a:pPr algn="ctr" eaLnBrk="0" hangingPunct="0"/>
            <a:r>
              <a:rPr lang="ru-RU" sz="1500" b="1" dirty="0">
                <a:solidFill>
                  <a:srgbClr val="FF0000"/>
                </a:solidFill>
              </a:rPr>
              <a:t>сопоставления образовательных результатов </a:t>
            </a:r>
          </a:p>
          <a:p>
            <a:pPr algn="ctr" eaLnBrk="0" hangingPunct="0"/>
            <a:r>
              <a:rPr lang="ru-RU" sz="1500" b="1" dirty="0">
                <a:solidFill>
                  <a:srgbClr val="FF0000"/>
                </a:solidFill>
              </a:rPr>
              <a:t>ФГОС СПО  с требованиями ДЭ, РЧ/НЧ</a:t>
            </a:r>
          </a:p>
        </p:txBody>
      </p:sp>
    </p:spTree>
    <p:extLst>
      <p:ext uri="{BB962C8B-B14F-4D97-AF65-F5344CB8AC3E}">
        <p14:creationId xmlns:p14="http://schemas.microsoft.com/office/powerpoint/2010/main" val="2561683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71180" y="1043444"/>
            <a:ext cx="3789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НАПРАВЛЕНИЯ РАБОТЫ</a:t>
            </a:r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 rot="10800000" flipV="1">
            <a:off x="1907704" y="1215522"/>
            <a:ext cx="963476" cy="557293"/>
          </a:xfrm>
          <a:prstGeom prst="bentConnector3">
            <a:avLst>
              <a:gd name="adj1" fmla="val 99787"/>
            </a:avLst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>
            <a:off x="6877969" y="1233300"/>
            <a:ext cx="1006399" cy="539516"/>
          </a:xfrm>
          <a:prstGeom prst="bentConnector3">
            <a:avLst>
              <a:gd name="adj1" fmla="val 99153"/>
            </a:avLst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55776" y="3683362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МЕТОДЫ и ФОРМЫ РАБОТЫ</a:t>
            </a:r>
          </a:p>
        </p:txBody>
      </p:sp>
      <p:cxnSp>
        <p:nvCxnSpPr>
          <p:cNvPr id="20" name="Соединительная линия уступом 19"/>
          <p:cNvCxnSpPr/>
          <p:nvPr/>
        </p:nvCxnSpPr>
        <p:spPr>
          <a:xfrm rot="10800000" flipV="1">
            <a:off x="1619673" y="3879818"/>
            <a:ext cx="963476" cy="557293"/>
          </a:xfrm>
          <a:prstGeom prst="bentConnector3">
            <a:avLst>
              <a:gd name="adj1" fmla="val 99787"/>
            </a:avLst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>
            <a:off x="6949977" y="3897596"/>
            <a:ext cx="1006399" cy="539516"/>
          </a:xfrm>
          <a:prstGeom prst="bentConnector3">
            <a:avLst>
              <a:gd name="adj1" fmla="val 99153"/>
            </a:avLst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774339" y="1916832"/>
            <a:ext cx="3732605" cy="1100369"/>
          </a:xfrm>
          <a:prstGeom prst="roundRect">
            <a:avLst/>
          </a:prstGeom>
          <a:noFill/>
          <a:ln w="31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Сопоставление  требований ПС, ДЭ, РЧ/НЧ с образовательными результатами ФГОС СПО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081927" y="1916832"/>
            <a:ext cx="3810553" cy="1100369"/>
          </a:xfrm>
          <a:prstGeom prst="roundRect">
            <a:avLst/>
          </a:prstGeom>
          <a:noFill/>
          <a:ln w="31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квалификационных запросов работодателей и выявление квалификационных дефицитов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899543" y="4633567"/>
            <a:ext cx="1949164" cy="1100369"/>
          </a:xfrm>
          <a:prstGeom prst="roundRect">
            <a:avLst/>
          </a:prstGeom>
          <a:noFill/>
          <a:ln w="31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</a:t>
            </a:r>
          </a:p>
          <a:p>
            <a:pPr algn="ctr" eaLnBrk="0" hangingPunct="0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документацией 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74339" y="4633567"/>
            <a:ext cx="2614227" cy="1100369"/>
          </a:xfrm>
          <a:prstGeom prst="roundRect">
            <a:avLst/>
          </a:prstGeom>
          <a:noFill/>
          <a:ln w="31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Стажировка на профильных</a:t>
            </a:r>
          </a:p>
          <a:p>
            <a:pPr algn="ctr" eaLnBrk="0" hangingPunct="0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предприятиях и в организациях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50261" y="4642881"/>
            <a:ext cx="2614227" cy="1091055"/>
          </a:xfrm>
          <a:prstGeom prst="roundRect">
            <a:avLst/>
          </a:prstGeom>
          <a:noFill/>
          <a:ln w="31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взаимодействии c представителем работодателя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860032" y="4052694"/>
            <a:ext cx="0" cy="45642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 bwMode="black">
          <a:xfrm>
            <a:off x="503614" y="80511"/>
            <a:ext cx="8607874" cy="61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sz="2000" b="1" kern="0" dirty="0">
                <a:solidFill>
                  <a:srgbClr val="600000"/>
                </a:solidFill>
                <a:latin typeface="Arial" pitchFamily="34" charset="0"/>
                <a:cs typeface="Arial" pitchFamily="34" charset="0"/>
              </a:rPr>
              <a:t>Изучение требований рынка труда (ПС, ДЭ, РЧ/НЧ) к деятельности рабочих/специалистов при разработке ООП</a:t>
            </a:r>
          </a:p>
        </p:txBody>
      </p:sp>
    </p:spTree>
    <p:extLst>
      <p:ext uri="{BB962C8B-B14F-4D97-AF65-F5344CB8AC3E}">
        <p14:creationId xmlns:p14="http://schemas.microsoft.com/office/powerpoint/2010/main" val="1991811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3"/>
          <p:cNvSpPr txBox="1">
            <a:spLocks/>
          </p:cNvSpPr>
          <p:nvPr/>
        </p:nvSpPr>
        <p:spPr>
          <a:xfrm>
            <a:off x="219193" y="765285"/>
            <a:ext cx="4608512" cy="26482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РЫНОК ТРУДА</a:t>
            </a: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(управление персоналом)</a:t>
            </a:r>
          </a:p>
        </p:txBody>
      </p:sp>
      <p:grpSp>
        <p:nvGrpSpPr>
          <p:cNvPr id="9" name="Группа 20"/>
          <p:cNvGrpSpPr/>
          <p:nvPr/>
        </p:nvGrpSpPr>
        <p:grpSpPr>
          <a:xfrm>
            <a:off x="544914" y="1340768"/>
            <a:ext cx="3859302" cy="4047582"/>
            <a:chOff x="4889162" y="1507639"/>
            <a:chExt cx="3702619" cy="4115011"/>
          </a:xfrm>
        </p:grpSpPr>
        <p:sp>
          <p:nvSpPr>
            <p:cNvPr id="10" name="Полилиния 9"/>
            <p:cNvSpPr/>
            <p:nvPr/>
          </p:nvSpPr>
          <p:spPr>
            <a:xfrm>
              <a:off x="4889163" y="1507639"/>
              <a:ext cx="1851310" cy="2057505"/>
            </a:xfrm>
            <a:custGeom>
              <a:avLst/>
              <a:gdLst>
                <a:gd name="connsiteX0" fmla="*/ 0 w 2057505"/>
                <a:gd name="connsiteY0" fmla="*/ 0 h 1851309"/>
                <a:gd name="connsiteX1" fmla="*/ 1748947 w 2057505"/>
                <a:gd name="connsiteY1" fmla="*/ 0 h 1851309"/>
                <a:gd name="connsiteX2" fmla="*/ 2057505 w 2057505"/>
                <a:gd name="connsiteY2" fmla="*/ 308558 h 1851309"/>
                <a:gd name="connsiteX3" fmla="*/ 2057505 w 2057505"/>
                <a:gd name="connsiteY3" fmla="*/ 1851309 h 1851309"/>
                <a:gd name="connsiteX4" fmla="*/ 0 w 2057505"/>
                <a:gd name="connsiteY4" fmla="*/ 1851309 h 1851309"/>
                <a:gd name="connsiteX5" fmla="*/ 0 w 2057505"/>
                <a:gd name="connsiteY5" fmla="*/ 0 h 185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505" h="1851309">
                  <a:moveTo>
                    <a:pt x="1" y="1851309"/>
                  </a:moveTo>
                  <a:lnTo>
                    <a:pt x="1" y="277635"/>
                  </a:lnTo>
                  <a:cubicBezTo>
                    <a:pt x="1" y="124301"/>
                    <a:pt x="153533" y="0"/>
                    <a:pt x="342925" y="0"/>
                  </a:cubicBezTo>
                  <a:lnTo>
                    <a:pt x="2057504" y="0"/>
                  </a:lnTo>
                  <a:lnTo>
                    <a:pt x="2057504" y="1851309"/>
                  </a:lnTo>
                  <a:lnTo>
                    <a:pt x="1" y="1851309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5" tIns="92457" rIns="92458" bIns="606831" numCol="1" spcCol="1270" anchor="ctr" anchorCtr="0">
              <a:noAutofit/>
            </a:bodyPr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2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Определение индикаторов процесса и результатов ПД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6740472" y="1507639"/>
              <a:ext cx="1851309" cy="2057505"/>
            </a:xfrm>
            <a:custGeom>
              <a:avLst/>
              <a:gdLst>
                <a:gd name="connsiteX0" fmla="*/ 0 w 1851309"/>
                <a:gd name="connsiteY0" fmla="*/ 0 h 2057505"/>
                <a:gd name="connsiteX1" fmla="*/ 1542751 w 1851309"/>
                <a:gd name="connsiteY1" fmla="*/ 0 h 2057505"/>
                <a:gd name="connsiteX2" fmla="*/ 1851309 w 1851309"/>
                <a:gd name="connsiteY2" fmla="*/ 308558 h 2057505"/>
                <a:gd name="connsiteX3" fmla="*/ 1851309 w 1851309"/>
                <a:gd name="connsiteY3" fmla="*/ 2057505 h 2057505"/>
                <a:gd name="connsiteX4" fmla="*/ 0 w 1851309"/>
                <a:gd name="connsiteY4" fmla="*/ 2057505 h 2057505"/>
                <a:gd name="connsiteX5" fmla="*/ 0 w 1851309"/>
                <a:gd name="connsiteY5" fmla="*/ 0 h 2057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1309" h="2057505">
                  <a:moveTo>
                    <a:pt x="0" y="0"/>
                  </a:moveTo>
                  <a:lnTo>
                    <a:pt x="1542751" y="0"/>
                  </a:lnTo>
                  <a:cubicBezTo>
                    <a:pt x="1713163" y="0"/>
                    <a:pt x="1851309" y="138146"/>
                    <a:pt x="1851309" y="308558"/>
                  </a:cubicBezTo>
                  <a:lnTo>
                    <a:pt x="1851309" y="2057505"/>
                  </a:lnTo>
                  <a:lnTo>
                    <a:pt x="0" y="2057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606832" numCol="1" spcCol="1270" anchor="ctr" anchorCtr="0">
              <a:noAutofit/>
            </a:bodyPr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2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Определение показателей, параметров и критериев оценивания результатов деятельности</a:t>
              </a: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889162" y="3565144"/>
              <a:ext cx="1851310" cy="2057505"/>
            </a:xfrm>
            <a:custGeom>
              <a:avLst/>
              <a:gdLst>
                <a:gd name="connsiteX0" fmla="*/ 0 w 1851309"/>
                <a:gd name="connsiteY0" fmla="*/ 0 h 2057505"/>
                <a:gd name="connsiteX1" fmla="*/ 1542751 w 1851309"/>
                <a:gd name="connsiteY1" fmla="*/ 0 h 2057505"/>
                <a:gd name="connsiteX2" fmla="*/ 1851309 w 1851309"/>
                <a:gd name="connsiteY2" fmla="*/ 308558 h 2057505"/>
                <a:gd name="connsiteX3" fmla="*/ 1851309 w 1851309"/>
                <a:gd name="connsiteY3" fmla="*/ 2057505 h 2057505"/>
                <a:gd name="connsiteX4" fmla="*/ 0 w 1851309"/>
                <a:gd name="connsiteY4" fmla="*/ 2057505 h 2057505"/>
                <a:gd name="connsiteX5" fmla="*/ 0 w 1851309"/>
                <a:gd name="connsiteY5" fmla="*/ 0 h 2057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1309" h="2057505">
                  <a:moveTo>
                    <a:pt x="1851309" y="2057505"/>
                  </a:moveTo>
                  <a:lnTo>
                    <a:pt x="308558" y="2057505"/>
                  </a:lnTo>
                  <a:cubicBezTo>
                    <a:pt x="138146" y="2057505"/>
                    <a:pt x="0" y="1919359"/>
                    <a:pt x="0" y="1748947"/>
                  </a:cubicBezTo>
                  <a:lnTo>
                    <a:pt x="0" y="0"/>
                  </a:lnTo>
                  <a:lnTo>
                    <a:pt x="1851309" y="0"/>
                  </a:lnTo>
                  <a:lnTo>
                    <a:pt x="1851309" y="2057505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606832" rIns="92456" bIns="92456" numCol="1" spcCol="1270" anchor="ctr" anchorCtr="0">
              <a:noAutofit/>
            </a:bodyPr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2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Проекция единиц ПС в структурные компоненты ОП (модули), необходимые для повышения квалификации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6740471" y="3565144"/>
              <a:ext cx="1851310" cy="2057506"/>
            </a:xfrm>
            <a:custGeom>
              <a:avLst/>
              <a:gdLst>
                <a:gd name="connsiteX0" fmla="*/ 0 w 2057505"/>
                <a:gd name="connsiteY0" fmla="*/ 0 h 1851309"/>
                <a:gd name="connsiteX1" fmla="*/ 1748947 w 2057505"/>
                <a:gd name="connsiteY1" fmla="*/ 0 h 1851309"/>
                <a:gd name="connsiteX2" fmla="*/ 2057505 w 2057505"/>
                <a:gd name="connsiteY2" fmla="*/ 308558 h 1851309"/>
                <a:gd name="connsiteX3" fmla="*/ 2057505 w 2057505"/>
                <a:gd name="connsiteY3" fmla="*/ 1851309 h 1851309"/>
                <a:gd name="connsiteX4" fmla="*/ 0 w 2057505"/>
                <a:gd name="connsiteY4" fmla="*/ 1851309 h 1851309"/>
                <a:gd name="connsiteX5" fmla="*/ 0 w 2057505"/>
                <a:gd name="connsiteY5" fmla="*/ 0 h 185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505" h="1851309">
                  <a:moveTo>
                    <a:pt x="2057504" y="0"/>
                  </a:moveTo>
                  <a:lnTo>
                    <a:pt x="2057504" y="1573674"/>
                  </a:lnTo>
                  <a:cubicBezTo>
                    <a:pt x="2057504" y="1727008"/>
                    <a:pt x="1903972" y="1851309"/>
                    <a:pt x="1714580" y="1851309"/>
                  </a:cubicBezTo>
                  <a:lnTo>
                    <a:pt x="1" y="1851309"/>
                  </a:lnTo>
                  <a:lnTo>
                    <a:pt x="1" y="0"/>
                  </a:lnTo>
                  <a:lnTo>
                    <a:pt x="2057504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606832" rIns="92457" bIns="92457" numCol="1" spcCol="1270" anchor="ctr" anchorCtr="0">
              <a:noAutofit/>
            </a:bodyPr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2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Формирование «входных» требований для претендентов на вакантную должность</a:t>
              </a: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6012161" y="3140968"/>
              <a:ext cx="1405183" cy="884736"/>
            </a:xfrm>
            <a:custGeom>
              <a:avLst/>
              <a:gdLst>
                <a:gd name="connsiteX0" fmla="*/ 0 w 1625967"/>
                <a:gd name="connsiteY0" fmla="*/ 178264 h 1069563"/>
                <a:gd name="connsiteX1" fmla="*/ 178264 w 1625967"/>
                <a:gd name="connsiteY1" fmla="*/ 0 h 1069563"/>
                <a:gd name="connsiteX2" fmla="*/ 1447703 w 1625967"/>
                <a:gd name="connsiteY2" fmla="*/ 0 h 1069563"/>
                <a:gd name="connsiteX3" fmla="*/ 1625967 w 1625967"/>
                <a:gd name="connsiteY3" fmla="*/ 178264 h 1069563"/>
                <a:gd name="connsiteX4" fmla="*/ 1625967 w 1625967"/>
                <a:gd name="connsiteY4" fmla="*/ 891299 h 1069563"/>
                <a:gd name="connsiteX5" fmla="*/ 1447703 w 1625967"/>
                <a:gd name="connsiteY5" fmla="*/ 1069563 h 1069563"/>
                <a:gd name="connsiteX6" fmla="*/ 178264 w 1625967"/>
                <a:gd name="connsiteY6" fmla="*/ 1069563 h 1069563"/>
                <a:gd name="connsiteX7" fmla="*/ 0 w 1625967"/>
                <a:gd name="connsiteY7" fmla="*/ 891299 h 1069563"/>
                <a:gd name="connsiteX8" fmla="*/ 0 w 1625967"/>
                <a:gd name="connsiteY8" fmla="*/ 178264 h 106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5967" h="1069563">
                  <a:moveTo>
                    <a:pt x="0" y="178264"/>
                  </a:moveTo>
                  <a:cubicBezTo>
                    <a:pt x="0" y="79812"/>
                    <a:pt x="79812" y="0"/>
                    <a:pt x="178264" y="0"/>
                  </a:cubicBezTo>
                  <a:lnTo>
                    <a:pt x="1447703" y="0"/>
                  </a:lnTo>
                  <a:cubicBezTo>
                    <a:pt x="1546155" y="0"/>
                    <a:pt x="1625967" y="79812"/>
                    <a:pt x="1625967" y="178264"/>
                  </a:cubicBezTo>
                  <a:lnTo>
                    <a:pt x="1625967" y="891299"/>
                  </a:lnTo>
                  <a:cubicBezTo>
                    <a:pt x="1625967" y="989751"/>
                    <a:pt x="1546155" y="1069563"/>
                    <a:pt x="1447703" y="1069563"/>
                  </a:cubicBezTo>
                  <a:lnTo>
                    <a:pt x="178264" y="1069563"/>
                  </a:lnTo>
                  <a:cubicBezTo>
                    <a:pt x="79812" y="1069563"/>
                    <a:pt x="0" y="989751"/>
                    <a:pt x="0" y="891299"/>
                  </a:cubicBezTo>
                  <a:lnTo>
                    <a:pt x="0" y="178264"/>
                  </a:lnTo>
                  <a:close/>
                </a:path>
              </a:pathLst>
            </a:custGeom>
            <a:solidFill>
              <a:srgbClr val="DCE5F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4132" tIns="174132" rIns="174132" bIns="174132" numCol="1" spcCol="1270" anchor="ctr" anchorCtr="0">
              <a:noAutofit/>
            </a:bodyPr>
            <a:lstStyle/>
            <a:p>
              <a:pPr algn="ctr" defTabSz="1422400" eaLnBrk="0" hangingPunct="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ПС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67544" y="5849104"/>
            <a:ext cx="387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eaLnBrk="0" hangingPunct="0"/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Обновление ПС значительно опережает обновление ФГОС СПО и появление ПООП 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4404224" y="5890701"/>
            <a:ext cx="453845" cy="46877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hangingPunct="0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8060" y="5663570"/>
            <a:ext cx="41081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eaLnBrk="0" hangingPunct="0"/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 на конструирование и реализацию гибких, практико-ориентированных образовательных программ в соответствии с требованиями рынка труда (ФГОС СПО имеет рамочный характер)</a:t>
            </a:r>
          </a:p>
        </p:txBody>
      </p:sp>
      <p:grpSp>
        <p:nvGrpSpPr>
          <p:cNvPr id="19" name="Группа 13"/>
          <p:cNvGrpSpPr/>
          <p:nvPr/>
        </p:nvGrpSpPr>
        <p:grpSpPr>
          <a:xfrm>
            <a:off x="4854612" y="1319499"/>
            <a:ext cx="4039836" cy="4077300"/>
            <a:chOff x="534131" y="1466961"/>
            <a:chExt cx="4039836" cy="4132834"/>
          </a:xfrm>
        </p:grpSpPr>
        <p:sp>
          <p:nvSpPr>
            <p:cNvPr id="20" name="Полилиния 19"/>
            <p:cNvSpPr/>
            <p:nvPr/>
          </p:nvSpPr>
          <p:spPr>
            <a:xfrm>
              <a:off x="534131" y="1474230"/>
              <a:ext cx="2001109" cy="2057505"/>
            </a:xfrm>
            <a:custGeom>
              <a:avLst/>
              <a:gdLst>
                <a:gd name="connsiteX0" fmla="*/ 0 w 2057505"/>
                <a:gd name="connsiteY0" fmla="*/ 0 h 1851671"/>
                <a:gd name="connsiteX1" fmla="*/ 1748887 w 2057505"/>
                <a:gd name="connsiteY1" fmla="*/ 0 h 1851671"/>
                <a:gd name="connsiteX2" fmla="*/ 2057505 w 2057505"/>
                <a:gd name="connsiteY2" fmla="*/ 308618 h 1851671"/>
                <a:gd name="connsiteX3" fmla="*/ 2057505 w 2057505"/>
                <a:gd name="connsiteY3" fmla="*/ 1851671 h 1851671"/>
                <a:gd name="connsiteX4" fmla="*/ 0 w 2057505"/>
                <a:gd name="connsiteY4" fmla="*/ 1851671 h 1851671"/>
                <a:gd name="connsiteX5" fmla="*/ 0 w 2057505"/>
                <a:gd name="connsiteY5" fmla="*/ 0 h 185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505" h="1851671">
                  <a:moveTo>
                    <a:pt x="1" y="1851671"/>
                  </a:moveTo>
                  <a:lnTo>
                    <a:pt x="1" y="277744"/>
                  </a:lnTo>
                  <a:cubicBezTo>
                    <a:pt x="1" y="124350"/>
                    <a:pt x="153533" y="0"/>
                    <a:pt x="342925" y="0"/>
                  </a:cubicBezTo>
                  <a:lnTo>
                    <a:pt x="2057504" y="0"/>
                  </a:lnTo>
                  <a:lnTo>
                    <a:pt x="2057504" y="1851671"/>
                  </a:lnTo>
                  <a:lnTo>
                    <a:pt x="1" y="185167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7" tIns="99567" rIns="99570" bIns="613944" numCol="1" spcCol="1270" anchor="ctr" anchorCtr="0">
              <a:noAutofit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endParaRPr lang="ru-RU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Aft>
                  <a:spcPts val="0"/>
                </a:spcAft>
                <a:defRPr/>
              </a:pPr>
              <a:endParaRPr lang="ru-RU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ru-RU" sz="12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Определение результатов</a:t>
              </a:r>
            </a:p>
            <a:p>
              <a:pPr algn="ctr" defTabSz="1422400" eaLnBrk="0" hangingPunct="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2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образования</a:t>
              </a: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2504807" y="1466961"/>
              <a:ext cx="2069160" cy="2057505"/>
            </a:xfrm>
            <a:custGeom>
              <a:avLst/>
              <a:gdLst>
                <a:gd name="connsiteX0" fmla="*/ 0 w 1894870"/>
                <a:gd name="connsiteY0" fmla="*/ 0 h 2057505"/>
                <a:gd name="connsiteX1" fmla="*/ 1579052 w 1894870"/>
                <a:gd name="connsiteY1" fmla="*/ 0 h 2057505"/>
                <a:gd name="connsiteX2" fmla="*/ 1894870 w 1894870"/>
                <a:gd name="connsiteY2" fmla="*/ 315818 h 2057505"/>
                <a:gd name="connsiteX3" fmla="*/ 1894870 w 1894870"/>
                <a:gd name="connsiteY3" fmla="*/ 2057505 h 2057505"/>
                <a:gd name="connsiteX4" fmla="*/ 0 w 1894870"/>
                <a:gd name="connsiteY4" fmla="*/ 2057505 h 2057505"/>
                <a:gd name="connsiteX5" fmla="*/ 0 w 1894870"/>
                <a:gd name="connsiteY5" fmla="*/ 0 h 2057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4870" h="2057505">
                  <a:moveTo>
                    <a:pt x="0" y="0"/>
                  </a:moveTo>
                  <a:lnTo>
                    <a:pt x="1579052" y="0"/>
                  </a:lnTo>
                  <a:cubicBezTo>
                    <a:pt x="1753473" y="0"/>
                    <a:pt x="1894870" y="141397"/>
                    <a:pt x="1894870" y="315818"/>
                  </a:cubicBezTo>
                  <a:lnTo>
                    <a:pt x="1894870" y="2057505"/>
                  </a:lnTo>
                  <a:lnTo>
                    <a:pt x="0" y="2057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613944" numCol="1" spcCol="1270" anchor="ctr" anchorCtr="0">
              <a:noAutofit/>
            </a:bodyPr>
            <a:lstStyle/>
            <a:p>
              <a:pPr algn="ctr" defTabSz="622300" eaLnBrk="0" hangingPunct="0">
                <a:lnSpc>
                  <a:spcPct val="90000"/>
                </a:lnSpc>
                <a:spcAft>
                  <a:spcPct val="35000"/>
                </a:spcAft>
              </a:pPr>
              <a:endParaRPr lang="ru-RU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622300" eaLnBrk="0" hangingPunct="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2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Определение показателей, параметров и критериев оценивания результатов образования</a:t>
              </a: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540435" y="3542290"/>
              <a:ext cx="1990309" cy="2057505"/>
            </a:xfrm>
            <a:custGeom>
              <a:avLst/>
              <a:gdLst>
                <a:gd name="connsiteX0" fmla="*/ 0 w 1851671"/>
                <a:gd name="connsiteY0" fmla="*/ 0 h 2057505"/>
                <a:gd name="connsiteX1" fmla="*/ 1543053 w 1851671"/>
                <a:gd name="connsiteY1" fmla="*/ 0 h 2057505"/>
                <a:gd name="connsiteX2" fmla="*/ 1851671 w 1851671"/>
                <a:gd name="connsiteY2" fmla="*/ 308618 h 2057505"/>
                <a:gd name="connsiteX3" fmla="*/ 1851671 w 1851671"/>
                <a:gd name="connsiteY3" fmla="*/ 2057505 h 2057505"/>
                <a:gd name="connsiteX4" fmla="*/ 0 w 1851671"/>
                <a:gd name="connsiteY4" fmla="*/ 2057505 h 2057505"/>
                <a:gd name="connsiteX5" fmla="*/ 0 w 1851671"/>
                <a:gd name="connsiteY5" fmla="*/ 0 h 2057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1671" h="2057505">
                  <a:moveTo>
                    <a:pt x="1851671" y="2057505"/>
                  </a:moveTo>
                  <a:lnTo>
                    <a:pt x="308618" y="2057505"/>
                  </a:lnTo>
                  <a:cubicBezTo>
                    <a:pt x="138173" y="2057505"/>
                    <a:pt x="0" y="1919332"/>
                    <a:pt x="0" y="1748887"/>
                  </a:cubicBezTo>
                  <a:lnTo>
                    <a:pt x="0" y="0"/>
                  </a:lnTo>
                  <a:lnTo>
                    <a:pt x="1851671" y="0"/>
                  </a:lnTo>
                  <a:lnTo>
                    <a:pt x="1851671" y="205750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613944" rIns="99568" bIns="99568" numCol="1" spcCol="1270" anchor="ctr" anchorCtr="0">
              <a:noAutofit/>
            </a:bodyPr>
            <a:lstStyle/>
            <a:p>
              <a:pPr algn="ctr" defTabSz="622300" eaLnBrk="0" hangingPunct="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2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Проекция единиц ПС в структурные компоненты ОП (модули)</a:t>
              </a: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2511632" y="3531735"/>
              <a:ext cx="2060368" cy="2068060"/>
            </a:xfrm>
            <a:custGeom>
              <a:avLst/>
              <a:gdLst>
                <a:gd name="connsiteX0" fmla="*/ 0 w 2057505"/>
                <a:gd name="connsiteY0" fmla="*/ 0 h 1851671"/>
                <a:gd name="connsiteX1" fmla="*/ 1748887 w 2057505"/>
                <a:gd name="connsiteY1" fmla="*/ 0 h 1851671"/>
                <a:gd name="connsiteX2" fmla="*/ 2057505 w 2057505"/>
                <a:gd name="connsiteY2" fmla="*/ 308618 h 1851671"/>
                <a:gd name="connsiteX3" fmla="*/ 2057505 w 2057505"/>
                <a:gd name="connsiteY3" fmla="*/ 1851671 h 1851671"/>
                <a:gd name="connsiteX4" fmla="*/ 0 w 2057505"/>
                <a:gd name="connsiteY4" fmla="*/ 1851671 h 1851671"/>
                <a:gd name="connsiteX5" fmla="*/ 0 w 2057505"/>
                <a:gd name="connsiteY5" fmla="*/ 0 h 185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505" h="1851671">
                  <a:moveTo>
                    <a:pt x="2057504" y="0"/>
                  </a:moveTo>
                  <a:lnTo>
                    <a:pt x="2057504" y="1573927"/>
                  </a:lnTo>
                  <a:cubicBezTo>
                    <a:pt x="2057504" y="1727321"/>
                    <a:pt x="1903972" y="1851671"/>
                    <a:pt x="1714580" y="1851671"/>
                  </a:cubicBezTo>
                  <a:lnTo>
                    <a:pt x="1" y="1851671"/>
                  </a:lnTo>
                  <a:lnTo>
                    <a:pt x="1" y="0"/>
                  </a:lnTo>
                  <a:lnTo>
                    <a:pt x="2057504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613944" rIns="99569" bIns="99569" numCol="1" spcCol="1270" anchor="ctr" anchorCtr="0">
              <a:noAutofit/>
            </a:bodyPr>
            <a:lstStyle/>
            <a:p>
              <a:pPr algn="ctr" defTabSz="622300" eaLnBrk="0" hangingPunct="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2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Формирование деятельностной составляющей учебных программ (СР, ЛПЗ, заданий для ПА и ГИА)</a:t>
              </a: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1771290" y="3140968"/>
              <a:ext cx="1576574" cy="884736"/>
            </a:xfrm>
            <a:custGeom>
              <a:avLst/>
              <a:gdLst>
                <a:gd name="connsiteX0" fmla="*/ 0 w 1864607"/>
                <a:gd name="connsiteY0" fmla="*/ 171462 h 1028752"/>
                <a:gd name="connsiteX1" fmla="*/ 171462 w 1864607"/>
                <a:gd name="connsiteY1" fmla="*/ 0 h 1028752"/>
                <a:gd name="connsiteX2" fmla="*/ 1693145 w 1864607"/>
                <a:gd name="connsiteY2" fmla="*/ 0 h 1028752"/>
                <a:gd name="connsiteX3" fmla="*/ 1864607 w 1864607"/>
                <a:gd name="connsiteY3" fmla="*/ 171462 h 1028752"/>
                <a:gd name="connsiteX4" fmla="*/ 1864607 w 1864607"/>
                <a:gd name="connsiteY4" fmla="*/ 857290 h 1028752"/>
                <a:gd name="connsiteX5" fmla="*/ 1693145 w 1864607"/>
                <a:gd name="connsiteY5" fmla="*/ 1028752 h 1028752"/>
                <a:gd name="connsiteX6" fmla="*/ 171462 w 1864607"/>
                <a:gd name="connsiteY6" fmla="*/ 1028752 h 1028752"/>
                <a:gd name="connsiteX7" fmla="*/ 0 w 1864607"/>
                <a:gd name="connsiteY7" fmla="*/ 857290 h 1028752"/>
                <a:gd name="connsiteX8" fmla="*/ 0 w 1864607"/>
                <a:gd name="connsiteY8" fmla="*/ 171462 h 102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4607" h="1028752">
                  <a:moveTo>
                    <a:pt x="0" y="171462"/>
                  </a:moveTo>
                  <a:cubicBezTo>
                    <a:pt x="0" y="76766"/>
                    <a:pt x="76766" y="0"/>
                    <a:pt x="171462" y="0"/>
                  </a:cubicBezTo>
                  <a:lnTo>
                    <a:pt x="1693145" y="0"/>
                  </a:lnTo>
                  <a:cubicBezTo>
                    <a:pt x="1787841" y="0"/>
                    <a:pt x="1864607" y="76766"/>
                    <a:pt x="1864607" y="171462"/>
                  </a:cubicBezTo>
                  <a:lnTo>
                    <a:pt x="1864607" y="857290"/>
                  </a:lnTo>
                  <a:cubicBezTo>
                    <a:pt x="1864607" y="951986"/>
                    <a:pt x="1787841" y="1028752"/>
                    <a:pt x="1693145" y="1028752"/>
                  </a:cubicBezTo>
                  <a:lnTo>
                    <a:pt x="171462" y="1028752"/>
                  </a:lnTo>
                  <a:cubicBezTo>
                    <a:pt x="76766" y="1028752"/>
                    <a:pt x="0" y="951986"/>
                    <a:pt x="0" y="857290"/>
                  </a:cubicBezTo>
                  <a:lnTo>
                    <a:pt x="0" y="171462"/>
                  </a:lnTo>
                  <a:close/>
                </a:path>
              </a:pathLst>
            </a:custGeom>
            <a:solidFill>
              <a:srgbClr val="DCE5F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7380" tIns="187380" rIns="187380" bIns="187380" numCol="1" spcCol="1270" anchor="ctr" anchorCtr="0">
              <a:noAutofit/>
            </a:bodyPr>
            <a:lstStyle/>
            <a:p>
              <a:pPr algn="ctr" defTabSz="1600200" eaLnBrk="0" hangingPunct="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ПС</a:t>
              </a:r>
              <a:endParaRPr lang="ru-RU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863740" y="745540"/>
            <a:ext cx="4181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hangingPunct="0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СИСТЕМА ОБРАЗОВАНИЯ</a:t>
            </a:r>
          </a:p>
          <a:p>
            <a:pPr algn="ctr" defTabSz="685800" eaLnBrk="0" hangingPunct="0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(разработка программ)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67544" y="118009"/>
            <a:ext cx="83185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профессиональных стандартов</a:t>
            </a:r>
          </a:p>
        </p:txBody>
      </p:sp>
    </p:spTree>
    <p:extLst>
      <p:ext uri="{BB962C8B-B14F-4D97-AF65-F5344CB8AC3E}">
        <p14:creationId xmlns:p14="http://schemas.microsoft.com/office/powerpoint/2010/main" val="300544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/>
          <p:cNvSpPr/>
          <p:nvPr/>
        </p:nvSpPr>
        <p:spPr>
          <a:xfrm>
            <a:off x="611560" y="188640"/>
            <a:ext cx="2376264" cy="864096"/>
          </a:xfrm>
          <a:prstGeom prst="homePlate">
            <a:avLst>
              <a:gd name="adj" fmla="val 28836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Введение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2420888"/>
            <a:ext cx="8352928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Уровни, типы, виды </a:t>
            </a:r>
          </a:p>
          <a:p>
            <a:pPr lvl="0" algn="ctr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 программ </a:t>
            </a:r>
          </a:p>
        </p:txBody>
      </p:sp>
    </p:spTree>
    <p:extLst>
      <p:ext uri="{BB962C8B-B14F-4D97-AF65-F5344CB8AC3E}">
        <p14:creationId xmlns:p14="http://schemas.microsoft.com/office/powerpoint/2010/main" val="2355650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467544" y="116632"/>
            <a:ext cx="8604448" cy="6264696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в образовательной организации  должен участвовать в сопоставлении требований ФГОС СПО, ПС, ДЭ, РЧ/НЧ</a:t>
            </a:r>
          </a:p>
          <a:p>
            <a:pPr algn="ctr">
              <a:lnSpc>
                <a:spcPct val="150000"/>
              </a:lnSpc>
            </a:pP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разработке ООП?</a:t>
            </a:r>
          </a:p>
          <a:p>
            <a:pPr algn="ctr">
              <a:lnSpc>
                <a:spcPct val="150000"/>
              </a:lnSpc>
            </a:pPr>
            <a:endParaRPr lang="ru-RU" sz="1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образовательной организации должна быть организована работа по сопоставлению требований ФГОС СПО, ПС, ДЭ, РЧ/НЧ  </a:t>
            </a:r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(до разработки учебного плана или после)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>
              <a:lnSpc>
                <a:spcPct val="150000"/>
              </a:lnSpc>
            </a:pPr>
            <a:endParaRPr lang="ru-RU" sz="1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должно быть подтверждено сопоставление требований ФГОС СПО, ПС, ДЭ, РЧ/НЧ </a:t>
            </a:r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(«какие следы»)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algn="ctr">
              <a:lnSpc>
                <a:spcPct val="150000"/>
              </a:lnSpc>
            </a:pPr>
            <a:endParaRPr lang="ru-RU" sz="1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КАКУЮ 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информацию должна иметь ОО по результатам согласования требований рынка труда и ФГОС СПО?</a:t>
            </a:r>
          </a:p>
          <a:p>
            <a:pPr algn="ctr">
              <a:lnSpc>
                <a:spcPct val="150000"/>
              </a:lnSpc>
            </a:pPr>
            <a:endParaRPr lang="ru-RU" sz="1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ТРЕБУЕТСЯ ЛИ 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сопоставление требований ФГОС СПО, ПС, ДЭ, РЧ/НЧ на региональном уровне? </a:t>
            </a:r>
            <a:r>
              <a:rPr lang="ru-RU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ЗАЧЕМ?</a:t>
            </a:r>
          </a:p>
        </p:txBody>
      </p:sp>
    </p:spTree>
    <p:extLst>
      <p:ext uri="{BB962C8B-B14F-4D97-AF65-F5344CB8AC3E}">
        <p14:creationId xmlns:p14="http://schemas.microsoft.com/office/powerpoint/2010/main" val="3348098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99592" y="306069"/>
            <a:ext cx="7848872" cy="1440160"/>
          </a:xfrm>
          <a:noFill/>
          <a:ln>
            <a:solidFill>
              <a:srgbClr val="0000FF"/>
            </a:solidFill>
          </a:ln>
        </p:spPr>
        <p:txBody>
          <a:bodyPr/>
          <a:lstStyle/>
          <a:p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работы (ДОКУМЕНТ!!!) образовательной организации по  согласованию требований рынка труда и ФГОС СПО по специальности/профессии – </a:t>
            </a:r>
            <a:br>
              <a:rPr lang="ru-RU" sz="1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 для разработки УП и всех элементов ООП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white">
          <a:xfrm>
            <a:off x="930147" y="2034261"/>
            <a:ext cx="7848872" cy="144016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документа, содержащего результат работы по согласованию требований ФГОС СПО и рынка труда, порядок подготовки  устанавливается образовательной организацией САМОСТОЯТЕЛЬНО!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white">
          <a:xfrm>
            <a:off x="930147" y="3690445"/>
            <a:ext cx="7848871" cy="1466747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работы (ДОКУМЕНТ!!!) по согласованию требований рынка труда и ФГОС СПО  должен содержать информацию необходимую для проектирования ООП</a:t>
            </a:r>
          </a:p>
          <a:p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(для разработки УП, РП по УД, ПМ, КОС, МР)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white">
          <a:xfrm>
            <a:off x="899591" y="5301208"/>
            <a:ext cx="7879427" cy="10081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sz="1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КАКАЯ ИНФОРМАЦИЯ ДОЛЖНА БЫТЬ ПО  РЕЗУЛЬТАТАМ СОГЛАСОВАНИЯ ТРЕБОВАНИЙ РЫНКА ТРУДА И ФГОС СПО?</a:t>
            </a:r>
          </a:p>
        </p:txBody>
      </p:sp>
    </p:spTree>
    <p:extLst>
      <p:ext uri="{BB962C8B-B14F-4D97-AF65-F5344CB8AC3E}">
        <p14:creationId xmlns:p14="http://schemas.microsoft.com/office/powerpoint/2010/main" val="189155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196752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i="1" dirty="0">
                <a:solidFill>
                  <a:srgbClr val="0000FF"/>
                </a:solidFill>
              </a:rPr>
              <a:t>Перед началом работы по сопоставлению образовательных результатов ФГОС СПО с требованиями ПС, ДЭ, РЧ/НЧ необходимо определить: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i="1" dirty="0">
                <a:solidFill>
                  <a:srgbClr val="0000FF"/>
                </a:solidFill>
              </a:rPr>
              <a:t>какую профессию/ПС выбираем </a:t>
            </a:r>
            <a:r>
              <a:rPr lang="ru-RU" sz="2000" i="1" dirty="0">
                <a:solidFill>
                  <a:srgbClr val="0000FF"/>
                </a:solidFill>
              </a:rPr>
              <a:t>(для ППССЗ по ТОП 50)</a:t>
            </a:r>
            <a:endParaRPr lang="ru-RU" sz="2400" i="1" dirty="0">
              <a:solidFill>
                <a:srgbClr val="0000FF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i="1" dirty="0">
                <a:solidFill>
                  <a:srgbClr val="0000FF"/>
                </a:solidFill>
              </a:rPr>
              <a:t>что берется для сопоставления: только требования ДЭ или еще требования РЧ/НЧ;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i="1" dirty="0">
                <a:solidFill>
                  <a:srgbClr val="0000FF"/>
                </a:solidFill>
              </a:rPr>
              <a:t>код ДЭ по конкретной компетенции;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i="1" dirty="0">
                <a:solidFill>
                  <a:srgbClr val="0000FF"/>
                </a:solidFill>
              </a:rPr>
              <a:t>уровень чемпионата РЧ или НЧ.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5856" y="116632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rgbClr val="FF0000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118084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962719"/>
            <a:ext cx="8437016" cy="477053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rgbClr val="74003A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</a:rPr>
              <a:t>о необходимости расширения требований, предусмотренных ФГОС (ПК, опыта практической деятельности, знаний и умений), за счет введения вариативных образовательных результатов;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</a:rPr>
              <a:t>о необходимости введения в ООП дополнительного (вариативного) профессионального модуля (</a:t>
            </a:r>
            <a:r>
              <a:rPr lang="ru-RU" sz="1600" u="sng" dirty="0">
                <a:solidFill>
                  <a:srgbClr val="002060"/>
                </a:solidFill>
              </a:rPr>
              <a:t>действительно для некоторых ФГОС СПО</a:t>
            </a:r>
            <a:r>
              <a:rPr lang="ru-RU" sz="1600" dirty="0">
                <a:solidFill>
                  <a:srgbClr val="002060"/>
                </a:solidFill>
              </a:rPr>
              <a:t>);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</a:rPr>
              <a:t>о содержании перечня профессиональных компетенций, опыта практической деятельности, умений и знаний, обеспечивающих освоение рабочей профессии в рамках ППССЗ;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</a:rPr>
              <a:t>о введении вариативных учебных дисциплин;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</a:rPr>
              <a:t>о порядке освоения УД, ПМ;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</a:rPr>
              <a:t>о введении профессионально ориентированных тем (заданий) в предметы общеобразовательного цикла ООП;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</a:rPr>
              <a:t>о выделении приоритетов в формировании общих компетенций, предусмотренных ФГОС, и/или необходимости дополнения их списка с учетом требований профессиональных стандартов (это может касаться, например, вопросов промышленной, экологической безопасности, трудовой дисциплины, культуры труда, владения иностранными языками);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</a:rPr>
              <a:t>о разработке и реализации программ дополнительного образования для обучающихся по ФГОС СПО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19890"/>
            <a:ext cx="8437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00000"/>
                </a:solidFill>
              </a:rPr>
              <a:t>На основании сопоставления ФГОС СПО  (ТОП 50) с ПС, ДЭ, РЧ/НЧ можно сделать следующие выводы: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5838363"/>
            <a:ext cx="843701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u="sng" dirty="0">
                <a:solidFill>
                  <a:srgbClr val="002060"/>
                </a:solidFill>
              </a:rPr>
              <a:t>Вариативная часть должна быть направлена на удовлетворение потребностей рынка труда</a:t>
            </a:r>
            <a:r>
              <a:rPr lang="ru-RU" sz="1600" dirty="0">
                <a:solidFill>
                  <a:srgbClr val="002060"/>
                </a:solidFill>
              </a:rPr>
              <a:t>, а не «сделана» под имеющиеся ПЦК или под конкретных «хороших преподавателей». </a:t>
            </a:r>
          </a:p>
        </p:txBody>
      </p:sp>
    </p:spTree>
    <p:extLst>
      <p:ext uri="{BB962C8B-B14F-4D97-AF65-F5344CB8AC3E}">
        <p14:creationId xmlns:p14="http://schemas.microsoft.com/office/powerpoint/2010/main" val="2400491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634442" y="1772816"/>
            <a:ext cx="7897997" cy="3168352"/>
          </a:xfrm>
          <a:prstGeom prst="snip2DiagRect">
            <a:avLst>
              <a:gd name="adj1" fmla="val 0"/>
              <a:gd name="adj2" fmla="val 24821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Технология конструирования программ</a:t>
            </a:r>
          </a:p>
          <a:p>
            <a:pPr lvl="0" algn="ctr">
              <a:lnSpc>
                <a:spcPct val="15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ПМ  «Выполнение работ по одной или нескольким </a:t>
            </a:r>
          </a:p>
          <a:p>
            <a:pPr lvl="0" algn="ctr">
              <a:lnSpc>
                <a:spcPct val="15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профессиям  и должностям служащих»</a:t>
            </a:r>
          </a:p>
          <a:p>
            <a:pPr lvl="0" algn="ctr">
              <a:lnSpc>
                <a:spcPct val="15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 основе требований ПС</a:t>
            </a:r>
          </a:p>
        </p:txBody>
      </p:sp>
    </p:spTree>
    <p:extLst>
      <p:ext uri="{BB962C8B-B14F-4D97-AF65-F5344CB8AC3E}">
        <p14:creationId xmlns:p14="http://schemas.microsoft.com/office/powerpoint/2010/main" val="1799553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03925" y="18864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600000"/>
                </a:solidFill>
              </a:rPr>
              <a:t>Профессиональные стандарты (ПС)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052736"/>
            <a:ext cx="8424936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Профессиональный стандарт </a:t>
            </a:r>
            <a:r>
              <a:rPr lang="ru-RU" dirty="0"/>
              <a:t>- нормативный документ, который отражает минимально необходимые требования к профессии по квалификационным уровням и компетенциям с учетом обеспечения качества, продуктивности и безопасности выполняемых работ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221088"/>
            <a:ext cx="8424936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920000"/>
                </a:solidFill>
              </a:rPr>
              <a:t>Условия работы с ПС: </a:t>
            </a:r>
          </a:p>
          <a:p>
            <a:pPr algn="ctr"/>
            <a:endParaRPr lang="ru-RU" sz="1100" b="1" dirty="0">
              <a:solidFill>
                <a:srgbClr val="92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920000"/>
                </a:solidFill>
              </a:rPr>
              <a:t>Убедиться в том, что сроки действия ПС не истекли (стандарт актуален).                                            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920000"/>
                </a:solidFill>
              </a:rPr>
              <a:t>Уточнить уровни квалификации по видам трудовой деятельности в соответствии с НРК РФ, для того, чтобы идентифицировать уровень образования, которому соответствуют требования ПС.   </a:t>
            </a:r>
          </a:p>
          <a:p>
            <a:pPr algn="just"/>
            <a:r>
              <a:rPr lang="ru-RU" dirty="0">
                <a:solidFill>
                  <a:srgbClr val="920000"/>
                </a:solidFill>
              </a:rPr>
              <a:t>         </a:t>
            </a:r>
            <a:r>
              <a:rPr lang="ru-RU" sz="900" dirty="0">
                <a:solidFill>
                  <a:srgbClr val="920000"/>
                </a:solidFill>
              </a:rPr>
              <a:t>  </a:t>
            </a:r>
            <a:r>
              <a:rPr lang="ru-RU" dirty="0">
                <a:solidFill>
                  <a:srgbClr val="920000"/>
                </a:solidFill>
              </a:rPr>
              <a:t>                                                           </a:t>
            </a:r>
          </a:p>
          <a:p>
            <a:pPr algn="just"/>
            <a:r>
              <a:rPr lang="ru-RU" dirty="0">
                <a:solidFill>
                  <a:srgbClr val="920000"/>
                </a:solidFill>
              </a:rPr>
              <a:t>    </a:t>
            </a:r>
            <a:r>
              <a:rPr lang="ru-RU" sz="1600" i="1" u="sng" dirty="0">
                <a:solidFill>
                  <a:srgbClr val="920000"/>
                </a:solidFill>
              </a:rPr>
              <a:t>Эта информация содержится во втором разделе профессионального стандарта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661300"/>
            <a:ext cx="8424936" cy="14157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Профессиональные стандарты -  различаются по уровням:</a:t>
            </a:r>
          </a:p>
          <a:p>
            <a:pPr algn="just"/>
            <a:endParaRPr lang="ru-RU" sz="1100" dirty="0"/>
          </a:p>
          <a:p>
            <a:pPr algn="just"/>
            <a:r>
              <a:rPr lang="ru-RU" b="1" dirty="0"/>
              <a:t>Национальный	 ПС </a:t>
            </a:r>
            <a:r>
              <a:rPr lang="ru-RU" dirty="0"/>
              <a:t>– стандарт, утвержденный на уровне государства;</a:t>
            </a:r>
          </a:p>
          <a:p>
            <a:pPr algn="just"/>
            <a:r>
              <a:rPr lang="ru-RU" b="1" dirty="0"/>
              <a:t>Корпоративный ПС </a:t>
            </a:r>
            <a:r>
              <a:rPr lang="ru-RU" dirty="0"/>
              <a:t>– стандарт, отражающий требования к профессии в конкретной организации или корпорации</a:t>
            </a:r>
          </a:p>
        </p:txBody>
      </p:sp>
    </p:spTree>
    <p:extLst>
      <p:ext uri="{BB962C8B-B14F-4D97-AF65-F5344CB8AC3E}">
        <p14:creationId xmlns:p14="http://schemas.microsoft.com/office/powerpoint/2010/main" val="3991179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884368" cy="494184"/>
          </a:xfrm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600000"/>
                </a:solidFill>
                <a:latin typeface="Arial" pitchFamily="34" charset="0"/>
                <a:cs typeface="Arial" pitchFamily="34" charset="0"/>
              </a:rPr>
              <a:t>Национальная рамка квалификаций РФ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529208" y="2613105"/>
            <a:ext cx="8507288" cy="2184047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  <a:defRPr/>
            </a:pPr>
            <a:r>
              <a:rPr lang="ru-RU" sz="1800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НРК имеет 9 квалификационных уровней: </a:t>
            </a:r>
            <a:r>
              <a:rPr lang="ru-RU" sz="1800" i="1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от 1 («дворник») до 9 («члены правительства»).</a:t>
            </a:r>
          </a:p>
          <a:p>
            <a:pPr marL="0" indent="0">
              <a:buNone/>
              <a:defRPr/>
            </a:pPr>
            <a:endParaRPr lang="en-US" sz="700" i="1" dirty="0">
              <a:solidFill>
                <a:schemeClr val="accent5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ru-RU" sz="1800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Каждый уровень определяется тремя показателями:</a:t>
            </a:r>
          </a:p>
          <a:p>
            <a:pPr marL="803275" indent="-441325">
              <a:buFont typeface="Wingdings" panose="05000000000000000000" pitchFamily="2" charset="2"/>
              <a:buChar char="q"/>
              <a:defRPr/>
            </a:pPr>
            <a:r>
              <a:rPr lang="ru-RU" sz="1800" i="1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широта полномочий и ответственность;</a:t>
            </a:r>
          </a:p>
          <a:p>
            <a:pPr marL="803275" indent="-441325">
              <a:buFont typeface="Wingdings" panose="05000000000000000000" pitchFamily="2" charset="2"/>
              <a:buChar char="q"/>
              <a:defRPr/>
            </a:pPr>
            <a:r>
              <a:rPr lang="ru-RU" sz="1800" i="1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сложность деятельности;</a:t>
            </a:r>
          </a:p>
          <a:p>
            <a:pPr marL="803275" indent="-441325">
              <a:buFont typeface="Wingdings" panose="05000000000000000000" pitchFamily="2" charset="2"/>
              <a:buChar char="q"/>
              <a:defRPr/>
            </a:pPr>
            <a:r>
              <a:rPr lang="ru-RU" sz="1800" i="1" dirty="0" err="1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наукоёмкость</a:t>
            </a:r>
            <a:r>
              <a:rPr lang="ru-RU" sz="1800" i="1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деятельности.</a:t>
            </a:r>
            <a:endParaRPr lang="ru-RU" sz="2400" dirty="0">
              <a:solidFill>
                <a:schemeClr val="accent5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208" y="1124744"/>
            <a:ext cx="8507288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Национальная рамка квалификаций </a:t>
            </a:r>
            <a:r>
              <a:rPr lang="ru-RU" sz="1600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(НРК) – инструмент сопряжения сфер труда и образования, представляет собой обобщенное описание квалификационных уровней, признаваемых на общефедеральном уровне, и основных путей их достижения на территории РФ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9208" y="5218167"/>
            <a:ext cx="850728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Уровни квалификации в процессе разработки ПС используются для описания трудовых функций, а также для описания требований к образованию и обучению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3307786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внобедренный треугольник 5"/>
          <p:cNvSpPr/>
          <p:nvPr/>
        </p:nvSpPr>
        <p:spPr>
          <a:xfrm rot="5400000">
            <a:off x="2806698" y="1936769"/>
            <a:ext cx="1133862" cy="3809999"/>
          </a:xfrm>
          <a:prstGeom prst="triangle">
            <a:avLst>
              <a:gd name="adj" fmla="val 339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895849" y="65830"/>
            <a:ext cx="7788882" cy="720080"/>
          </a:xfrm>
        </p:spPr>
        <p:txBody>
          <a:bodyPr/>
          <a:lstStyle/>
          <a:p>
            <a:pPr algn="ctr"/>
            <a:r>
              <a:rPr lang="ru-RU" altLang="ru-RU" sz="2200" b="1" i="0" kern="1200" dirty="0">
                <a:solidFill>
                  <a:srgbClr val="600000"/>
                </a:solidFill>
                <a:latin typeface="Arial" charset="0"/>
                <a:ea typeface="+mn-ea"/>
                <a:cs typeface="+mn-cs"/>
              </a:rPr>
              <a:t>Квалификация-результат освоения образовательной программы и/или практического опыта</a:t>
            </a:r>
          </a:p>
        </p:txBody>
      </p:sp>
      <p:grpSp>
        <p:nvGrpSpPr>
          <p:cNvPr id="2" name="Group 7"/>
          <p:cNvGrpSpPr>
            <a:grpSpLocks noGrp="1"/>
          </p:cNvGrpSpPr>
          <p:nvPr/>
        </p:nvGrpSpPr>
        <p:grpSpPr bwMode="auto">
          <a:xfrm>
            <a:off x="827584" y="2060848"/>
            <a:ext cx="7534898" cy="4296233"/>
            <a:chOff x="565" y="1206"/>
            <a:chExt cx="4566" cy="2863"/>
          </a:xfrm>
        </p:grpSpPr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963" y="1266"/>
              <a:ext cx="4134" cy="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54" name="Line 9"/>
            <p:cNvSpPr>
              <a:spLocks noChangeShapeType="1"/>
            </p:cNvSpPr>
            <p:nvPr/>
          </p:nvSpPr>
          <p:spPr bwMode="auto">
            <a:xfrm>
              <a:off x="963" y="3578"/>
              <a:ext cx="413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963" y="3323"/>
              <a:ext cx="41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963" y="3068"/>
              <a:ext cx="41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963" y="2805"/>
              <a:ext cx="41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963" y="2550"/>
              <a:ext cx="41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963" y="2294"/>
              <a:ext cx="413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963" y="2040"/>
              <a:ext cx="41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963" y="1777"/>
              <a:ext cx="41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963" y="1521"/>
              <a:ext cx="41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963" y="1266"/>
              <a:ext cx="41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1418" y="1266"/>
              <a:ext cx="2" cy="23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5" name="Line 20"/>
            <p:cNvSpPr>
              <a:spLocks noChangeShapeType="1"/>
            </p:cNvSpPr>
            <p:nvPr/>
          </p:nvSpPr>
          <p:spPr bwMode="auto">
            <a:xfrm>
              <a:off x="1885" y="1266"/>
              <a:ext cx="2" cy="23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>
              <a:off x="2341" y="1266"/>
              <a:ext cx="1" cy="23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>
              <a:off x="2797" y="1266"/>
              <a:ext cx="1" cy="23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264" y="1266"/>
              <a:ext cx="1" cy="23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>
              <a:off x="3719" y="1266"/>
              <a:ext cx="1" cy="23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>
              <a:off x="4174" y="1266"/>
              <a:ext cx="1" cy="23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>
              <a:off x="4641" y="1266"/>
              <a:ext cx="1" cy="23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>
              <a:off x="5097" y="1266"/>
              <a:ext cx="2" cy="23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3" name="Rectangle 28"/>
            <p:cNvSpPr>
              <a:spLocks noChangeArrowheads="1"/>
            </p:cNvSpPr>
            <p:nvPr/>
          </p:nvSpPr>
          <p:spPr bwMode="auto">
            <a:xfrm>
              <a:off x="963" y="1266"/>
              <a:ext cx="4134" cy="2312"/>
            </a:xfrm>
            <a:prstGeom prst="rect">
              <a:avLst/>
            </a:prstGeom>
            <a:noFill/>
            <a:ln w="1587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74" name="Line 29"/>
            <p:cNvSpPr>
              <a:spLocks noChangeShapeType="1"/>
            </p:cNvSpPr>
            <p:nvPr/>
          </p:nvSpPr>
          <p:spPr bwMode="auto">
            <a:xfrm>
              <a:off x="963" y="1266"/>
              <a:ext cx="1" cy="23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5" name="Line 30"/>
            <p:cNvSpPr>
              <a:spLocks noChangeShapeType="1"/>
            </p:cNvSpPr>
            <p:nvPr/>
          </p:nvSpPr>
          <p:spPr bwMode="auto">
            <a:xfrm>
              <a:off x="930" y="3578"/>
              <a:ext cx="3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6" name="Line 31"/>
            <p:cNvSpPr>
              <a:spLocks noChangeShapeType="1"/>
            </p:cNvSpPr>
            <p:nvPr/>
          </p:nvSpPr>
          <p:spPr bwMode="auto">
            <a:xfrm>
              <a:off x="930" y="3323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7" name="Line 32"/>
            <p:cNvSpPr>
              <a:spLocks noChangeShapeType="1"/>
            </p:cNvSpPr>
            <p:nvPr/>
          </p:nvSpPr>
          <p:spPr bwMode="auto">
            <a:xfrm>
              <a:off x="930" y="3068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8" name="Line 33"/>
            <p:cNvSpPr>
              <a:spLocks noChangeShapeType="1"/>
            </p:cNvSpPr>
            <p:nvPr/>
          </p:nvSpPr>
          <p:spPr bwMode="auto">
            <a:xfrm>
              <a:off x="930" y="2805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9" name="Line 34"/>
            <p:cNvSpPr>
              <a:spLocks noChangeShapeType="1"/>
            </p:cNvSpPr>
            <p:nvPr/>
          </p:nvSpPr>
          <p:spPr bwMode="auto">
            <a:xfrm>
              <a:off x="930" y="2550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0" name="Line 35"/>
            <p:cNvSpPr>
              <a:spLocks noChangeShapeType="1"/>
            </p:cNvSpPr>
            <p:nvPr/>
          </p:nvSpPr>
          <p:spPr bwMode="auto">
            <a:xfrm>
              <a:off x="930" y="2294"/>
              <a:ext cx="3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1" name="Line 36"/>
            <p:cNvSpPr>
              <a:spLocks noChangeShapeType="1"/>
            </p:cNvSpPr>
            <p:nvPr/>
          </p:nvSpPr>
          <p:spPr bwMode="auto">
            <a:xfrm>
              <a:off x="930" y="2040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2" name="Line 37"/>
            <p:cNvSpPr>
              <a:spLocks noChangeShapeType="1"/>
            </p:cNvSpPr>
            <p:nvPr/>
          </p:nvSpPr>
          <p:spPr bwMode="auto">
            <a:xfrm>
              <a:off x="930" y="1777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3" name="Line 38"/>
            <p:cNvSpPr>
              <a:spLocks noChangeShapeType="1"/>
            </p:cNvSpPr>
            <p:nvPr/>
          </p:nvSpPr>
          <p:spPr bwMode="auto">
            <a:xfrm>
              <a:off x="930" y="1521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4" name="Line 39"/>
            <p:cNvSpPr>
              <a:spLocks noChangeShapeType="1"/>
            </p:cNvSpPr>
            <p:nvPr/>
          </p:nvSpPr>
          <p:spPr bwMode="auto">
            <a:xfrm>
              <a:off x="930" y="1266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5" name="Freeform 40"/>
            <p:cNvSpPr>
              <a:spLocks/>
            </p:cNvSpPr>
            <p:nvPr/>
          </p:nvSpPr>
          <p:spPr bwMode="auto">
            <a:xfrm>
              <a:off x="963" y="1266"/>
              <a:ext cx="4134" cy="2312"/>
            </a:xfrm>
            <a:custGeom>
              <a:avLst/>
              <a:gdLst>
                <a:gd name="T0" fmla="*/ 0 w 372"/>
                <a:gd name="T1" fmla="*/ 2147483647 h 272"/>
                <a:gd name="T2" fmla="*/ 2147483647 w 372"/>
                <a:gd name="T3" fmla="*/ 2147483647 h 272"/>
                <a:gd name="T4" fmla="*/ 2147483647 w 372"/>
                <a:gd name="T5" fmla="*/ 2147483647 h 272"/>
                <a:gd name="T6" fmla="*/ 2147483647 w 372"/>
                <a:gd name="T7" fmla="*/ 2147483647 h 272"/>
                <a:gd name="T8" fmla="*/ 2147483647 w 372"/>
                <a:gd name="T9" fmla="*/ 2147483647 h 272"/>
                <a:gd name="T10" fmla="*/ 2147483647 w 372"/>
                <a:gd name="T11" fmla="*/ 2147483647 h 272"/>
                <a:gd name="T12" fmla="*/ 2147483647 w 372"/>
                <a:gd name="T13" fmla="*/ 2147483647 h 272"/>
                <a:gd name="T14" fmla="*/ 2147483647 w 372"/>
                <a:gd name="T15" fmla="*/ 2147483647 h 272"/>
                <a:gd name="T16" fmla="*/ 2147483647 w 372"/>
                <a:gd name="T17" fmla="*/ 2147483647 h 272"/>
                <a:gd name="T18" fmla="*/ 2147483647 w 372"/>
                <a:gd name="T19" fmla="*/ 2147483647 h 272"/>
                <a:gd name="T20" fmla="*/ 2147483647 w 372"/>
                <a:gd name="T21" fmla="*/ 2147483647 h 272"/>
                <a:gd name="T22" fmla="*/ 2147483647 w 372"/>
                <a:gd name="T23" fmla="*/ 2147483647 h 272"/>
                <a:gd name="T24" fmla="*/ 2147483647 w 372"/>
                <a:gd name="T25" fmla="*/ 2147483647 h 272"/>
                <a:gd name="T26" fmla="*/ 2147483647 w 372"/>
                <a:gd name="T27" fmla="*/ 2147483647 h 272"/>
                <a:gd name="T28" fmla="*/ 2147483647 w 372"/>
                <a:gd name="T29" fmla="*/ 2147483647 h 272"/>
                <a:gd name="T30" fmla="*/ 2147483647 w 372"/>
                <a:gd name="T31" fmla="*/ 2147483647 h 272"/>
                <a:gd name="T32" fmla="*/ 2147483647 w 372"/>
                <a:gd name="T33" fmla="*/ 2147483647 h 272"/>
                <a:gd name="T34" fmla="*/ 2147483647 w 372"/>
                <a:gd name="T35" fmla="*/ 2147483647 h 272"/>
                <a:gd name="T36" fmla="*/ 2147483647 w 372"/>
                <a:gd name="T37" fmla="*/ 0 h 2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2"/>
                <a:gd name="T58" fmla="*/ 0 h 272"/>
                <a:gd name="T59" fmla="*/ 372 w 372"/>
                <a:gd name="T60" fmla="*/ 272 h 2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2" h="272">
                  <a:moveTo>
                    <a:pt x="0" y="272"/>
                  </a:moveTo>
                  <a:lnTo>
                    <a:pt x="21" y="257"/>
                  </a:lnTo>
                  <a:lnTo>
                    <a:pt x="41" y="242"/>
                  </a:lnTo>
                  <a:lnTo>
                    <a:pt x="62" y="227"/>
                  </a:lnTo>
                  <a:lnTo>
                    <a:pt x="83" y="212"/>
                  </a:lnTo>
                  <a:lnTo>
                    <a:pt x="103" y="196"/>
                  </a:lnTo>
                  <a:lnTo>
                    <a:pt x="124" y="181"/>
                  </a:lnTo>
                  <a:lnTo>
                    <a:pt x="145" y="166"/>
                  </a:lnTo>
                  <a:lnTo>
                    <a:pt x="165" y="151"/>
                  </a:lnTo>
                  <a:lnTo>
                    <a:pt x="186" y="136"/>
                  </a:lnTo>
                  <a:lnTo>
                    <a:pt x="207" y="121"/>
                  </a:lnTo>
                  <a:lnTo>
                    <a:pt x="227" y="106"/>
                  </a:lnTo>
                  <a:lnTo>
                    <a:pt x="248" y="91"/>
                  </a:lnTo>
                  <a:lnTo>
                    <a:pt x="269" y="76"/>
                  </a:lnTo>
                  <a:lnTo>
                    <a:pt x="289" y="60"/>
                  </a:lnTo>
                  <a:lnTo>
                    <a:pt x="310" y="45"/>
                  </a:lnTo>
                  <a:lnTo>
                    <a:pt x="331" y="30"/>
                  </a:lnTo>
                  <a:lnTo>
                    <a:pt x="351" y="15"/>
                  </a:lnTo>
                  <a:lnTo>
                    <a:pt x="372" y="0"/>
                  </a:lnTo>
                </a:path>
              </a:pathLst>
            </a:custGeom>
            <a:noFill/>
            <a:ln w="158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6" name="Freeform 41"/>
            <p:cNvSpPr>
              <a:spLocks/>
            </p:cNvSpPr>
            <p:nvPr/>
          </p:nvSpPr>
          <p:spPr bwMode="auto">
            <a:xfrm>
              <a:off x="930" y="3552"/>
              <a:ext cx="66" cy="52"/>
            </a:xfrm>
            <a:custGeom>
              <a:avLst/>
              <a:gdLst>
                <a:gd name="T0" fmla="*/ 183 w 61"/>
                <a:gd name="T1" fmla="*/ 0 h 49"/>
                <a:gd name="T2" fmla="*/ 372 w 61"/>
                <a:gd name="T3" fmla="*/ 102 h 49"/>
                <a:gd name="T4" fmla="*/ 183 w 61"/>
                <a:gd name="T5" fmla="*/ 191 h 49"/>
                <a:gd name="T6" fmla="*/ 0 w 61"/>
                <a:gd name="T7" fmla="*/ 102 h 49"/>
                <a:gd name="T8" fmla="*/ 183 w 61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9"/>
                <a:gd name="T17" fmla="*/ 61 w 61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9">
                  <a:moveTo>
                    <a:pt x="30" y="0"/>
                  </a:moveTo>
                  <a:lnTo>
                    <a:pt x="61" y="25"/>
                  </a:lnTo>
                  <a:lnTo>
                    <a:pt x="30" y="49"/>
                  </a:lnTo>
                  <a:lnTo>
                    <a:pt x="0" y="25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7" name="Freeform 42"/>
            <p:cNvSpPr>
              <a:spLocks/>
            </p:cNvSpPr>
            <p:nvPr/>
          </p:nvSpPr>
          <p:spPr bwMode="auto">
            <a:xfrm>
              <a:off x="1385" y="3298"/>
              <a:ext cx="68" cy="51"/>
            </a:xfrm>
            <a:custGeom>
              <a:avLst/>
              <a:gdLst>
                <a:gd name="T0" fmla="*/ 259 w 62"/>
                <a:gd name="T1" fmla="*/ 0 h 49"/>
                <a:gd name="T2" fmla="*/ 525 w 62"/>
                <a:gd name="T3" fmla="*/ 57 h 49"/>
                <a:gd name="T4" fmla="*/ 259 w 62"/>
                <a:gd name="T5" fmla="*/ 121 h 49"/>
                <a:gd name="T6" fmla="*/ 0 w 62"/>
                <a:gd name="T7" fmla="*/ 57 h 49"/>
                <a:gd name="T8" fmla="*/ 259 w 62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49"/>
                <a:gd name="T17" fmla="*/ 62 w 62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49">
                  <a:moveTo>
                    <a:pt x="31" y="0"/>
                  </a:moveTo>
                  <a:lnTo>
                    <a:pt x="62" y="24"/>
                  </a:lnTo>
                  <a:lnTo>
                    <a:pt x="31" y="49"/>
                  </a:lnTo>
                  <a:lnTo>
                    <a:pt x="0" y="24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8" name="Freeform 43"/>
            <p:cNvSpPr>
              <a:spLocks/>
            </p:cNvSpPr>
            <p:nvPr/>
          </p:nvSpPr>
          <p:spPr bwMode="auto">
            <a:xfrm>
              <a:off x="1852" y="3043"/>
              <a:ext cx="68" cy="50"/>
            </a:xfrm>
            <a:custGeom>
              <a:avLst/>
              <a:gdLst>
                <a:gd name="T0" fmla="*/ 259 w 62"/>
                <a:gd name="T1" fmla="*/ 0 h 48"/>
                <a:gd name="T2" fmla="*/ 525 w 62"/>
                <a:gd name="T3" fmla="*/ 58 h 48"/>
                <a:gd name="T4" fmla="*/ 259 w 62"/>
                <a:gd name="T5" fmla="*/ 120 h 48"/>
                <a:gd name="T6" fmla="*/ 0 w 62"/>
                <a:gd name="T7" fmla="*/ 58 h 48"/>
                <a:gd name="T8" fmla="*/ 259 w 62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48"/>
                <a:gd name="T17" fmla="*/ 62 w 6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48">
                  <a:moveTo>
                    <a:pt x="31" y="0"/>
                  </a:moveTo>
                  <a:lnTo>
                    <a:pt x="62" y="24"/>
                  </a:lnTo>
                  <a:lnTo>
                    <a:pt x="31" y="48"/>
                  </a:lnTo>
                  <a:lnTo>
                    <a:pt x="0" y="24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9" name="Freeform 44"/>
            <p:cNvSpPr>
              <a:spLocks/>
            </p:cNvSpPr>
            <p:nvPr/>
          </p:nvSpPr>
          <p:spPr bwMode="auto">
            <a:xfrm>
              <a:off x="2308" y="2779"/>
              <a:ext cx="66" cy="51"/>
            </a:xfrm>
            <a:custGeom>
              <a:avLst/>
              <a:gdLst>
                <a:gd name="T0" fmla="*/ 197 w 61"/>
                <a:gd name="T1" fmla="*/ 0 h 49"/>
                <a:gd name="T2" fmla="*/ 372 w 61"/>
                <a:gd name="T3" fmla="*/ 59 h 49"/>
                <a:gd name="T4" fmla="*/ 197 w 61"/>
                <a:gd name="T5" fmla="*/ 121 h 49"/>
                <a:gd name="T6" fmla="*/ 0 w 61"/>
                <a:gd name="T7" fmla="*/ 59 h 49"/>
                <a:gd name="T8" fmla="*/ 197 w 61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9"/>
                <a:gd name="T17" fmla="*/ 61 w 61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9">
                  <a:moveTo>
                    <a:pt x="31" y="0"/>
                  </a:moveTo>
                  <a:lnTo>
                    <a:pt x="61" y="25"/>
                  </a:lnTo>
                  <a:lnTo>
                    <a:pt x="31" y="49"/>
                  </a:lnTo>
                  <a:lnTo>
                    <a:pt x="0" y="25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0" name="Freeform 45"/>
            <p:cNvSpPr>
              <a:spLocks/>
            </p:cNvSpPr>
            <p:nvPr/>
          </p:nvSpPr>
          <p:spPr bwMode="auto">
            <a:xfrm>
              <a:off x="2762" y="2524"/>
              <a:ext cx="68" cy="51"/>
            </a:xfrm>
            <a:custGeom>
              <a:avLst/>
              <a:gdLst>
                <a:gd name="T0" fmla="*/ 259 w 62"/>
                <a:gd name="T1" fmla="*/ 0 h 49"/>
                <a:gd name="T2" fmla="*/ 525 w 62"/>
                <a:gd name="T3" fmla="*/ 59 h 49"/>
                <a:gd name="T4" fmla="*/ 259 w 62"/>
                <a:gd name="T5" fmla="*/ 121 h 49"/>
                <a:gd name="T6" fmla="*/ 0 w 62"/>
                <a:gd name="T7" fmla="*/ 59 h 49"/>
                <a:gd name="T8" fmla="*/ 259 w 62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49"/>
                <a:gd name="T17" fmla="*/ 62 w 62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49">
                  <a:moveTo>
                    <a:pt x="31" y="0"/>
                  </a:moveTo>
                  <a:lnTo>
                    <a:pt x="62" y="25"/>
                  </a:lnTo>
                  <a:lnTo>
                    <a:pt x="31" y="49"/>
                  </a:lnTo>
                  <a:lnTo>
                    <a:pt x="0" y="25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1" name="Freeform 46"/>
            <p:cNvSpPr>
              <a:spLocks/>
            </p:cNvSpPr>
            <p:nvPr/>
          </p:nvSpPr>
          <p:spPr bwMode="auto">
            <a:xfrm>
              <a:off x="3229" y="2269"/>
              <a:ext cx="68" cy="52"/>
            </a:xfrm>
            <a:custGeom>
              <a:avLst/>
              <a:gdLst>
                <a:gd name="T0" fmla="*/ 259 w 62"/>
                <a:gd name="T1" fmla="*/ 0 h 49"/>
                <a:gd name="T2" fmla="*/ 525 w 62"/>
                <a:gd name="T3" fmla="*/ 96 h 49"/>
                <a:gd name="T4" fmla="*/ 259 w 62"/>
                <a:gd name="T5" fmla="*/ 191 h 49"/>
                <a:gd name="T6" fmla="*/ 0 w 62"/>
                <a:gd name="T7" fmla="*/ 96 h 49"/>
                <a:gd name="T8" fmla="*/ 259 w 62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49"/>
                <a:gd name="T17" fmla="*/ 62 w 62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49">
                  <a:moveTo>
                    <a:pt x="31" y="0"/>
                  </a:moveTo>
                  <a:lnTo>
                    <a:pt x="62" y="24"/>
                  </a:lnTo>
                  <a:lnTo>
                    <a:pt x="31" y="49"/>
                  </a:lnTo>
                  <a:lnTo>
                    <a:pt x="0" y="24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2" name="Freeform 47"/>
            <p:cNvSpPr>
              <a:spLocks/>
            </p:cNvSpPr>
            <p:nvPr/>
          </p:nvSpPr>
          <p:spPr bwMode="auto">
            <a:xfrm>
              <a:off x="3686" y="2015"/>
              <a:ext cx="66" cy="50"/>
            </a:xfrm>
            <a:custGeom>
              <a:avLst/>
              <a:gdLst>
                <a:gd name="T0" fmla="*/ 197 w 61"/>
                <a:gd name="T1" fmla="*/ 0 h 48"/>
                <a:gd name="T2" fmla="*/ 372 w 61"/>
                <a:gd name="T3" fmla="*/ 58 h 48"/>
                <a:gd name="T4" fmla="*/ 197 w 61"/>
                <a:gd name="T5" fmla="*/ 120 h 48"/>
                <a:gd name="T6" fmla="*/ 0 w 61"/>
                <a:gd name="T7" fmla="*/ 58 h 48"/>
                <a:gd name="T8" fmla="*/ 197 w 61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8"/>
                <a:gd name="T17" fmla="*/ 61 w 61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8">
                  <a:moveTo>
                    <a:pt x="31" y="0"/>
                  </a:moveTo>
                  <a:lnTo>
                    <a:pt x="61" y="24"/>
                  </a:lnTo>
                  <a:lnTo>
                    <a:pt x="31" y="48"/>
                  </a:lnTo>
                  <a:lnTo>
                    <a:pt x="0" y="24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3" name="Freeform 48"/>
            <p:cNvSpPr>
              <a:spLocks/>
            </p:cNvSpPr>
            <p:nvPr/>
          </p:nvSpPr>
          <p:spPr bwMode="auto">
            <a:xfrm>
              <a:off x="4142" y="1750"/>
              <a:ext cx="66" cy="52"/>
            </a:xfrm>
            <a:custGeom>
              <a:avLst/>
              <a:gdLst>
                <a:gd name="T0" fmla="*/ 183 w 61"/>
                <a:gd name="T1" fmla="*/ 0 h 49"/>
                <a:gd name="T2" fmla="*/ 372 w 61"/>
                <a:gd name="T3" fmla="*/ 102 h 49"/>
                <a:gd name="T4" fmla="*/ 183 w 61"/>
                <a:gd name="T5" fmla="*/ 191 h 49"/>
                <a:gd name="T6" fmla="*/ 0 w 61"/>
                <a:gd name="T7" fmla="*/ 102 h 49"/>
                <a:gd name="T8" fmla="*/ 183 w 61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9"/>
                <a:gd name="T17" fmla="*/ 61 w 61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9">
                  <a:moveTo>
                    <a:pt x="30" y="0"/>
                  </a:moveTo>
                  <a:lnTo>
                    <a:pt x="61" y="25"/>
                  </a:lnTo>
                  <a:lnTo>
                    <a:pt x="30" y="49"/>
                  </a:lnTo>
                  <a:lnTo>
                    <a:pt x="0" y="25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4" name="Freeform 49"/>
            <p:cNvSpPr>
              <a:spLocks/>
            </p:cNvSpPr>
            <p:nvPr/>
          </p:nvSpPr>
          <p:spPr bwMode="auto">
            <a:xfrm>
              <a:off x="4609" y="1496"/>
              <a:ext cx="66" cy="51"/>
            </a:xfrm>
            <a:custGeom>
              <a:avLst/>
              <a:gdLst>
                <a:gd name="T0" fmla="*/ 183 w 61"/>
                <a:gd name="T1" fmla="*/ 0 h 49"/>
                <a:gd name="T2" fmla="*/ 372 w 61"/>
                <a:gd name="T3" fmla="*/ 57 h 49"/>
                <a:gd name="T4" fmla="*/ 183 w 61"/>
                <a:gd name="T5" fmla="*/ 121 h 49"/>
                <a:gd name="T6" fmla="*/ 0 w 61"/>
                <a:gd name="T7" fmla="*/ 57 h 49"/>
                <a:gd name="T8" fmla="*/ 183 w 61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9"/>
                <a:gd name="T17" fmla="*/ 61 w 61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9">
                  <a:moveTo>
                    <a:pt x="30" y="0"/>
                  </a:moveTo>
                  <a:lnTo>
                    <a:pt x="61" y="24"/>
                  </a:lnTo>
                  <a:lnTo>
                    <a:pt x="30" y="49"/>
                  </a:lnTo>
                  <a:lnTo>
                    <a:pt x="0" y="24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5" name="Freeform 50"/>
            <p:cNvSpPr>
              <a:spLocks/>
            </p:cNvSpPr>
            <p:nvPr/>
          </p:nvSpPr>
          <p:spPr bwMode="auto">
            <a:xfrm>
              <a:off x="5063" y="1241"/>
              <a:ext cx="68" cy="51"/>
            </a:xfrm>
            <a:custGeom>
              <a:avLst/>
              <a:gdLst>
                <a:gd name="T0" fmla="*/ 259 w 62"/>
                <a:gd name="T1" fmla="*/ 0 h 49"/>
                <a:gd name="T2" fmla="*/ 525 w 62"/>
                <a:gd name="T3" fmla="*/ 57 h 49"/>
                <a:gd name="T4" fmla="*/ 259 w 62"/>
                <a:gd name="T5" fmla="*/ 121 h 49"/>
                <a:gd name="T6" fmla="*/ 0 w 62"/>
                <a:gd name="T7" fmla="*/ 57 h 49"/>
                <a:gd name="T8" fmla="*/ 259 w 62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49"/>
                <a:gd name="T17" fmla="*/ 62 w 62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49">
                  <a:moveTo>
                    <a:pt x="31" y="0"/>
                  </a:moveTo>
                  <a:lnTo>
                    <a:pt x="62" y="24"/>
                  </a:lnTo>
                  <a:lnTo>
                    <a:pt x="31" y="49"/>
                  </a:lnTo>
                  <a:lnTo>
                    <a:pt x="0" y="24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6" name="Rectangle 51"/>
            <p:cNvSpPr>
              <a:spLocks noChangeArrowheads="1"/>
            </p:cNvSpPr>
            <p:nvPr/>
          </p:nvSpPr>
          <p:spPr bwMode="auto">
            <a:xfrm>
              <a:off x="807" y="3519"/>
              <a:ext cx="86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srgbClr val="000000"/>
                  </a:solidFill>
                </a:rPr>
                <a:t>0</a:t>
              </a:r>
              <a:endParaRPr lang="ru-RU" altLang="ru-RU" b="1"/>
            </a:p>
          </p:txBody>
        </p:sp>
        <p:sp>
          <p:nvSpPr>
            <p:cNvPr id="6197" name="Rectangle 52"/>
            <p:cNvSpPr>
              <a:spLocks noChangeArrowheads="1"/>
            </p:cNvSpPr>
            <p:nvPr/>
          </p:nvSpPr>
          <p:spPr bwMode="auto">
            <a:xfrm>
              <a:off x="807" y="3264"/>
              <a:ext cx="86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srgbClr val="000000"/>
                  </a:solidFill>
                </a:rPr>
                <a:t>1</a:t>
              </a:r>
              <a:endParaRPr lang="ru-RU" altLang="ru-RU" b="1"/>
            </a:p>
          </p:txBody>
        </p:sp>
        <p:sp>
          <p:nvSpPr>
            <p:cNvPr id="6198" name="Rectangle 53"/>
            <p:cNvSpPr>
              <a:spLocks noChangeArrowheads="1"/>
            </p:cNvSpPr>
            <p:nvPr/>
          </p:nvSpPr>
          <p:spPr bwMode="auto">
            <a:xfrm>
              <a:off x="807" y="3008"/>
              <a:ext cx="86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srgbClr val="000000"/>
                  </a:solidFill>
                </a:rPr>
                <a:t>2</a:t>
              </a:r>
              <a:endParaRPr lang="ru-RU" altLang="ru-RU" b="1"/>
            </a:p>
          </p:txBody>
        </p:sp>
        <p:sp>
          <p:nvSpPr>
            <p:cNvPr id="6199" name="Rectangle 54"/>
            <p:cNvSpPr>
              <a:spLocks noChangeArrowheads="1"/>
            </p:cNvSpPr>
            <p:nvPr/>
          </p:nvSpPr>
          <p:spPr bwMode="auto">
            <a:xfrm>
              <a:off x="807" y="2745"/>
              <a:ext cx="86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srgbClr val="000000"/>
                  </a:solidFill>
                </a:rPr>
                <a:t>3</a:t>
              </a:r>
              <a:endParaRPr lang="ru-RU" altLang="ru-RU" b="1"/>
            </a:p>
          </p:txBody>
        </p:sp>
        <p:sp>
          <p:nvSpPr>
            <p:cNvPr id="6200" name="Rectangle 55"/>
            <p:cNvSpPr>
              <a:spLocks noChangeArrowheads="1"/>
            </p:cNvSpPr>
            <p:nvPr/>
          </p:nvSpPr>
          <p:spPr bwMode="auto">
            <a:xfrm>
              <a:off x="807" y="2490"/>
              <a:ext cx="86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srgbClr val="000000"/>
                  </a:solidFill>
                </a:rPr>
                <a:t>4</a:t>
              </a:r>
              <a:endParaRPr lang="ru-RU" altLang="ru-RU" b="1"/>
            </a:p>
          </p:txBody>
        </p:sp>
        <p:sp>
          <p:nvSpPr>
            <p:cNvPr id="6201" name="Rectangle 56"/>
            <p:cNvSpPr>
              <a:spLocks noChangeArrowheads="1"/>
            </p:cNvSpPr>
            <p:nvPr/>
          </p:nvSpPr>
          <p:spPr bwMode="auto">
            <a:xfrm>
              <a:off x="807" y="2236"/>
              <a:ext cx="86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srgbClr val="000000"/>
                  </a:solidFill>
                </a:rPr>
                <a:t>5</a:t>
              </a:r>
              <a:endParaRPr lang="ru-RU" altLang="ru-RU" b="1"/>
            </a:p>
          </p:txBody>
        </p:sp>
        <p:sp>
          <p:nvSpPr>
            <p:cNvPr id="6202" name="Rectangle 57"/>
            <p:cNvSpPr>
              <a:spLocks noChangeArrowheads="1"/>
            </p:cNvSpPr>
            <p:nvPr/>
          </p:nvSpPr>
          <p:spPr bwMode="auto">
            <a:xfrm>
              <a:off x="807" y="1980"/>
              <a:ext cx="86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srgbClr val="000000"/>
                  </a:solidFill>
                </a:rPr>
                <a:t>6</a:t>
              </a:r>
              <a:endParaRPr lang="ru-RU" altLang="ru-RU" b="1"/>
            </a:p>
          </p:txBody>
        </p:sp>
        <p:sp>
          <p:nvSpPr>
            <p:cNvPr id="6203" name="Rectangle 58"/>
            <p:cNvSpPr>
              <a:spLocks noChangeArrowheads="1"/>
            </p:cNvSpPr>
            <p:nvPr/>
          </p:nvSpPr>
          <p:spPr bwMode="auto">
            <a:xfrm>
              <a:off x="807" y="1717"/>
              <a:ext cx="86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srgbClr val="000000"/>
                  </a:solidFill>
                </a:rPr>
                <a:t>7</a:t>
              </a:r>
              <a:endParaRPr lang="ru-RU" altLang="ru-RU" b="1"/>
            </a:p>
          </p:txBody>
        </p:sp>
        <p:sp>
          <p:nvSpPr>
            <p:cNvPr id="6204" name="Rectangle 59"/>
            <p:cNvSpPr>
              <a:spLocks noChangeArrowheads="1"/>
            </p:cNvSpPr>
            <p:nvPr/>
          </p:nvSpPr>
          <p:spPr bwMode="auto">
            <a:xfrm>
              <a:off x="807" y="1462"/>
              <a:ext cx="86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srgbClr val="000000"/>
                  </a:solidFill>
                </a:rPr>
                <a:t>8</a:t>
              </a:r>
              <a:endParaRPr lang="ru-RU" altLang="ru-RU" b="1"/>
            </a:p>
          </p:txBody>
        </p:sp>
        <p:sp>
          <p:nvSpPr>
            <p:cNvPr id="6205" name="Rectangle 60"/>
            <p:cNvSpPr>
              <a:spLocks noChangeArrowheads="1"/>
            </p:cNvSpPr>
            <p:nvPr/>
          </p:nvSpPr>
          <p:spPr bwMode="auto">
            <a:xfrm>
              <a:off x="807" y="1206"/>
              <a:ext cx="86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srgbClr val="000000"/>
                  </a:solidFill>
                </a:rPr>
                <a:t>9</a:t>
              </a:r>
              <a:endParaRPr lang="ru-RU" altLang="ru-RU" b="1"/>
            </a:p>
          </p:txBody>
        </p:sp>
        <p:sp>
          <p:nvSpPr>
            <p:cNvPr id="6206" name="Rectangle 61"/>
            <p:cNvSpPr>
              <a:spLocks noChangeArrowheads="1"/>
            </p:cNvSpPr>
            <p:nvPr/>
          </p:nvSpPr>
          <p:spPr bwMode="auto">
            <a:xfrm>
              <a:off x="3490" y="3884"/>
              <a:ext cx="1529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b="1" dirty="0">
                  <a:solidFill>
                    <a:schemeClr val="accent5">
                      <a:lumMod val="50000"/>
                    </a:schemeClr>
                  </a:solidFill>
                </a:rPr>
                <a:t>Уровень образования</a:t>
              </a:r>
              <a:endParaRPr lang="ru-RU" altLang="ru-RU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6207" name="Rectangle 62"/>
            <p:cNvSpPr>
              <a:spLocks noChangeArrowheads="1"/>
            </p:cNvSpPr>
            <p:nvPr/>
          </p:nvSpPr>
          <p:spPr bwMode="auto">
            <a:xfrm rot="16200000">
              <a:off x="-468" y="2458"/>
              <a:ext cx="2234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b="1" dirty="0">
                  <a:solidFill>
                    <a:schemeClr val="accent5">
                      <a:lumMod val="50000"/>
                    </a:schemeClr>
                  </a:solidFill>
                </a:rPr>
                <a:t>Квалификационный уровень</a:t>
              </a:r>
            </a:p>
          </p:txBody>
        </p:sp>
        <p:sp>
          <p:nvSpPr>
            <p:cNvPr id="6208" name="Rectangle 63"/>
            <p:cNvSpPr>
              <a:spLocks noChangeArrowheads="1"/>
            </p:cNvSpPr>
            <p:nvPr/>
          </p:nvSpPr>
          <p:spPr bwMode="auto">
            <a:xfrm>
              <a:off x="1329" y="3665"/>
              <a:ext cx="215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1600" b="1" dirty="0">
                  <a:solidFill>
                    <a:srgbClr val="000000"/>
                  </a:solidFill>
                </a:rPr>
                <a:t>НШ</a:t>
              </a:r>
              <a:endParaRPr lang="ru-RU" altLang="ru-RU" sz="1600" b="1" dirty="0"/>
            </a:p>
          </p:txBody>
        </p:sp>
        <p:sp>
          <p:nvSpPr>
            <p:cNvPr id="6209" name="Rectangle 64"/>
            <p:cNvSpPr>
              <a:spLocks noChangeArrowheads="1"/>
            </p:cNvSpPr>
            <p:nvPr/>
          </p:nvSpPr>
          <p:spPr bwMode="auto">
            <a:xfrm>
              <a:off x="1786" y="3657"/>
              <a:ext cx="222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1600" b="1" dirty="0">
                  <a:solidFill>
                    <a:srgbClr val="000000"/>
                  </a:solidFill>
                </a:rPr>
                <a:t>ОШ</a:t>
              </a:r>
              <a:endParaRPr lang="ru-RU" altLang="ru-RU" sz="1600" b="1" dirty="0"/>
            </a:p>
          </p:txBody>
        </p:sp>
        <p:sp>
          <p:nvSpPr>
            <p:cNvPr id="6210" name="Rectangle 65"/>
            <p:cNvSpPr>
              <a:spLocks noChangeArrowheads="1"/>
            </p:cNvSpPr>
            <p:nvPr/>
          </p:nvSpPr>
          <p:spPr bwMode="auto">
            <a:xfrm>
              <a:off x="2241" y="3657"/>
              <a:ext cx="215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1600" b="1" dirty="0">
                  <a:solidFill>
                    <a:srgbClr val="000000"/>
                  </a:solidFill>
                </a:rPr>
                <a:t>СШ</a:t>
              </a:r>
              <a:endParaRPr lang="ru-RU" altLang="ru-RU" sz="1600" b="1" dirty="0"/>
            </a:p>
          </p:txBody>
        </p:sp>
        <p:sp>
          <p:nvSpPr>
            <p:cNvPr id="6211" name="Rectangle 66"/>
            <p:cNvSpPr>
              <a:spLocks noChangeArrowheads="1"/>
            </p:cNvSpPr>
            <p:nvPr/>
          </p:nvSpPr>
          <p:spPr bwMode="auto">
            <a:xfrm>
              <a:off x="2555" y="3657"/>
              <a:ext cx="42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1600" b="1" dirty="0">
                  <a:solidFill>
                    <a:srgbClr val="000000"/>
                  </a:solidFill>
                </a:rPr>
                <a:t>ППКРС</a:t>
              </a:r>
              <a:endParaRPr lang="ru-RU" altLang="ru-RU" sz="1600" b="1" dirty="0"/>
            </a:p>
          </p:txBody>
        </p:sp>
        <p:sp>
          <p:nvSpPr>
            <p:cNvPr id="6212" name="Rectangle 67"/>
            <p:cNvSpPr>
              <a:spLocks noChangeArrowheads="1"/>
            </p:cNvSpPr>
            <p:nvPr/>
          </p:nvSpPr>
          <p:spPr bwMode="auto">
            <a:xfrm>
              <a:off x="4152" y="3657"/>
              <a:ext cx="104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1600" b="1">
                  <a:solidFill>
                    <a:srgbClr val="000000"/>
                  </a:solidFill>
                </a:rPr>
                <a:t>М</a:t>
              </a:r>
              <a:endParaRPr lang="ru-RU" altLang="ru-RU" sz="1600" b="1"/>
            </a:p>
          </p:txBody>
        </p:sp>
        <p:sp>
          <p:nvSpPr>
            <p:cNvPr id="6213" name="Rectangle 68"/>
            <p:cNvSpPr>
              <a:spLocks noChangeArrowheads="1"/>
            </p:cNvSpPr>
            <p:nvPr/>
          </p:nvSpPr>
          <p:spPr bwMode="auto">
            <a:xfrm>
              <a:off x="3068" y="3657"/>
              <a:ext cx="434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1600" b="1" dirty="0">
                  <a:solidFill>
                    <a:srgbClr val="000000"/>
                  </a:solidFill>
                </a:rPr>
                <a:t>ППССЗ</a:t>
              </a:r>
              <a:endParaRPr lang="ru-RU" altLang="ru-RU" sz="1600" b="1" dirty="0"/>
            </a:p>
          </p:txBody>
        </p:sp>
        <p:sp>
          <p:nvSpPr>
            <p:cNvPr id="6214" name="Rectangle 69"/>
            <p:cNvSpPr>
              <a:spLocks noChangeArrowheads="1"/>
            </p:cNvSpPr>
            <p:nvPr/>
          </p:nvSpPr>
          <p:spPr bwMode="auto">
            <a:xfrm>
              <a:off x="3674" y="3665"/>
              <a:ext cx="8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1600" b="1">
                  <a:solidFill>
                    <a:srgbClr val="000000"/>
                  </a:solidFill>
                </a:rPr>
                <a:t>Б</a:t>
              </a:r>
              <a:endParaRPr lang="ru-RU" altLang="ru-RU" sz="1600" b="1"/>
            </a:p>
          </p:txBody>
        </p:sp>
        <p:sp>
          <p:nvSpPr>
            <p:cNvPr id="6215" name="Rectangle 70"/>
            <p:cNvSpPr>
              <a:spLocks noChangeArrowheads="1"/>
            </p:cNvSpPr>
            <p:nvPr/>
          </p:nvSpPr>
          <p:spPr bwMode="auto">
            <a:xfrm>
              <a:off x="4596" y="3665"/>
              <a:ext cx="17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1600" b="1"/>
                <a:t>ПВ</a:t>
              </a:r>
            </a:p>
          </p:txBody>
        </p:sp>
        <p:sp>
          <p:nvSpPr>
            <p:cNvPr id="6216" name="Rectangle 71"/>
            <p:cNvSpPr>
              <a:spLocks noChangeArrowheads="1"/>
            </p:cNvSpPr>
            <p:nvPr/>
          </p:nvSpPr>
          <p:spPr bwMode="auto">
            <a:xfrm>
              <a:off x="5042" y="3665"/>
              <a:ext cx="1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b="1"/>
            </a:p>
          </p:txBody>
        </p:sp>
      </p:grpSp>
      <p:cxnSp>
        <p:nvCxnSpPr>
          <p:cNvPr id="5" name="Прямая со стрелкой 4"/>
          <p:cNvCxnSpPr/>
          <p:nvPr/>
        </p:nvCxnSpPr>
        <p:spPr>
          <a:xfrm flipV="1">
            <a:off x="5263127" y="3682218"/>
            <a:ext cx="0" cy="1882775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1446405" y="3692785"/>
            <a:ext cx="3738563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endCxn id="6181" idx="1"/>
          </p:cNvCxnSpPr>
          <p:nvPr/>
        </p:nvCxnSpPr>
        <p:spPr>
          <a:xfrm flipH="1" flipV="1">
            <a:off x="1484307" y="3313386"/>
            <a:ext cx="3794125" cy="36036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endCxn id="6178" idx="0"/>
          </p:cNvCxnSpPr>
          <p:nvPr/>
        </p:nvCxnSpPr>
        <p:spPr>
          <a:xfrm flipH="1">
            <a:off x="1429914" y="3673748"/>
            <a:ext cx="3848519" cy="7865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611560" y="836712"/>
            <a:ext cx="8208912" cy="1077218"/>
          </a:xfrm>
          <a:prstGeom prst="rect">
            <a:avLst/>
          </a:prstGeom>
          <a:solidFill>
            <a:schemeClr val="accent3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C00000"/>
                </a:solidFill>
              </a:rPr>
              <a:t>Национальный реестр профессиональных стандартов и Национальный реестр трудовых функций можно найти на сайте Минтруда России  на специальном портале «Профессиональные стандарты» (http://profstandart.rosmintrud.ru/)</a:t>
            </a:r>
          </a:p>
        </p:txBody>
      </p:sp>
    </p:spTree>
    <p:extLst>
      <p:ext uri="{BB962C8B-B14F-4D97-AF65-F5344CB8AC3E}">
        <p14:creationId xmlns:p14="http://schemas.microsoft.com/office/powerpoint/2010/main" val="406818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233090"/>
              </p:ext>
            </p:extLst>
          </p:nvPr>
        </p:nvGraphicFramePr>
        <p:xfrm>
          <a:off x="755576" y="980728"/>
          <a:ext cx="7992888" cy="484445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7999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29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754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ФГОС СПО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Профессиональный стандарт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4" marB="4571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54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специальности</a:t>
                      </a:r>
                    </a:p>
                  </a:txBody>
                  <a:tcPr marL="91442" marR="91442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Вид профессиональной деятельности</a:t>
                      </a:r>
                    </a:p>
                  </a:txBody>
                  <a:tcPr marL="91442" marR="91442" marT="45714" marB="45714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01166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Виды профессиональной деятельности (ВПД)</a:t>
                      </a:r>
                    </a:p>
                  </a:txBody>
                  <a:tcPr marL="91442" marR="91442" marT="45714" marB="45714"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atin typeface="Arial" pitchFamily="34" charset="0"/>
                          <a:cs typeface="Arial" pitchFamily="34" charset="0"/>
                        </a:rPr>
                        <a:t>Обобщенные трудовые функции (ОТФ) или трудовые функции (ТФ) соответствующего уровня квалификации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4" marB="45714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1524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atin typeface="Arial" pitchFamily="34" charset="0"/>
                          <a:cs typeface="Arial" pitchFamily="34" charset="0"/>
                        </a:rPr>
                        <a:t>Профессиональные компетенции по каждому ВПД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4" marB="45714"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atin typeface="Arial" pitchFamily="34" charset="0"/>
                          <a:cs typeface="Arial" pitchFamily="34" charset="0"/>
                        </a:rPr>
                        <a:t>Трудовые функции по каждой ОТФ или трудовые действия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4" marB="45714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2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latin typeface="Arial" pitchFamily="34" charset="0"/>
                          <a:cs typeface="Arial" pitchFamily="34" charset="0"/>
                        </a:rPr>
                        <a:t>Практический опыт по каждому ВПД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atin typeface="Arial" pitchFamily="34" charset="0"/>
                          <a:cs typeface="Arial" pitchFamily="34" charset="0"/>
                        </a:rPr>
                        <a:t>Трудовые функции или трудовые действия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4" marB="45714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atin typeface="Arial" pitchFamily="34" charset="0"/>
                          <a:cs typeface="Arial" pitchFamily="34" charset="0"/>
                        </a:rPr>
                        <a:t>Умения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4" marB="45714"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atin typeface="Arial" pitchFamily="34" charset="0"/>
                          <a:cs typeface="Arial" pitchFamily="34" charset="0"/>
                        </a:rPr>
                        <a:t>Умения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4" marB="45714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9092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atin typeface="Arial" pitchFamily="34" charset="0"/>
                          <a:cs typeface="Arial" pitchFamily="34" charset="0"/>
                        </a:rPr>
                        <a:t>Знания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4" marB="45714"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atin typeface="Arial" pitchFamily="34" charset="0"/>
                          <a:cs typeface="Arial" pitchFamily="34" charset="0"/>
                        </a:rPr>
                        <a:t>Знания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4" marB="45714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9552" y="609329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8E0047"/>
                </a:solidFill>
              </a:rPr>
              <a:t>Использовать в работе утвержденные профессиональные стандарты!</a:t>
            </a:r>
          </a:p>
          <a:p>
            <a:pPr algn="ctr"/>
            <a:r>
              <a:rPr lang="ru-RU" b="1" dirty="0">
                <a:solidFill>
                  <a:srgbClr val="8E0047"/>
                </a:solidFill>
              </a:rPr>
              <a:t>Учитывать квалификационный уровень!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black">
          <a:xfrm>
            <a:off x="467544" y="116632"/>
            <a:ext cx="8568952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600000"/>
                </a:solidFill>
                <a:latin typeface="Arial" pitchFamily="34" charset="0"/>
                <a:cs typeface="Arial" pitchFamily="34" charset="0"/>
              </a:rPr>
              <a:t>Сопоставление единиц ФГОС СПО и ПС</a:t>
            </a:r>
          </a:p>
        </p:txBody>
      </p:sp>
    </p:spTree>
    <p:extLst>
      <p:ext uri="{BB962C8B-B14F-4D97-AF65-F5344CB8AC3E}">
        <p14:creationId xmlns:p14="http://schemas.microsoft.com/office/powerpoint/2010/main" val="792324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 bwMode="auto">
          <a:xfrm>
            <a:off x="802757" y="980728"/>
            <a:ext cx="3179045" cy="507087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2A4F86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68601" tIns="34301" rIns="68601" bIns="3430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charset="0"/>
              </a:rPr>
              <a:t>ФГОС СПО (топ 50)</a:t>
            </a:r>
          </a:p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043608" y="1633874"/>
            <a:ext cx="2697344" cy="751437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2A4F86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68601" tIns="34301" rIns="68601" bIns="3430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kern="0" dirty="0">
                <a:solidFill>
                  <a:srgbClr val="2A4F86"/>
                </a:solidFill>
                <a:latin typeface="Arial" charset="0"/>
              </a:rPr>
              <a:t>ВИД ПРОФЕССИОНАЛЬНОЙ ДЕЯТЕЛЬНОСТИ 1</a:t>
            </a:r>
          </a:p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2A4F86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1043608" y="2497980"/>
            <a:ext cx="2697344" cy="751439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2A4F86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68601" tIns="34301" rIns="68601" bIns="3430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kern="0" dirty="0">
                <a:solidFill>
                  <a:srgbClr val="2A4F86"/>
                </a:solidFill>
                <a:latin typeface="Arial" charset="0"/>
              </a:rPr>
              <a:t>ВИД ПРОФЕССИОНАЛЬНОЙ ДЕЯТЕЛЬНОСТИ 2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043608" y="3362076"/>
            <a:ext cx="2697344" cy="1084765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2A4F86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68601" tIns="34301" rIns="68601" bIns="3430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kern="0" dirty="0">
                <a:solidFill>
                  <a:srgbClr val="2A4F86"/>
                </a:solidFill>
                <a:latin typeface="Arial" charset="0"/>
              </a:rPr>
              <a:t>ВИД ПРОФЕССИОНАЛЬНОЙ ДЕЯТЕЛЬНОСТИ 3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4180524" y="981424"/>
            <a:ext cx="4135892" cy="5080696"/>
          </a:xfrm>
          <a:prstGeom prst="roundRect">
            <a:avLst/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solidFill>
              <a:srgbClr val="D3D9DD">
                <a:lumMod val="25000"/>
              </a:srgbClr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601" tIns="34301" rIns="68601" bIns="3430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BAC4E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ТРЕБОВАНИЯ  ПС И  РЧ/НЧ/ДЭ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BAC4EA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043608" y="4689578"/>
            <a:ext cx="2697344" cy="1084765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2A4F86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68601" tIns="34301" rIns="68601" bIns="3430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983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kern="0" dirty="0">
                <a:solidFill>
                  <a:srgbClr val="2A4F86"/>
                </a:solidFill>
                <a:latin typeface="Arial" charset="0"/>
              </a:rPr>
              <a:t>ВИД ПРОФЕССИОНАЛЬНОЙ ДЕЯТЕЛЬНОСТИ 4</a:t>
            </a:r>
          </a:p>
          <a:p>
            <a:pPr marL="0" marR="0" lvl="0" indent="0" algn="ctr" defTabSz="685983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1" kern="0" dirty="0">
              <a:solidFill>
                <a:srgbClr val="2A4F86"/>
              </a:solidFill>
              <a:latin typeface="Arial" charset="0"/>
            </a:endParaRPr>
          </a:p>
          <a:p>
            <a:pPr marL="0" marR="0" lvl="0" indent="0" algn="ctr" defTabSz="685983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2A4F86"/>
                </a:solidFill>
                <a:effectLst/>
                <a:uLnTx/>
                <a:uFillTx/>
                <a:latin typeface="Arial" charset="0"/>
              </a:rPr>
              <a:t> Выполнение работ </a:t>
            </a:r>
            <a:r>
              <a:rPr kumimoji="0" lang="ru-RU" sz="1100" b="1" i="0" u="sng" strike="noStrike" kern="0" cap="none" spc="0" normalizeH="0" baseline="0" noProof="0" dirty="0">
                <a:ln>
                  <a:noFill/>
                </a:ln>
                <a:solidFill>
                  <a:srgbClr val="2A4F86"/>
                </a:solidFill>
                <a:effectLst/>
                <a:uLnTx/>
                <a:uFillTx/>
                <a:latin typeface="Arial" charset="0"/>
              </a:rPr>
              <a:t>по одной или нескольким профессиям 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2A4F86"/>
                </a:solidFill>
                <a:effectLst/>
                <a:uLnTx/>
                <a:uFillTx/>
                <a:latin typeface="Arial" charset="0"/>
              </a:rPr>
              <a:t>рабочих, должностям служащих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589489" y="2080904"/>
            <a:ext cx="965590" cy="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14" name="Прямая со стрелкой 13"/>
          <p:cNvCxnSpPr>
            <a:stCxn id="23" idx="1"/>
          </p:cNvCxnSpPr>
          <p:nvPr/>
        </p:nvCxnSpPr>
        <p:spPr>
          <a:xfrm flipH="1" flipV="1">
            <a:off x="3589489" y="3069658"/>
            <a:ext cx="904224" cy="827394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15" name="Прямая со стрелкой 14"/>
          <p:cNvCxnSpPr>
            <a:stCxn id="23" idx="1"/>
          </p:cNvCxnSpPr>
          <p:nvPr/>
        </p:nvCxnSpPr>
        <p:spPr>
          <a:xfrm flipH="1">
            <a:off x="3589489" y="3897052"/>
            <a:ext cx="904224" cy="324036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16" name="Прямая со стрелкой 15"/>
          <p:cNvCxnSpPr>
            <a:stCxn id="24" idx="1"/>
          </p:cNvCxnSpPr>
          <p:nvPr/>
        </p:nvCxnSpPr>
        <p:spPr>
          <a:xfrm flipH="1">
            <a:off x="3491880" y="4796804"/>
            <a:ext cx="1001826" cy="216372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17" name="Прямая со стрелкой 16"/>
          <p:cNvCxnSpPr>
            <a:stCxn id="25" idx="1"/>
          </p:cNvCxnSpPr>
          <p:nvPr/>
        </p:nvCxnSpPr>
        <p:spPr>
          <a:xfrm flipH="1" flipV="1">
            <a:off x="3589488" y="5492600"/>
            <a:ext cx="904218" cy="62016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22" name="Скругленный прямоугольник 21"/>
          <p:cNvSpPr/>
          <p:nvPr/>
        </p:nvSpPr>
        <p:spPr>
          <a:xfrm>
            <a:off x="4555079" y="1772816"/>
            <a:ext cx="3485052" cy="560858"/>
          </a:xfrm>
          <a:prstGeom prst="roundRect">
            <a:avLst/>
          </a:prstGeom>
          <a:solidFill>
            <a:srgbClr val="DDDDDD"/>
          </a:solidFill>
          <a:ln w="25400" cap="flat" cmpd="sng" algn="ctr">
            <a:solidFill>
              <a:srgbClr val="6C89DA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uLnTx/>
                <a:uFillTx/>
                <a:latin typeface="Arial"/>
                <a:ea typeface="+mn-ea"/>
                <a:cs typeface="+mn-cs"/>
              </a:rPr>
              <a:t>Техническое описание </a:t>
            </a:r>
          </a:p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uLnTx/>
                <a:uFillTx/>
                <a:latin typeface="Arial"/>
                <a:ea typeface="+mn-ea"/>
                <a:cs typeface="+mn-cs"/>
              </a:rPr>
              <a:t>компетенции 1 РЧ/НЧ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493713" y="3645024"/>
            <a:ext cx="3503508" cy="504056"/>
          </a:xfrm>
          <a:prstGeom prst="roundRect">
            <a:avLst/>
          </a:prstGeom>
          <a:solidFill>
            <a:srgbClr val="DDDDDD"/>
          </a:solidFill>
          <a:ln w="25400" cap="flat" cmpd="sng" algn="ctr">
            <a:solidFill>
              <a:srgbClr val="6C89DA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algn="ctr" defTabSz="6859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3300"/>
                </a:solidFill>
                <a:latin typeface="Arial"/>
              </a:rPr>
              <a:t>Требования ДЭ</a:t>
            </a:r>
            <a:r>
              <a:rPr lang="en-US" sz="1400" b="1" kern="0" dirty="0">
                <a:solidFill>
                  <a:srgbClr val="003300"/>
                </a:solidFill>
                <a:latin typeface="Arial"/>
              </a:rPr>
              <a:t> </a:t>
            </a:r>
            <a:endParaRPr lang="ru-RU" sz="1400" b="1" kern="0" dirty="0">
              <a:solidFill>
                <a:srgbClr val="003300"/>
              </a:solidFill>
              <a:latin typeface="Arial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493706" y="4508424"/>
            <a:ext cx="3503506" cy="576760"/>
          </a:xfrm>
          <a:prstGeom prst="roundRect">
            <a:avLst/>
          </a:prstGeom>
          <a:solidFill>
            <a:srgbClr val="DDDDDD"/>
          </a:solidFill>
          <a:ln w="25400" cap="flat" cmpd="sng" algn="ctr">
            <a:solidFill>
              <a:srgbClr val="6C89DA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uLnTx/>
                <a:uFillTx/>
                <a:latin typeface="Arial"/>
                <a:ea typeface="+mn-ea"/>
                <a:cs typeface="+mn-cs"/>
              </a:rPr>
              <a:t>Профессиональные стандарт(ы)по профессиям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493706" y="5231959"/>
            <a:ext cx="3503506" cy="645313"/>
          </a:xfrm>
          <a:prstGeom prst="roundRect">
            <a:avLst/>
          </a:prstGeom>
          <a:solidFill>
            <a:srgbClr val="DDDDDD"/>
          </a:solidFill>
          <a:ln w="25400" cap="flat" cmpd="sng" algn="ctr">
            <a:solidFill>
              <a:srgbClr val="6C89DA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uLnTx/>
                <a:uFillTx/>
                <a:latin typeface="Arial"/>
                <a:ea typeface="+mn-ea"/>
                <a:cs typeface="+mn-cs"/>
              </a:rPr>
              <a:t>Техническое описание компетенции 2 </a:t>
            </a:r>
            <a:r>
              <a:rPr lang="ru-RU" sz="1400" b="1" kern="0" dirty="0">
                <a:solidFill>
                  <a:srgbClr val="003300"/>
                </a:solidFill>
                <a:latin typeface="Arial"/>
              </a:rPr>
              <a:t>РЧ/НЧ,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uLnTx/>
                <a:uFillTx/>
                <a:latin typeface="Arial"/>
                <a:ea typeface="+mn-ea"/>
                <a:cs typeface="+mn-cs"/>
              </a:rPr>
              <a:t> требования ДЭ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493712" y="2564904"/>
            <a:ext cx="3503508" cy="611515"/>
          </a:xfrm>
          <a:prstGeom prst="roundRect">
            <a:avLst/>
          </a:prstGeom>
          <a:solidFill>
            <a:srgbClr val="DDDDDD"/>
          </a:solidFill>
          <a:ln w="25400" cap="flat" cmpd="sng" algn="ctr">
            <a:solidFill>
              <a:srgbClr val="6C89DA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003300"/>
                </a:solidFill>
                <a:latin typeface="Arial"/>
              </a:rPr>
              <a:t>Техническое описание </a:t>
            </a:r>
          </a:p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003300"/>
                </a:solidFill>
                <a:latin typeface="Arial"/>
              </a:rPr>
              <a:t>компетенции 2 РЧ/НЧ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3589488" y="2852936"/>
            <a:ext cx="904225" cy="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20" name="Заголовок 1"/>
          <p:cNvSpPr txBox="1">
            <a:spLocks/>
          </p:cNvSpPr>
          <p:nvPr/>
        </p:nvSpPr>
        <p:spPr>
          <a:xfrm>
            <a:off x="467544" y="260648"/>
            <a:ext cx="8496943" cy="360040"/>
          </a:xfrm>
          <a:prstGeom prst="rect">
            <a:avLst/>
          </a:prstGeom>
        </p:spPr>
        <p:txBody>
          <a:bodyPr/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ООП на основе ПС +</a:t>
            </a:r>
            <a:r>
              <a:rPr lang="en-US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РЧ/НЧ, ДЭ </a:t>
            </a:r>
          </a:p>
        </p:txBody>
      </p:sp>
    </p:spTree>
    <p:extLst>
      <p:ext uri="{BB962C8B-B14F-4D97-AF65-F5344CB8AC3E}">
        <p14:creationId xmlns:p14="http://schemas.microsoft.com/office/powerpoint/2010/main" val="211586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162800" cy="563562"/>
          </a:xfrm>
        </p:spPr>
        <p:txBody>
          <a:bodyPr/>
          <a:lstStyle/>
          <a:p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273- ФЗ «Об образовании в РФ»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3005" y="677839"/>
            <a:ext cx="8280920" cy="1166985"/>
          </a:xfrm>
          <a:prstGeom prst="rect">
            <a:avLst/>
          </a:prstGeom>
          <a:noFill/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Глава 1. ст. 2.,  п.9: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Образовательная программа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комплекс основных характеристик образования (объем, содержание, планируемые результаты), организационно-педагогических условий и в случаях, предусмотренных настоящим ФЗ, форм аттестации, который представлен в виде учебного плана, календарного графика, рабочих программ учебных предметов, курсов, дисциплин (модулей), иных компонентов, а также оценочных и методических материалов.</a:t>
            </a:r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4326397" y="3284984"/>
            <a:ext cx="4550404" cy="3468886"/>
            <a:chOff x="1683975" y="1303672"/>
            <a:chExt cx="5787738" cy="4702921"/>
          </a:xfrm>
        </p:grpSpPr>
        <p:sp>
          <p:nvSpPr>
            <p:cNvPr id="7" name="Круговая стрелка 6"/>
            <p:cNvSpPr/>
            <p:nvPr/>
          </p:nvSpPr>
          <p:spPr>
            <a:xfrm>
              <a:off x="2123358" y="1307363"/>
              <a:ext cx="5256766" cy="4163375"/>
            </a:xfrm>
            <a:prstGeom prst="circularArrow">
              <a:avLst>
                <a:gd name="adj1" fmla="val 6001"/>
                <a:gd name="adj2" fmla="val 864856"/>
                <a:gd name="adj3" fmla="val 12411293"/>
                <a:gd name="adj4" fmla="val 16706965"/>
                <a:gd name="adj5" fmla="val 5499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3350242" y="4918260"/>
              <a:ext cx="2592378" cy="1088333"/>
            </a:xfrm>
            <a:custGeom>
              <a:avLst/>
              <a:gdLst>
                <a:gd name="connsiteX0" fmla="*/ 0 w 3034796"/>
                <a:gd name="connsiteY0" fmla="*/ 225179 h 1351047"/>
                <a:gd name="connsiteX1" fmla="*/ 225179 w 3034796"/>
                <a:gd name="connsiteY1" fmla="*/ 0 h 1351047"/>
                <a:gd name="connsiteX2" fmla="*/ 2809617 w 3034796"/>
                <a:gd name="connsiteY2" fmla="*/ 0 h 1351047"/>
                <a:gd name="connsiteX3" fmla="*/ 3034796 w 3034796"/>
                <a:gd name="connsiteY3" fmla="*/ 225179 h 1351047"/>
                <a:gd name="connsiteX4" fmla="*/ 3034796 w 3034796"/>
                <a:gd name="connsiteY4" fmla="*/ 1125868 h 1351047"/>
                <a:gd name="connsiteX5" fmla="*/ 2809617 w 3034796"/>
                <a:gd name="connsiteY5" fmla="*/ 1351047 h 1351047"/>
                <a:gd name="connsiteX6" fmla="*/ 225179 w 3034796"/>
                <a:gd name="connsiteY6" fmla="*/ 1351047 h 1351047"/>
                <a:gd name="connsiteX7" fmla="*/ 0 w 3034796"/>
                <a:gd name="connsiteY7" fmla="*/ 1125868 h 1351047"/>
                <a:gd name="connsiteX8" fmla="*/ 0 w 3034796"/>
                <a:gd name="connsiteY8" fmla="*/ 225179 h 135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4796" h="1351047">
                  <a:moveTo>
                    <a:pt x="0" y="225179"/>
                  </a:moveTo>
                  <a:cubicBezTo>
                    <a:pt x="0" y="100816"/>
                    <a:pt x="100816" y="0"/>
                    <a:pt x="225179" y="0"/>
                  </a:cubicBezTo>
                  <a:lnTo>
                    <a:pt x="2809617" y="0"/>
                  </a:lnTo>
                  <a:cubicBezTo>
                    <a:pt x="2933980" y="0"/>
                    <a:pt x="3034796" y="100816"/>
                    <a:pt x="3034796" y="225179"/>
                  </a:cubicBezTo>
                  <a:lnTo>
                    <a:pt x="3034796" y="1125868"/>
                  </a:lnTo>
                  <a:cubicBezTo>
                    <a:pt x="3034796" y="1250231"/>
                    <a:pt x="2933980" y="1351047"/>
                    <a:pt x="2809617" y="1351047"/>
                  </a:cubicBezTo>
                  <a:lnTo>
                    <a:pt x="225179" y="1351047"/>
                  </a:lnTo>
                  <a:cubicBezTo>
                    <a:pt x="100816" y="1351047"/>
                    <a:pt x="0" y="1250231"/>
                    <a:pt x="0" y="1125868"/>
                  </a:cubicBezTo>
                  <a:lnTo>
                    <a:pt x="0" y="22517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3195011"/>
                <a:satOff val="14423"/>
                <a:lumOff val="19902"/>
                <a:alphaOff val="0"/>
              </a:schemeClr>
            </a:fillRef>
            <a:effectRef idx="3">
              <a:schemeClr val="accent4">
                <a:hueOff val="3195011"/>
                <a:satOff val="14423"/>
                <a:lumOff val="19902"/>
                <a:alphaOff val="0"/>
              </a:schemeClr>
            </a:effectRef>
            <a:fontRef idx="minor">
              <a:schemeClr val="lt1"/>
            </a:fontRef>
          </p:style>
          <p:txBody>
            <a:bodyPr lIns="134533" tIns="134533" rIns="134533" bIns="134533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50" b="1" dirty="0">
                  <a:solidFill>
                    <a:srgbClr val="0022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комплекты контрольно-оценочных средств по учебным дисциплинам и профессиональным модулям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5547430" y="2687363"/>
              <a:ext cx="1924283" cy="1757238"/>
            </a:xfrm>
            <a:custGeom>
              <a:avLst/>
              <a:gdLst>
                <a:gd name="connsiteX0" fmla="*/ 0 w 2915444"/>
                <a:gd name="connsiteY0" fmla="*/ 254679 h 1528042"/>
                <a:gd name="connsiteX1" fmla="*/ 254679 w 2915444"/>
                <a:gd name="connsiteY1" fmla="*/ 0 h 1528042"/>
                <a:gd name="connsiteX2" fmla="*/ 2660765 w 2915444"/>
                <a:gd name="connsiteY2" fmla="*/ 0 h 1528042"/>
                <a:gd name="connsiteX3" fmla="*/ 2915444 w 2915444"/>
                <a:gd name="connsiteY3" fmla="*/ 254679 h 1528042"/>
                <a:gd name="connsiteX4" fmla="*/ 2915444 w 2915444"/>
                <a:gd name="connsiteY4" fmla="*/ 1273363 h 1528042"/>
                <a:gd name="connsiteX5" fmla="*/ 2660765 w 2915444"/>
                <a:gd name="connsiteY5" fmla="*/ 1528042 h 1528042"/>
                <a:gd name="connsiteX6" fmla="*/ 254679 w 2915444"/>
                <a:gd name="connsiteY6" fmla="*/ 1528042 h 1528042"/>
                <a:gd name="connsiteX7" fmla="*/ 0 w 2915444"/>
                <a:gd name="connsiteY7" fmla="*/ 1273363 h 1528042"/>
                <a:gd name="connsiteX8" fmla="*/ 0 w 2915444"/>
                <a:gd name="connsiteY8" fmla="*/ 254679 h 152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5444" h="1528042">
                  <a:moveTo>
                    <a:pt x="0" y="254679"/>
                  </a:moveTo>
                  <a:cubicBezTo>
                    <a:pt x="0" y="114024"/>
                    <a:pt x="114024" y="0"/>
                    <a:pt x="254679" y="0"/>
                  </a:cubicBezTo>
                  <a:lnTo>
                    <a:pt x="2660765" y="0"/>
                  </a:lnTo>
                  <a:cubicBezTo>
                    <a:pt x="2801420" y="0"/>
                    <a:pt x="2915444" y="114024"/>
                    <a:pt x="2915444" y="254679"/>
                  </a:cubicBezTo>
                  <a:lnTo>
                    <a:pt x="2915444" y="1273363"/>
                  </a:lnTo>
                  <a:cubicBezTo>
                    <a:pt x="2915444" y="1414018"/>
                    <a:pt x="2801420" y="1528042"/>
                    <a:pt x="2660765" y="1528042"/>
                  </a:cubicBezTo>
                  <a:lnTo>
                    <a:pt x="254679" y="1528042"/>
                  </a:lnTo>
                  <a:cubicBezTo>
                    <a:pt x="114024" y="1528042"/>
                    <a:pt x="0" y="1414018"/>
                    <a:pt x="0" y="1273363"/>
                  </a:cubicBezTo>
                  <a:lnTo>
                    <a:pt x="0" y="25467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4">
                <a:hueOff val="6390023"/>
                <a:satOff val="28846"/>
                <a:lumOff val="39804"/>
                <a:alphaOff val="0"/>
              </a:schemeClr>
            </a:effectRef>
            <a:fontRef idx="minor">
              <a:schemeClr val="lt1"/>
            </a:fontRef>
          </p:style>
          <p:txBody>
            <a:bodyPr lIns="143173" tIns="143173" rIns="143173" bIns="143173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50" b="1" dirty="0">
                  <a:solidFill>
                    <a:srgbClr val="0022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Учебный план, рабочие программы учебных дисциплин и модулей, практик, в том числе ПДП</a:t>
              </a:r>
              <a:endParaRPr lang="ru-RU" sz="1050" dirty="0">
                <a:solidFill>
                  <a:srgbClr val="0022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683975" y="2656351"/>
              <a:ext cx="1996507" cy="1788252"/>
            </a:xfrm>
            <a:custGeom>
              <a:avLst/>
              <a:gdLst>
                <a:gd name="connsiteX0" fmla="*/ 0 w 3139830"/>
                <a:gd name="connsiteY0" fmla="*/ 248671 h 1491996"/>
                <a:gd name="connsiteX1" fmla="*/ 248671 w 3139830"/>
                <a:gd name="connsiteY1" fmla="*/ 0 h 1491996"/>
                <a:gd name="connsiteX2" fmla="*/ 2891159 w 3139830"/>
                <a:gd name="connsiteY2" fmla="*/ 0 h 1491996"/>
                <a:gd name="connsiteX3" fmla="*/ 3139830 w 3139830"/>
                <a:gd name="connsiteY3" fmla="*/ 248671 h 1491996"/>
                <a:gd name="connsiteX4" fmla="*/ 3139830 w 3139830"/>
                <a:gd name="connsiteY4" fmla="*/ 1243325 h 1491996"/>
                <a:gd name="connsiteX5" fmla="*/ 2891159 w 3139830"/>
                <a:gd name="connsiteY5" fmla="*/ 1491996 h 1491996"/>
                <a:gd name="connsiteX6" fmla="*/ 248671 w 3139830"/>
                <a:gd name="connsiteY6" fmla="*/ 1491996 h 1491996"/>
                <a:gd name="connsiteX7" fmla="*/ 0 w 3139830"/>
                <a:gd name="connsiteY7" fmla="*/ 1243325 h 1491996"/>
                <a:gd name="connsiteX8" fmla="*/ 0 w 3139830"/>
                <a:gd name="connsiteY8" fmla="*/ 248671 h 149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9830" h="1491996">
                  <a:moveTo>
                    <a:pt x="0" y="248671"/>
                  </a:moveTo>
                  <a:cubicBezTo>
                    <a:pt x="0" y="111334"/>
                    <a:pt x="111334" y="0"/>
                    <a:pt x="248671" y="0"/>
                  </a:cubicBezTo>
                  <a:lnTo>
                    <a:pt x="2891159" y="0"/>
                  </a:lnTo>
                  <a:cubicBezTo>
                    <a:pt x="3028496" y="0"/>
                    <a:pt x="3139830" y="111334"/>
                    <a:pt x="3139830" y="248671"/>
                  </a:cubicBezTo>
                  <a:lnTo>
                    <a:pt x="3139830" y="1243325"/>
                  </a:lnTo>
                  <a:cubicBezTo>
                    <a:pt x="3139830" y="1380662"/>
                    <a:pt x="3028496" y="1491996"/>
                    <a:pt x="2891159" y="1491996"/>
                  </a:cubicBezTo>
                  <a:lnTo>
                    <a:pt x="248671" y="1491996"/>
                  </a:lnTo>
                  <a:cubicBezTo>
                    <a:pt x="111334" y="1491996"/>
                    <a:pt x="0" y="1380662"/>
                    <a:pt x="0" y="1243325"/>
                  </a:cubicBezTo>
                  <a:lnTo>
                    <a:pt x="0" y="24867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4">
                <a:hueOff val="12780046"/>
                <a:satOff val="57693"/>
                <a:lumOff val="79608"/>
                <a:alphaOff val="0"/>
              </a:schemeClr>
            </a:effectRef>
            <a:fontRef idx="minor">
              <a:schemeClr val="lt1"/>
            </a:fontRef>
          </p:style>
          <p:txBody>
            <a:bodyPr lIns="141413" tIns="141413" rIns="141413" bIns="141413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50" b="1" dirty="0">
                  <a:solidFill>
                    <a:srgbClr val="0022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методические материалы (УМК преподавателей по УД/ПМ, обязательные МР для студентов по практике, КР/КП/ВКР)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350242" y="1303672"/>
              <a:ext cx="2592378" cy="1007844"/>
            </a:xfrm>
            <a:custGeom>
              <a:avLst/>
              <a:gdLst>
                <a:gd name="connsiteX0" fmla="*/ 0 w 2378479"/>
                <a:gd name="connsiteY0" fmla="*/ 198210 h 1189239"/>
                <a:gd name="connsiteX1" fmla="*/ 198210 w 2378479"/>
                <a:gd name="connsiteY1" fmla="*/ 0 h 1189239"/>
                <a:gd name="connsiteX2" fmla="*/ 2180269 w 2378479"/>
                <a:gd name="connsiteY2" fmla="*/ 0 h 1189239"/>
                <a:gd name="connsiteX3" fmla="*/ 2378479 w 2378479"/>
                <a:gd name="connsiteY3" fmla="*/ 198210 h 1189239"/>
                <a:gd name="connsiteX4" fmla="*/ 2378479 w 2378479"/>
                <a:gd name="connsiteY4" fmla="*/ 991029 h 1189239"/>
                <a:gd name="connsiteX5" fmla="*/ 2180269 w 2378479"/>
                <a:gd name="connsiteY5" fmla="*/ 1189239 h 1189239"/>
                <a:gd name="connsiteX6" fmla="*/ 198210 w 2378479"/>
                <a:gd name="connsiteY6" fmla="*/ 1189239 h 1189239"/>
                <a:gd name="connsiteX7" fmla="*/ 0 w 2378479"/>
                <a:gd name="connsiteY7" fmla="*/ 991029 h 1189239"/>
                <a:gd name="connsiteX8" fmla="*/ 0 w 2378479"/>
                <a:gd name="connsiteY8" fmla="*/ 198210 h 118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8479" h="1189239">
                  <a:moveTo>
                    <a:pt x="0" y="198210"/>
                  </a:moveTo>
                  <a:cubicBezTo>
                    <a:pt x="0" y="88742"/>
                    <a:pt x="88742" y="0"/>
                    <a:pt x="198210" y="0"/>
                  </a:cubicBezTo>
                  <a:lnTo>
                    <a:pt x="2180269" y="0"/>
                  </a:lnTo>
                  <a:cubicBezTo>
                    <a:pt x="2289737" y="0"/>
                    <a:pt x="2378479" y="88742"/>
                    <a:pt x="2378479" y="198210"/>
                  </a:cubicBezTo>
                  <a:lnTo>
                    <a:pt x="2378479" y="991029"/>
                  </a:lnTo>
                  <a:cubicBezTo>
                    <a:pt x="2378479" y="1100497"/>
                    <a:pt x="2289737" y="1189239"/>
                    <a:pt x="2180269" y="1189239"/>
                  </a:cubicBezTo>
                  <a:lnTo>
                    <a:pt x="198210" y="1189239"/>
                  </a:lnTo>
                  <a:cubicBezTo>
                    <a:pt x="88742" y="1189239"/>
                    <a:pt x="0" y="1100497"/>
                    <a:pt x="0" y="991029"/>
                  </a:cubicBezTo>
                  <a:lnTo>
                    <a:pt x="0" y="19821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6634" tIns="126634" rIns="126634" bIns="126634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50" b="1" dirty="0">
                  <a:solidFill>
                    <a:srgbClr val="0022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Нормативно-методические материалы (локальные акты, МР для преподавателей)</a:t>
              </a:r>
              <a:endParaRPr lang="ru-RU" sz="1050" dirty="0">
                <a:solidFill>
                  <a:srgbClr val="0022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574506" y="3425593"/>
            <a:ext cx="3486182" cy="2735456"/>
          </a:xfrm>
          <a:prstGeom prst="rect">
            <a:avLst/>
          </a:prstGeom>
          <a:noFill/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Глава 2. ст. 12. </a:t>
            </a:r>
          </a:p>
          <a:p>
            <a:pPr algn="just"/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Образовательные программы самостоятельно разрабатываются и утверждаются организацией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осуществляющей образовательную деятельность, если настоящим ФЗ не установлено иное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023449" y="4293096"/>
            <a:ext cx="1223405" cy="13190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ru-RU" sz="1050" b="1" dirty="0">
                <a:solidFill>
                  <a:srgbClr val="002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программа воспитания и календарный план ВР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56534" y="1988840"/>
            <a:ext cx="8280919" cy="1169551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Глава 1. ст. 2, п. 28: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адаптированная образовательная программа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образовательная программа, адаптированная для обучения лиц с ограниченными возможностями здоровья с учетом особенностей их психофизического развития, индивидуальных возможностей и при необходимости обеспечивающая коррекцию нарушений развития и социальную адаптацию указанных лиц</a:t>
            </a:r>
          </a:p>
        </p:txBody>
      </p:sp>
    </p:spTree>
    <p:extLst>
      <p:ext uri="{BB962C8B-B14F-4D97-AF65-F5344CB8AC3E}">
        <p14:creationId xmlns:p14="http://schemas.microsoft.com/office/powerpoint/2010/main" val="9915325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67944" y="2563136"/>
            <a:ext cx="4428492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700" b="0" dirty="0">
                <a:solidFill>
                  <a:srgbClr val="C00000"/>
                </a:solidFill>
              </a:rPr>
              <a:t>Требуется самостоятельно сформулировать образовательные результаты профессионального модуля на основе требований ПС.</a:t>
            </a:r>
          </a:p>
          <a:p>
            <a:pPr algn="ctr"/>
            <a:endParaRPr lang="ru-RU" sz="1700" b="0" dirty="0">
              <a:solidFill>
                <a:srgbClr val="C00000"/>
              </a:solidFill>
            </a:endParaRPr>
          </a:p>
          <a:p>
            <a:pPr algn="ctr"/>
            <a:r>
              <a:rPr lang="ru-RU" sz="1700" b="0" dirty="0">
                <a:solidFill>
                  <a:srgbClr val="C00000"/>
                </a:solidFill>
              </a:rPr>
              <a:t>Необходимо уметь формулировать ПК на основе формулировки ТФ.</a:t>
            </a:r>
          </a:p>
          <a:p>
            <a:pPr algn="ctr"/>
            <a:r>
              <a:rPr lang="ru-RU" sz="1700" b="0" dirty="0">
                <a:solidFill>
                  <a:srgbClr val="C00000"/>
                </a:solidFill>
              </a:rPr>
              <a:t>Одна ПК может поглощать несколько ТФ.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3968" y="1638197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Требования во ФГОС отсутствуют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347864" y="967477"/>
            <a:ext cx="5652120" cy="4775175"/>
          </a:xfrm>
          <a:prstGeom prst="roundRect">
            <a:avLst/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solidFill>
              <a:srgbClr val="819ED3">
                <a:lumMod val="50000"/>
              </a:srgb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16632"/>
            <a:ext cx="8532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00000"/>
                </a:solidFill>
              </a:rPr>
              <a:t>Перевод требований ПС в содержание модуля по рабочей профессии ООП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89797" y="908720"/>
            <a:ext cx="2867427" cy="4833932"/>
          </a:xfrm>
          <a:prstGeom prst="roundRect">
            <a:avLst/>
          </a:prstGeom>
          <a:solidFill>
            <a:srgbClr val="E7E7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Требования ПС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95536" y="1422173"/>
            <a:ext cx="2445700" cy="7920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6C89D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Трудовая функция</a:t>
            </a:r>
          </a:p>
        </p:txBody>
      </p:sp>
      <p:grpSp>
        <p:nvGrpSpPr>
          <p:cNvPr id="58" name="Группа 57"/>
          <p:cNvGrpSpPr/>
          <p:nvPr/>
        </p:nvGrpSpPr>
        <p:grpSpPr>
          <a:xfrm>
            <a:off x="3743400" y="1422173"/>
            <a:ext cx="4965945" cy="792088"/>
            <a:chOff x="3743400" y="1124744"/>
            <a:chExt cx="4965945" cy="792088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3743400" y="1124744"/>
              <a:ext cx="4965945" cy="792088"/>
            </a:xfrm>
            <a:prstGeom prst="roundRect">
              <a:avLst/>
            </a:prstGeom>
            <a:solidFill>
              <a:srgbClr val="819ED3">
                <a:lumMod val="5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743401" y="1331476"/>
              <a:ext cx="4896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Профессиональная компетенция</a:t>
              </a:r>
            </a:p>
          </p:txBody>
        </p:sp>
      </p:grpSp>
      <p:sp>
        <p:nvSpPr>
          <p:cNvPr id="62" name="Скругленный прямоугольник 61"/>
          <p:cNvSpPr/>
          <p:nvPr/>
        </p:nvSpPr>
        <p:spPr>
          <a:xfrm>
            <a:off x="395536" y="2574301"/>
            <a:ext cx="2445700" cy="7920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6C89D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Трудовое действие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395536" y="3726429"/>
            <a:ext cx="2445700" cy="7920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6C89D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Необходимые умения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95536" y="4806549"/>
            <a:ext cx="2445700" cy="7920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6C89D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Необходимые знания</a:t>
            </a:r>
          </a:p>
        </p:txBody>
      </p:sp>
      <p:sp>
        <p:nvSpPr>
          <p:cNvPr id="70" name="Стрелка вниз 69"/>
          <p:cNvSpPr/>
          <p:nvPr/>
        </p:nvSpPr>
        <p:spPr>
          <a:xfrm>
            <a:off x="1475656" y="2214261"/>
            <a:ext cx="432048" cy="288032"/>
          </a:xfrm>
          <a:prstGeom prst="downArrow">
            <a:avLst/>
          </a:prstGeom>
          <a:gradFill rotWithShape="1">
            <a:gsLst>
              <a:gs pos="0">
                <a:srgbClr val="8FAFE9">
                  <a:shade val="51000"/>
                  <a:satMod val="130000"/>
                </a:srgbClr>
              </a:gs>
              <a:gs pos="80000">
                <a:srgbClr val="8FAFE9">
                  <a:shade val="93000"/>
                  <a:satMod val="130000"/>
                </a:srgbClr>
              </a:gs>
              <a:gs pos="100000">
                <a:srgbClr val="8FAFE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6C89D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3743400" y="2574301"/>
            <a:ext cx="2093376" cy="792088"/>
            <a:chOff x="3743400" y="2492896"/>
            <a:chExt cx="2093376" cy="792088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3743401" y="2492896"/>
              <a:ext cx="2093375" cy="792088"/>
            </a:xfrm>
            <a:prstGeom prst="roundRect">
              <a:avLst/>
            </a:prstGeom>
            <a:solidFill>
              <a:srgbClr val="819ED3">
                <a:lumMod val="5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743400" y="2564904"/>
              <a:ext cx="2093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Практический опыт</a:t>
              </a: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3743399" y="3726429"/>
            <a:ext cx="2093376" cy="792088"/>
            <a:chOff x="3743399" y="3645024"/>
            <a:chExt cx="2093376" cy="792088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3743400" y="3645024"/>
              <a:ext cx="2093375" cy="792088"/>
            </a:xfrm>
            <a:prstGeom prst="roundRect">
              <a:avLst/>
            </a:prstGeom>
            <a:solidFill>
              <a:srgbClr val="819ED3">
                <a:lumMod val="5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743399" y="3789040"/>
              <a:ext cx="2093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Умения </a:t>
              </a: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3743399" y="4806549"/>
            <a:ext cx="2093376" cy="792088"/>
            <a:chOff x="3743399" y="4797152"/>
            <a:chExt cx="2093376" cy="792088"/>
          </a:xfrm>
        </p:grpSpPr>
        <p:sp>
          <p:nvSpPr>
            <p:cNvPr id="78" name="Скругленный прямоугольник 77"/>
            <p:cNvSpPr/>
            <p:nvPr/>
          </p:nvSpPr>
          <p:spPr>
            <a:xfrm>
              <a:off x="3743400" y="4797152"/>
              <a:ext cx="2093375" cy="792088"/>
            </a:xfrm>
            <a:prstGeom prst="roundRect">
              <a:avLst/>
            </a:prstGeom>
            <a:solidFill>
              <a:srgbClr val="819ED3">
                <a:lumMod val="5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743399" y="5003884"/>
              <a:ext cx="2093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Знания</a:t>
              </a: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6150524" y="2574301"/>
            <a:ext cx="2489420" cy="792088"/>
            <a:chOff x="6150524" y="2492896"/>
            <a:chExt cx="2558822" cy="792088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6150524" y="2492896"/>
              <a:ext cx="2558822" cy="792088"/>
            </a:xfrm>
            <a:prstGeom prst="roundRect">
              <a:avLst/>
            </a:prstGeom>
            <a:solidFill>
              <a:srgbClr val="819ED3">
                <a:lumMod val="5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366546" y="2564904"/>
              <a:ext cx="23427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Задания на практику</a:t>
              </a: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6150524" y="3726429"/>
            <a:ext cx="2489421" cy="792088"/>
            <a:chOff x="6150524" y="3645024"/>
            <a:chExt cx="2558822" cy="792088"/>
          </a:xfrm>
        </p:grpSpPr>
        <p:sp>
          <p:nvSpPr>
            <p:cNvPr id="84" name="Скругленный прямоугольник 83"/>
            <p:cNvSpPr/>
            <p:nvPr/>
          </p:nvSpPr>
          <p:spPr>
            <a:xfrm>
              <a:off x="6150524" y="3645024"/>
              <a:ext cx="2558821" cy="792088"/>
            </a:xfrm>
            <a:prstGeom prst="roundRect">
              <a:avLst/>
            </a:prstGeom>
            <a:solidFill>
              <a:srgbClr val="819ED3">
                <a:lumMod val="5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191674" y="3717032"/>
              <a:ext cx="25176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Темы практических занятий</a:t>
              </a:r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6150524" y="4806549"/>
            <a:ext cx="2489421" cy="792088"/>
            <a:chOff x="6150524" y="4797152"/>
            <a:chExt cx="2558821" cy="792088"/>
          </a:xfrm>
        </p:grpSpPr>
        <p:sp>
          <p:nvSpPr>
            <p:cNvPr id="87" name="Скругленный прямоугольник 86"/>
            <p:cNvSpPr/>
            <p:nvPr/>
          </p:nvSpPr>
          <p:spPr>
            <a:xfrm>
              <a:off x="6150524" y="4797152"/>
              <a:ext cx="2558821" cy="792088"/>
            </a:xfrm>
            <a:prstGeom prst="roundRect">
              <a:avLst/>
            </a:prstGeom>
            <a:solidFill>
              <a:srgbClr val="819ED3">
                <a:lumMod val="5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366546" y="5003884"/>
              <a:ext cx="2342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Теория, темы ЛР</a:t>
              </a:r>
            </a:p>
          </p:txBody>
        </p:sp>
      </p:grpSp>
      <p:sp>
        <p:nvSpPr>
          <p:cNvPr id="89" name="Стрелка вправо 88"/>
          <p:cNvSpPr/>
          <p:nvPr/>
        </p:nvSpPr>
        <p:spPr>
          <a:xfrm>
            <a:off x="2841236" y="2826329"/>
            <a:ext cx="794660" cy="612068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Стрелка вправо 89"/>
          <p:cNvSpPr/>
          <p:nvPr/>
        </p:nvSpPr>
        <p:spPr>
          <a:xfrm>
            <a:off x="2843808" y="3834441"/>
            <a:ext cx="792088" cy="612068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Стрелка вправо 90"/>
          <p:cNvSpPr/>
          <p:nvPr/>
        </p:nvSpPr>
        <p:spPr>
          <a:xfrm>
            <a:off x="2843808" y="4878557"/>
            <a:ext cx="792088" cy="612068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Стрелка вправо 91"/>
          <p:cNvSpPr/>
          <p:nvPr/>
        </p:nvSpPr>
        <p:spPr>
          <a:xfrm>
            <a:off x="2843808" y="1530185"/>
            <a:ext cx="792088" cy="612068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836776" y="2899208"/>
            <a:ext cx="313748" cy="107141"/>
          </a:xfrm>
          <a:prstGeom prst="rect">
            <a:avLst/>
          </a:prstGeom>
          <a:solidFill>
            <a:srgbClr val="819ED3">
              <a:lumMod val="5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842428" y="4123344"/>
            <a:ext cx="313748" cy="107141"/>
          </a:xfrm>
          <a:prstGeom prst="rect">
            <a:avLst/>
          </a:prstGeom>
          <a:solidFill>
            <a:srgbClr val="819ED3">
              <a:lumMod val="5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842428" y="5166589"/>
            <a:ext cx="313748" cy="107141"/>
          </a:xfrm>
          <a:prstGeom prst="rect">
            <a:avLst/>
          </a:prstGeom>
          <a:solidFill>
            <a:srgbClr val="819ED3">
              <a:lumMod val="5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Стрелка вниз 95"/>
          <p:cNvSpPr/>
          <p:nvPr/>
        </p:nvSpPr>
        <p:spPr>
          <a:xfrm>
            <a:off x="5842428" y="2214261"/>
            <a:ext cx="524118" cy="288032"/>
          </a:xfrm>
          <a:prstGeom prst="downArrow">
            <a:avLst/>
          </a:prstGeom>
          <a:solidFill>
            <a:srgbClr val="819ED3">
              <a:lumMod val="5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6021288"/>
            <a:ext cx="8532440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00FF"/>
                </a:solidFill>
              </a:rPr>
              <a:t>Образовательные результаты для разработки программы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</a:rPr>
              <a:t>ПМ «Выполнение работ по одной или нескольким профессиям и должностям служащих» 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</a:rPr>
              <a:t>не должны дублировать требования ФГОС по другим ПМ</a:t>
            </a:r>
          </a:p>
        </p:txBody>
      </p:sp>
    </p:spTree>
    <p:extLst>
      <p:ext uri="{BB962C8B-B14F-4D97-AF65-F5344CB8AC3E}">
        <p14:creationId xmlns:p14="http://schemas.microsoft.com/office/powerpoint/2010/main" val="381460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3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35" t="21872" r="16406" b="23292"/>
          <a:stretch/>
        </p:blipFill>
        <p:spPr bwMode="auto">
          <a:xfrm>
            <a:off x="205651" y="2632840"/>
            <a:ext cx="8786296" cy="39645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 bwMode="auto">
          <a:xfrm>
            <a:off x="399554" y="4941168"/>
            <a:ext cx="1292126" cy="43204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 bwMode="auto">
          <a:xfrm>
            <a:off x="1691680" y="5013176"/>
            <a:ext cx="144016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Прямая со стрелкой 7"/>
          <p:cNvCxnSpPr/>
          <p:nvPr/>
        </p:nvCxnSpPr>
        <p:spPr bwMode="auto">
          <a:xfrm>
            <a:off x="1708770" y="5219744"/>
            <a:ext cx="257519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Скругленный прямоугольник 16"/>
          <p:cNvSpPr/>
          <p:nvPr/>
        </p:nvSpPr>
        <p:spPr bwMode="auto">
          <a:xfrm>
            <a:off x="395536" y="5445224"/>
            <a:ext cx="1292126" cy="43204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 bwMode="auto">
          <a:xfrm>
            <a:off x="1691680" y="5805264"/>
            <a:ext cx="257519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Прямая со стрелкой 19"/>
          <p:cNvCxnSpPr/>
          <p:nvPr/>
        </p:nvCxnSpPr>
        <p:spPr bwMode="auto">
          <a:xfrm>
            <a:off x="1691680" y="5661248"/>
            <a:ext cx="144016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Скругленный прямоугольник 20"/>
          <p:cNvSpPr/>
          <p:nvPr/>
        </p:nvSpPr>
        <p:spPr bwMode="auto">
          <a:xfrm>
            <a:off x="395536" y="5949280"/>
            <a:ext cx="1292126" cy="43204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 bwMode="auto">
          <a:xfrm>
            <a:off x="1691680" y="6309320"/>
            <a:ext cx="257519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Прямая со стрелкой 22"/>
          <p:cNvCxnSpPr/>
          <p:nvPr/>
        </p:nvCxnSpPr>
        <p:spPr bwMode="auto">
          <a:xfrm>
            <a:off x="1691680" y="6093296"/>
            <a:ext cx="144016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Скругленный прямоугольник 15"/>
          <p:cNvSpPr/>
          <p:nvPr/>
        </p:nvSpPr>
        <p:spPr bwMode="auto">
          <a:xfrm>
            <a:off x="7020272" y="4365104"/>
            <a:ext cx="432048" cy="223224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395536" y="4437112"/>
            <a:ext cx="1800200" cy="369497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3707904" y="4437112"/>
            <a:ext cx="2880320" cy="49460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 bwMode="auto">
          <a:xfrm>
            <a:off x="2221876" y="4562217"/>
            <a:ext cx="1486028" cy="1891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395536" y="41673"/>
            <a:ext cx="8596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00000"/>
                </a:solidFill>
              </a:rPr>
              <a:t>Разработка программы на основе ПС или результатов исследования квалификационных запросов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5535" y="1254782"/>
            <a:ext cx="8596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00FF"/>
                </a:solidFill>
              </a:rPr>
              <a:t>Форма-основа для разработки программы ПО, ДПО, ПМ «Выполнение работ по одной или нескольким профессиям рабочих, должностям служащих», разрабатываемой на основе ПС или результатов исследования квалификационных запросов работодателей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24328" y="4365104"/>
            <a:ext cx="1296144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8028384" y="5013176"/>
            <a:ext cx="432048" cy="288032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524328" y="5373216"/>
            <a:ext cx="1567086" cy="1277273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C00000"/>
                </a:solidFill>
              </a:rPr>
              <a:t>Решение об организации дуального обучения</a:t>
            </a:r>
          </a:p>
          <a:p>
            <a:pPr algn="ctr"/>
            <a:r>
              <a:rPr lang="ru-RU" sz="1100" b="1" dirty="0">
                <a:solidFill>
                  <a:srgbClr val="C00000"/>
                </a:solidFill>
              </a:rPr>
              <a:t>Либо участия в  сетевом взаимодействии</a:t>
            </a:r>
          </a:p>
        </p:txBody>
      </p:sp>
    </p:spTree>
    <p:extLst>
      <p:ext uri="{BB962C8B-B14F-4D97-AF65-F5344CB8AC3E}">
        <p14:creationId xmlns:p14="http://schemas.microsoft.com/office/powerpoint/2010/main" val="402809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21" grpId="0" animBg="1"/>
      <p:bldP spid="16" grpId="0" animBg="1"/>
      <p:bldP spid="3" grpId="0" animBg="1"/>
      <p:bldP spid="19" grpId="0" animBg="1"/>
      <p:bldP spid="5" grpId="0" animBg="1"/>
      <p:bldP spid="10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8275" y="101321"/>
            <a:ext cx="7308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600000"/>
                </a:solidFill>
                <a:effectLst/>
                <a:uLnTx/>
                <a:uFillTx/>
              </a:rPr>
              <a:t>ВАЖНО!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673696" y="836712"/>
            <a:ext cx="8002760" cy="3970318"/>
            <a:chOff x="385663" y="1412776"/>
            <a:chExt cx="8002760" cy="3970318"/>
          </a:xfrm>
        </p:grpSpPr>
        <p:sp>
          <p:nvSpPr>
            <p:cNvPr id="5" name="Пирог 4"/>
            <p:cNvSpPr/>
            <p:nvPr/>
          </p:nvSpPr>
          <p:spPr>
            <a:xfrm>
              <a:off x="385663" y="1412776"/>
              <a:ext cx="3970318" cy="3970318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00206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2308687" y="1412776"/>
              <a:ext cx="6079736" cy="3970318"/>
            </a:xfrm>
            <a:custGeom>
              <a:avLst/>
              <a:gdLst>
                <a:gd name="connsiteX0" fmla="*/ 0 w 6079736"/>
                <a:gd name="connsiteY0" fmla="*/ 0 h 3970318"/>
                <a:gd name="connsiteX1" fmla="*/ 6079736 w 6079736"/>
                <a:gd name="connsiteY1" fmla="*/ 0 h 3970318"/>
                <a:gd name="connsiteX2" fmla="*/ 6079736 w 6079736"/>
                <a:gd name="connsiteY2" fmla="*/ 3970318 h 3970318"/>
                <a:gd name="connsiteX3" fmla="*/ 0 w 6079736"/>
                <a:gd name="connsiteY3" fmla="*/ 3970318 h 3970318"/>
                <a:gd name="connsiteX4" fmla="*/ 0 w 6079736"/>
                <a:gd name="connsiteY4" fmla="*/ 0 h 397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9736" h="3970318">
                  <a:moveTo>
                    <a:pt x="0" y="0"/>
                  </a:moveTo>
                  <a:lnTo>
                    <a:pt x="6079736" y="0"/>
                  </a:lnTo>
                  <a:lnTo>
                    <a:pt x="6079736" y="3970318"/>
                  </a:lnTo>
                  <a:lnTo>
                    <a:pt x="0" y="39703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2836371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Разработку содержания ПМ «Выполнение работ по одной или нескольким профессиям и должностям служащих» необходимо начинать параллельно с  сопоставлением требований ПС с требованиями РЧ/НЧ/ДЭ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ирог 7"/>
            <p:cNvSpPr/>
            <p:nvPr/>
          </p:nvSpPr>
          <p:spPr>
            <a:xfrm>
              <a:off x="1018334" y="2792523"/>
              <a:ext cx="2580704" cy="2580704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5800B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2308687" y="2780936"/>
              <a:ext cx="6079736" cy="2580704"/>
            </a:xfrm>
            <a:custGeom>
              <a:avLst/>
              <a:gdLst>
                <a:gd name="connsiteX0" fmla="*/ 0 w 6079736"/>
                <a:gd name="connsiteY0" fmla="*/ 0 h 2580704"/>
                <a:gd name="connsiteX1" fmla="*/ 6079736 w 6079736"/>
                <a:gd name="connsiteY1" fmla="*/ 0 h 2580704"/>
                <a:gd name="connsiteX2" fmla="*/ 6079736 w 6079736"/>
                <a:gd name="connsiteY2" fmla="*/ 2580704 h 2580704"/>
                <a:gd name="connsiteX3" fmla="*/ 0 w 6079736"/>
                <a:gd name="connsiteY3" fmla="*/ 2580704 h 2580704"/>
                <a:gd name="connsiteX4" fmla="*/ 0 w 6079736"/>
                <a:gd name="connsiteY4" fmla="*/ 0 h 258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9736" h="2580704">
                  <a:moveTo>
                    <a:pt x="0" y="0"/>
                  </a:moveTo>
                  <a:lnTo>
                    <a:pt x="6079736" y="0"/>
                  </a:lnTo>
                  <a:lnTo>
                    <a:pt x="6079736" y="2580704"/>
                  </a:lnTo>
                  <a:lnTo>
                    <a:pt x="0" y="25807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00B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144676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При выборе ПС для разработки содержания ПМ «Выполнение работ по одной или нескольким профессиям и должностям служащих» необходимо обращать внимание на наименование профессий, указанных в ПС на конкретном квалификационном уровне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ирог 9"/>
            <p:cNvSpPr/>
            <p:nvPr/>
          </p:nvSpPr>
          <p:spPr>
            <a:xfrm>
              <a:off x="1713139" y="4182121"/>
              <a:ext cx="1191094" cy="1191094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902481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2308687" y="4191999"/>
              <a:ext cx="6079736" cy="1191094"/>
            </a:xfrm>
            <a:custGeom>
              <a:avLst/>
              <a:gdLst>
                <a:gd name="connsiteX0" fmla="*/ 0 w 6079736"/>
                <a:gd name="connsiteY0" fmla="*/ 0 h 1191094"/>
                <a:gd name="connsiteX1" fmla="*/ 6079736 w 6079736"/>
                <a:gd name="connsiteY1" fmla="*/ 0 h 1191094"/>
                <a:gd name="connsiteX2" fmla="*/ 6079736 w 6079736"/>
                <a:gd name="connsiteY2" fmla="*/ 1191094 h 1191094"/>
                <a:gd name="connsiteX3" fmla="*/ 0 w 6079736"/>
                <a:gd name="connsiteY3" fmla="*/ 1191094 h 1191094"/>
                <a:gd name="connsiteX4" fmla="*/ 0 w 6079736"/>
                <a:gd name="connsiteY4" fmla="*/ 0 h 119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9736" h="1191094">
                  <a:moveTo>
                    <a:pt x="0" y="0"/>
                  </a:moveTo>
                  <a:lnTo>
                    <a:pt x="6079736" y="0"/>
                  </a:lnTo>
                  <a:lnTo>
                    <a:pt x="6079736" y="1191094"/>
                  </a:lnTo>
                  <a:lnTo>
                    <a:pt x="0" y="11910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248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Структура РП ПМ должна содержать формы, отражающие результаты конвертации не только ТФ в ПК, но и ТД в ОПД, умений и знаний ПС в умения и знания программы модуля по рабочей профессии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41967" y="5517232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При отсутствии ПС для разработки программы модуля по рабочей профессии требуется проведение исследования квалификационных запросов работодателей</a:t>
            </a:r>
          </a:p>
        </p:txBody>
      </p:sp>
    </p:spTree>
    <p:extLst>
      <p:ext uri="{BB962C8B-B14F-4D97-AF65-F5344CB8AC3E}">
        <p14:creationId xmlns:p14="http://schemas.microsoft.com/office/powerpoint/2010/main" val="367881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idx="1"/>
          </p:nvPr>
        </p:nvSpPr>
        <p:spPr>
          <a:xfrm>
            <a:off x="827583" y="4077072"/>
            <a:ext cx="8147279" cy="2016224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buClr>
                <a:srgbClr val="003366"/>
              </a:buClr>
              <a:buSzPct val="75000"/>
              <a:buNone/>
            </a:pPr>
            <a:r>
              <a:rPr lang="ru-RU" altLang="ru-RU" sz="1600" b="1" dirty="0">
                <a:solidFill>
                  <a:srgbClr val="003366"/>
                </a:solidFill>
                <a:latin typeface="Arial" charset="0"/>
              </a:rPr>
              <a:t>Профессиональная компетенция:</a:t>
            </a:r>
          </a:p>
          <a:p>
            <a:pPr algn="just">
              <a:buClr>
                <a:srgbClr val="003366"/>
              </a:buClr>
              <a:buSzPct val="75000"/>
              <a:buFont typeface="Wingdings" pitchFamily="2" charset="2"/>
              <a:buChar char="q"/>
            </a:pPr>
            <a:r>
              <a:rPr lang="ru-RU" altLang="ru-RU" sz="1600" dirty="0">
                <a:solidFill>
                  <a:srgbClr val="003366"/>
                </a:solidFill>
                <a:latin typeface="Arial" charset="0"/>
              </a:rPr>
              <a:t>образовательный результат, отражающий готовность к выполнению определенной трудовой функции;</a:t>
            </a:r>
          </a:p>
          <a:p>
            <a:pPr algn="just" defTabSz="914400">
              <a:lnSpc>
                <a:spcPct val="100000"/>
              </a:lnSpc>
              <a:spcBef>
                <a:spcPct val="20000"/>
              </a:spcBef>
              <a:buClr>
                <a:srgbClr val="003366"/>
              </a:buClr>
              <a:buSzPct val="75000"/>
              <a:buFont typeface="Wingdings" pitchFamily="2" charset="2"/>
              <a:buChar char="q"/>
            </a:pPr>
            <a:r>
              <a:rPr lang="ru-RU" altLang="ru-RU" sz="1600" dirty="0">
                <a:solidFill>
                  <a:srgbClr val="003366"/>
                </a:solidFill>
                <a:latin typeface="Arial" charset="0"/>
              </a:rPr>
              <a:t>интегрированный ресурс личности, который  не сводится к сумме знаний, умений и опыта</a:t>
            </a:r>
          </a:p>
          <a:p>
            <a:pPr algn="just">
              <a:buClr>
                <a:srgbClr val="003366"/>
              </a:buClr>
              <a:buSzPct val="75000"/>
              <a:buFont typeface="Wingdings" pitchFamily="2" charset="2"/>
              <a:buChar char="q"/>
            </a:pPr>
            <a:r>
              <a:rPr lang="ru-RU" altLang="ru-RU" sz="1600" dirty="0">
                <a:solidFill>
                  <a:srgbClr val="003366"/>
                </a:solidFill>
                <a:latin typeface="Arial" charset="0"/>
              </a:rPr>
              <a:t>осваивается человеком и проявляется в деятельности (а не в знании о том, как надо действовать) </a:t>
            </a:r>
          </a:p>
          <a:p>
            <a:pPr marL="0" indent="0" algn="just">
              <a:buClr>
                <a:srgbClr val="003366"/>
              </a:buClr>
              <a:buSzPct val="75000"/>
              <a:buNone/>
            </a:pPr>
            <a:endParaRPr lang="ru-RU" altLang="ru-RU" sz="1600" dirty="0">
              <a:solidFill>
                <a:srgbClr val="003366"/>
              </a:solidFill>
              <a:latin typeface="Arial" charset="0"/>
            </a:endParaRPr>
          </a:p>
          <a:p>
            <a:pPr marL="0" indent="0" algn="just">
              <a:buClr>
                <a:srgbClr val="003366"/>
              </a:buClr>
              <a:buSzPct val="75000"/>
              <a:buNone/>
            </a:pPr>
            <a:endParaRPr lang="ru-RU" altLang="ru-RU" sz="1600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59" y="116632"/>
            <a:ext cx="8136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00000"/>
                </a:solidFill>
              </a:rPr>
              <a:t>Определения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35984" y="2348880"/>
            <a:ext cx="8138879" cy="136815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Clr>
                <a:srgbClr val="003366"/>
              </a:buClr>
              <a:buSzPct val="75000"/>
              <a:buNone/>
            </a:pPr>
            <a:r>
              <a:rPr lang="ru-RU" altLang="ru-RU" sz="1600" b="1" dirty="0">
                <a:solidFill>
                  <a:srgbClr val="003366"/>
                </a:solidFill>
                <a:latin typeface="Arial" charset="0"/>
              </a:rPr>
              <a:t>Профессиональная компетенция </a:t>
            </a:r>
            <a:r>
              <a:rPr lang="ru-RU" altLang="ru-RU" sz="1600" dirty="0">
                <a:solidFill>
                  <a:srgbClr val="003366"/>
                </a:solidFill>
                <a:latin typeface="Arial" charset="0"/>
              </a:rPr>
              <a:t>- продемонстрированная субъектом профессиональной деятельности способность успешно действовать на основе имеющихся у него знаний, умений и практического опыта при решении задач профессиональной деятельности для реализации определенной трудовой функции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27584" y="836712"/>
            <a:ext cx="8138879" cy="115212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Clr>
                <a:srgbClr val="003366"/>
              </a:buClr>
              <a:buSzPct val="75000"/>
              <a:buNone/>
            </a:pPr>
            <a:r>
              <a:rPr lang="ru-RU" altLang="ru-RU" sz="1600" b="1" dirty="0">
                <a:solidFill>
                  <a:srgbClr val="003366"/>
                </a:solidFill>
                <a:latin typeface="Arial" charset="0"/>
              </a:rPr>
              <a:t>Трудовая функция </a:t>
            </a:r>
            <a:r>
              <a:rPr lang="ru-RU" altLang="ru-RU" sz="1600" dirty="0">
                <a:solidFill>
                  <a:srgbClr val="003366"/>
                </a:solidFill>
                <a:latin typeface="Arial" charset="0"/>
              </a:rPr>
              <a:t>— составная часть вида трудовой деятельности, представляющая собой интегрированный и относительно автономный набор трудовых действий, определяемых бизнес-процессом и предполагающий наличие необходимых компетенций для их выполнения.</a:t>
            </a:r>
          </a:p>
        </p:txBody>
      </p:sp>
    </p:spTree>
    <p:extLst>
      <p:ext uri="{BB962C8B-B14F-4D97-AF65-F5344CB8AC3E}">
        <p14:creationId xmlns:p14="http://schemas.microsoft.com/office/powerpoint/2010/main" val="17591399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524" y="86753"/>
            <a:ext cx="8706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00000"/>
                </a:solidFill>
              </a:rPr>
              <a:t>Требования к формулировке ПК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2420888"/>
            <a:ext cx="8202066" cy="11849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</a:rPr>
              <a:t>ФОРМУЛА  ДЛЯ ФОРМУЛИРОВАНИЯ ПРОФЕССИОНАЛЬНОЙ КОМПЕТЕНЦИИ</a:t>
            </a:r>
            <a:r>
              <a:rPr lang="ru-RU" dirty="0">
                <a:solidFill>
                  <a:srgbClr val="C00000"/>
                </a:solidFill>
              </a:rPr>
              <a:t>:</a:t>
            </a:r>
          </a:p>
          <a:p>
            <a:endParaRPr lang="ru-RU" sz="900" dirty="0">
              <a:solidFill>
                <a:srgbClr val="C00000"/>
              </a:solidFill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 деятельность + объект деятельности + контекст деятельности</a:t>
            </a:r>
            <a:endParaRPr lang="ru-RU" sz="2000" i="1" dirty="0">
              <a:solidFill>
                <a:srgbClr val="C00000"/>
              </a:solidFill>
            </a:endParaRPr>
          </a:p>
          <a:p>
            <a:endParaRPr lang="ru-RU" sz="4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3933056"/>
            <a:ext cx="4529658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Проектировать  </a:t>
            </a:r>
            <a:r>
              <a:rPr lang="ru-RU" i="1" dirty="0">
                <a:solidFill>
                  <a:srgbClr val="0000FF"/>
                </a:solidFill>
              </a:rPr>
              <a:t>(деятельность)</a:t>
            </a:r>
          </a:p>
          <a:p>
            <a:pPr algn="ctr"/>
            <a:endParaRPr lang="ru-RU" i="1" dirty="0">
              <a:solidFill>
                <a:srgbClr val="0000FF"/>
              </a:solidFill>
            </a:endParaRPr>
          </a:p>
          <a:p>
            <a:pPr algn="ctr"/>
            <a:r>
              <a:rPr lang="ru-RU" b="1" dirty="0">
                <a:solidFill>
                  <a:srgbClr val="0000FF"/>
                </a:solidFill>
              </a:rPr>
              <a:t>содержание образовательной  программы </a:t>
            </a:r>
            <a:r>
              <a:rPr lang="ru-RU" i="1" dirty="0">
                <a:solidFill>
                  <a:srgbClr val="0000FF"/>
                </a:solidFill>
              </a:rPr>
              <a:t>(объект деятельности) </a:t>
            </a:r>
          </a:p>
          <a:p>
            <a:pPr algn="ctr"/>
            <a:endParaRPr lang="ru-RU" b="1" dirty="0">
              <a:solidFill>
                <a:srgbClr val="0000FF"/>
              </a:solidFill>
            </a:endParaRPr>
          </a:p>
          <a:p>
            <a:pPr algn="ctr"/>
            <a:r>
              <a:rPr lang="ru-RU" b="1" dirty="0">
                <a:solidFill>
                  <a:srgbClr val="0000FF"/>
                </a:solidFill>
              </a:rPr>
              <a:t>на основе требований рынка труда (ПС, квалификационных запросов) </a:t>
            </a:r>
          </a:p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i="1" dirty="0">
                <a:solidFill>
                  <a:srgbClr val="0000FF"/>
                </a:solidFill>
              </a:rPr>
              <a:t>(контекст деятельности).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083724"/>
            <a:ext cx="2713130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>
                <a:solidFill>
                  <a:srgbClr val="0000FF"/>
                </a:solidFill>
              </a:rPr>
              <a:t>Разработка образовательных программ  на основе требований </a:t>
            </a:r>
          </a:p>
          <a:p>
            <a:pPr algn="ctr" eaLnBrk="0" hangingPunct="0"/>
            <a:r>
              <a:rPr lang="ru-RU" b="1" dirty="0">
                <a:solidFill>
                  <a:srgbClr val="0000FF"/>
                </a:solidFill>
              </a:rPr>
              <a:t>рынка труда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707904" y="4581128"/>
            <a:ext cx="648072" cy="720080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FF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27584" y="764704"/>
            <a:ext cx="8138879" cy="144016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Clr>
                <a:srgbClr val="003366"/>
              </a:buClr>
              <a:buSzPct val="75000"/>
              <a:buNone/>
            </a:pPr>
            <a:r>
              <a:rPr lang="ru-RU" altLang="ru-RU" sz="1600" b="1" dirty="0">
                <a:solidFill>
                  <a:srgbClr val="003366"/>
                </a:solidFill>
                <a:latin typeface="Arial" charset="0"/>
              </a:rPr>
              <a:t>Содержание ПК должно раскрывать</a:t>
            </a:r>
          </a:p>
          <a:p>
            <a:pPr algn="just">
              <a:buClr>
                <a:srgbClr val="003366"/>
              </a:buClr>
              <a:buSzPct val="75000"/>
              <a:buFont typeface="Wingdings" pitchFamily="2" charset="2"/>
              <a:buChar char="q"/>
            </a:pPr>
            <a:r>
              <a:rPr lang="ru-RU" altLang="ru-RU" sz="1600" dirty="0">
                <a:solidFill>
                  <a:srgbClr val="003366"/>
                </a:solidFill>
                <a:latin typeface="Arial" charset="0"/>
              </a:rPr>
              <a:t>какую деятельность, </a:t>
            </a:r>
          </a:p>
          <a:p>
            <a:pPr algn="just">
              <a:buClr>
                <a:srgbClr val="003366"/>
              </a:buClr>
              <a:buSzPct val="75000"/>
              <a:buFont typeface="Wingdings" pitchFamily="2" charset="2"/>
              <a:buChar char="q"/>
            </a:pPr>
            <a:r>
              <a:rPr lang="ru-RU" altLang="ru-RU" sz="1600" dirty="0">
                <a:solidFill>
                  <a:srgbClr val="003366"/>
                </a:solidFill>
                <a:latin typeface="Arial" charset="0"/>
              </a:rPr>
              <a:t>с каким объектом (классом объектов), </a:t>
            </a:r>
          </a:p>
          <a:p>
            <a:pPr algn="just">
              <a:buClr>
                <a:srgbClr val="003366"/>
              </a:buClr>
              <a:buSzPct val="75000"/>
              <a:buFont typeface="Wingdings" pitchFamily="2" charset="2"/>
              <a:buChar char="q"/>
            </a:pPr>
            <a:r>
              <a:rPr lang="ru-RU" altLang="ru-RU" sz="1600" dirty="0">
                <a:solidFill>
                  <a:srgbClr val="003366"/>
                </a:solidFill>
                <a:latin typeface="Arial" charset="0"/>
              </a:rPr>
              <a:t>в каких условиях (в каком контексте) осуществляет работник</a:t>
            </a:r>
          </a:p>
        </p:txBody>
      </p:sp>
    </p:spTree>
    <p:extLst>
      <p:ext uri="{BB962C8B-B14F-4D97-AF65-F5344CB8AC3E}">
        <p14:creationId xmlns:p14="http://schemas.microsoft.com/office/powerpoint/2010/main" val="349128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7746"/>
            <a:ext cx="7632848" cy="756083"/>
          </a:xfrm>
        </p:spPr>
        <p:txBody>
          <a:bodyPr/>
          <a:lstStyle/>
          <a:p>
            <a:pPr algn="ctr"/>
            <a:r>
              <a:rPr lang="ru-RU" sz="2000" b="1" i="0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конвертации ТФ ПС в ПК</a:t>
            </a:r>
            <a:br>
              <a:rPr lang="ru-RU" sz="2000" b="1" i="0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0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(Профессия «Токарь»)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728598" y="1124744"/>
            <a:ext cx="3744416" cy="611241"/>
          </a:xfrm>
          <a:prstGeom prst="round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Трудовые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функции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5364088" y="1124744"/>
            <a:ext cx="3600400" cy="645429"/>
          </a:xfrm>
          <a:prstGeom prst="round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Профессиональные компетенции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728598" y="2075723"/>
            <a:ext cx="3744416" cy="1490737"/>
          </a:xfrm>
          <a:prstGeom prst="roundRect">
            <a:avLst/>
          </a:prstGeom>
          <a:solidFill>
            <a:srgbClr val="DCE9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700" dirty="0">
                <a:solidFill>
                  <a:schemeClr val="accent5">
                    <a:lumMod val="25000"/>
                  </a:schemeClr>
                </a:solidFill>
              </a:rPr>
              <a:t>B/01.3 Подготовка оборудования, оснастки, инструментов, рабочего места и токарная обработка заготовок с точностью 8 - 14 квалитет.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1" i="0" u="none" strike="noStrike" cap="none" normalizeH="0" baseline="0" dirty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728598" y="4134202"/>
            <a:ext cx="3744416" cy="2097430"/>
          </a:xfrm>
          <a:prstGeom prst="roundRect">
            <a:avLst/>
          </a:prstGeom>
          <a:solidFill>
            <a:srgbClr val="DCE9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700" dirty="0">
                <a:solidFill>
                  <a:schemeClr val="accent5">
                    <a:lumMod val="25000"/>
                  </a:schemeClr>
                </a:solidFill>
              </a:rPr>
              <a:t>B/02.3 Контроль параметров несложных деталей с помощью контрольно-измерительных инструментов, обеспечивающих погрешность не ниже 0,1 мм, и калибров, обеспечивающих погрешность не менее 0,02.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5364088" y="2075723"/>
            <a:ext cx="3600400" cy="1490737"/>
          </a:xfrm>
          <a:prstGeom prst="roundRect">
            <a:avLst/>
          </a:prstGeom>
          <a:solidFill>
            <a:srgbClr val="DCE9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>
                <a:solidFill>
                  <a:schemeClr val="accent5">
                    <a:lumMod val="25000"/>
                  </a:schemeClr>
                </a:solidFill>
              </a:rPr>
              <a:t>ПК 4.1. Выполнять токарную обработку заготовок с точностью 8 - 14 квалитета.</a:t>
            </a: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5364088" y="4163956"/>
            <a:ext cx="3600400" cy="2073356"/>
          </a:xfrm>
          <a:prstGeom prst="roundRect">
            <a:avLst/>
          </a:prstGeom>
          <a:solidFill>
            <a:srgbClr val="DCE9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>
                <a:solidFill>
                  <a:schemeClr val="accent5">
                    <a:lumMod val="25000"/>
                  </a:schemeClr>
                </a:solidFill>
              </a:rPr>
              <a:t>ПК 4.2. Контролировать параметры несложных деталей с помощью контрольно-измерительных инструментов.</a:t>
            </a:r>
          </a:p>
        </p:txBody>
      </p:sp>
      <p:cxnSp>
        <p:nvCxnSpPr>
          <p:cNvPr id="24" name="Соединительная линия уступом 23"/>
          <p:cNvCxnSpPr>
            <a:stCxn id="12" idx="1"/>
          </p:cNvCxnSpPr>
          <p:nvPr/>
        </p:nvCxnSpPr>
        <p:spPr bwMode="auto">
          <a:xfrm rot="10800000" flipV="1">
            <a:off x="395536" y="1430365"/>
            <a:ext cx="333062" cy="3770268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Прямая соединительная линия 28"/>
          <p:cNvCxnSpPr>
            <a:endCxn id="16" idx="1"/>
          </p:cNvCxnSpPr>
          <p:nvPr/>
        </p:nvCxnSpPr>
        <p:spPr bwMode="auto">
          <a:xfrm>
            <a:off x="395536" y="5182917"/>
            <a:ext cx="3330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Прямая соединительная линия 29"/>
          <p:cNvCxnSpPr/>
          <p:nvPr/>
        </p:nvCxnSpPr>
        <p:spPr bwMode="auto">
          <a:xfrm>
            <a:off x="395536" y="2838058"/>
            <a:ext cx="3330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Стрелка вправо 30"/>
          <p:cNvSpPr/>
          <p:nvPr/>
        </p:nvSpPr>
        <p:spPr bwMode="auto">
          <a:xfrm>
            <a:off x="4499992" y="2550026"/>
            <a:ext cx="360040" cy="40783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Стрелка вправо 31"/>
          <p:cNvSpPr/>
          <p:nvPr/>
        </p:nvSpPr>
        <p:spPr bwMode="auto">
          <a:xfrm>
            <a:off x="4499992" y="5214322"/>
            <a:ext cx="360040" cy="40783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" name="Соединительная линия уступом 32"/>
          <p:cNvCxnSpPr/>
          <p:nvPr/>
        </p:nvCxnSpPr>
        <p:spPr bwMode="auto">
          <a:xfrm rot="5400000">
            <a:off x="3254575" y="3385600"/>
            <a:ext cx="3852428" cy="333062"/>
          </a:xfrm>
          <a:prstGeom prst="bentConnector3">
            <a:avLst>
              <a:gd name="adj1" fmla="val 434"/>
            </a:avLst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Прямая соединительная линия 33"/>
          <p:cNvCxnSpPr/>
          <p:nvPr/>
        </p:nvCxnSpPr>
        <p:spPr bwMode="auto">
          <a:xfrm>
            <a:off x="5031026" y="5430346"/>
            <a:ext cx="3330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Прямая соединительная линия 34"/>
          <p:cNvCxnSpPr/>
          <p:nvPr/>
        </p:nvCxnSpPr>
        <p:spPr bwMode="auto">
          <a:xfrm>
            <a:off x="5031026" y="2838058"/>
            <a:ext cx="3330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0117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31" grpId="0" animBg="1"/>
      <p:bldP spid="3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 bwMode="auto">
          <a:xfrm>
            <a:off x="1065842" y="1130993"/>
            <a:ext cx="3843402" cy="582313"/>
          </a:xfrm>
          <a:prstGeom prst="round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Трудовые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функции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5700752" y="1124744"/>
            <a:ext cx="3096345" cy="588562"/>
          </a:xfrm>
          <a:prstGeom prst="round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Профессиональные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компетенции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065842" y="1848939"/>
            <a:ext cx="3843402" cy="72846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300" dirty="0">
                <a:solidFill>
                  <a:schemeClr val="accent5">
                    <a:lumMod val="25000"/>
                  </a:schemeClr>
                </a:solidFill>
              </a:rPr>
              <a:t>B/01.3 Наладка обрабатывающих центров для обработки отверстий в деталях и поверхностей деталей по 7 - 8 квалитетам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5700753" y="1857322"/>
            <a:ext cx="3096344" cy="16561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dirty="0">
                <a:solidFill>
                  <a:schemeClr val="accent5">
                    <a:lumMod val="25000"/>
                  </a:schemeClr>
                </a:solidFill>
              </a:rPr>
              <a:t>ПК 4.1. Выполнять </a:t>
            </a:r>
            <a:r>
              <a:rPr lang="ru-RU" sz="1400" dirty="0" err="1">
                <a:solidFill>
                  <a:schemeClr val="accent5">
                    <a:lumMod val="25000"/>
                  </a:schemeClr>
                </a:solidFill>
              </a:rPr>
              <a:t>подналадку</a:t>
            </a:r>
            <a:r>
              <a:rPr lang="ru-RU" sz="1400" dirty="0">
                <a:solidFill>
                  <a:schemeClr val="accent5">
                    <a:lumMod val="25000"/>
                  </a:schemeClr>
                </a:solidFill>
              </a:rPr>
              <a:t> станков c ПУ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5700753" y="5673746"/>
            <a:ext cx="3119719" cy="648072"/>
          </a:xfrm>
          <a:prstGeom prst="roundRect">
            <a:avLst/>
          </a:prstGeom>
          <a:solidFill>
            <a:srgbClr val="66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400" dirty="0">
                <a:solidFill>
                  <a:schemeClr val="accent5">
                    <a:lumMod val="25000"/>
                  </a:schemeClr>
                </a:solidFill>
              </a:rPr>
              <a:t>ПК 4.4. Проверять качество обработки поверхности деталей</a:t>
            </a:r>
          </a:p>
        </p:txBody>
      </p:sp>
      <p:cxnSp>
        <p:nvCxnSpPr>
          <p:cNvPr id="11" name="Соединительная линия уступом 10"/>
          <p:cNvCxnSpPr>
            <a:stCxn id="5" idx="1"/>
          </p:cNvCxnSpPr>
          <p:nvPr/>
        </p:nvCxnSpPr>
        <p:spPr bwMode="auto">
          <a:xfrm rot="10800000" flipV="1">
            <a:off x="732780" y="1422150"/>
            <a:ext cx="333062" cy="4251596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Прямая соединительная линия 11"/>
          <p:cNvCxnSpPr/>
          <p:nvPr/>
        </p:nvCxnSpPr>
        <p:spPr bwMode="auto">
          <a:xfrm>
            <a:off x="732780" y="2001338"/>
            <a:ext cx="30984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Скругленный прямоугольник 15"/>
          <p:cNvSpPr/>
          <p:nvPr/>
        </p:nvSpPr>
        <p:spPr bwMode="auto">
          <a:xfrm>
            <a:off x="1065842" y="2741474"/>
            <a:ext cx="3843402" cy="7720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300" dirty="0">
                <a:solidFill>
                  <a:schemeClr val="accent5">
                    <a:lumMod val="25000"/>
                  </a:schemeClr>
                </a:solidFill>
              </a:rPr>
              <a:t>B/03.3 Установка деталей в приспособлениях и на столе станка с выверкой их в различных плоскостях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1065842" y="3853490"/>
            <a:ext cx="3843402" cy="812144"/>
          </a:xfrm>
          <a:prstGeom prst="roundRect">
            <a:avLst/>
          </a:prstGeom>
          <a:solidFill>
            <a:srgbClr val="66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300" dirty="0">
                <a:solidFill>
                  <a:schemeClr val="accent5">
                    <a:lumMod val="25000"/>
                  </a:schemeClr>
                </a:solidFill>
              </a:rPr>
              <a:t>B/02.3 Программирование станков с числовым программным управлением (ЧПУ)</a:t>
            </a: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1065843" y="4951689"/>
            <a:ext cx="3843402" cy="1370129"/>
          </a:xfrm>
          <a:prstGeom prst="roundRect">
            <a:avLst/>
          </a:prstGeom>
          <a:solidFill>
            <a:srgbClr val="66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300">
                <a:solidFill>
                  <a:schemeClr val="accent5">
                    <a:lumMod val="25000"/>
                  </a:schemeClr>
                </a:solidFill>
              </a:rPr>
              <a:t>B/04.3 Обработка отверстий и поверхностей в деталях по 7 - 8 квалитетам</a:t>
            </a:r>
            <a:endParaRPr lang="ru-RU" sz="1300" dirty="0">
              <a:solidFill>
                <a:schemeClr val="accent5">
                  <a:lumMod val="25000"/>
                </a:schemeClr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 bwMode="auto">
          <a:xfrm>
            <a:off x="732780" y="3081458"/>
            <a:ext cx="30984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Прямая соединительная линия 20"/>
          <p:cNvCxnSpPr/>
          <p:nvPr/>
        </p:nvCxnSpPr>
        <p:spPr bwMode="auto">
          <a:xfrm>
            <a:off x="732780" y="4233586"/>
            <a:ext cx="30984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Прямая соединительная линия 22"/>
          <p:cNvCxnSpPr/>
          <p:nvPr/>
        </p:nvCxnSpPr>
        <p:spPr bwMode="auto">
          <a:xfrm>
            <a:off x="732780" y="5673746"/>
            <a:ext cx="30984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Скругленный прямоугольник 25"/>
          <p:cNvSpPr/>
          <p:nvPr/>
        </p:nvSpPr>
        <p:spPr bwMode="auto">
          <a:xfrm>
            <a:off x="5700752" y="3781482"/>
            <a:ext cx="3119719" cy="812144"/>
          </a:xfrm>
          <a:prstGeom prst="roundRect">
            <a:avLst/>
          </a:prstGeom>
          <a:solidFill>
            <a:srgbClr val="66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400" dirty="0">
                <a:solidFill>
                  <a:schemeClr val="accent5">
                    <a:lumMod val="25000"/>
                  </a:schemeClr>
                </a:solidFill>
              </a:rPr>
              <a:t>ПК 4.2.Составлять управляющие программы на станках с ПУ</a:t>
            </a: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5700753" y="4864436"/>
            <a:ext cx="3096344" cy="665294"/>
          </a:xfrm>
          <a:prstGeom prst="roundRect">
            <a:avLst/>
          </a:prstGeom>
          <a:solidFill>
            <a:srgbClr val="66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400" dirty="0">
                <a:solidFill>
                  <a:schemeClr val="accent5">
                    <a:lumMod val="25000"/>
                  </a:schemeClr>
                </a:solidFill>
              </a:rPr>
              <a:t>ПК 4.3. Выполнять  обработку  заготовок,  деталей  на станках с ПУ</a:t>
            </a:r>
          </a:p>
        </p:txBody>
      </p:sp>
      <p:sp>
        <p:nvSpPr>
          <p:cNvPr id="29" name="Стрелка вправо 28"/>
          <p:cNvSpPr/>
          <p:nvPr/>
        </p:nvSpPr>
        <p:spPr bwMode="auto">
          <a:xfrm>
            <a:off x="5053261" y="2123940"/>
            <a:ext cx="515454" cy="1029526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Стрелка вправо 29"/>
          <p:cNvSpPr/>
          <p:nvPr/>
        </p:nvSpPr>
        <p:spPr bwMode="auto">
          <a:xfrm>
            <a:off x="5064658" y="5004260"/>
            <a:ext cx="515454" cy="1029526"/>
          </a:xfrm>
          <a:prstGeom prst="rightArrow">
            <a:avLst/>
          </a:prstGeom>
          <a:solidFill>
            <a:srgbClr val="66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Стрелка вправо 30"/>
          <p:cNvSpPr/>
          <p:nvPr/>
        </p:nvSpPr>
        <p:spPr bwMode="auto">
          <a:xfrm>
            <a:off x="5064658" y="3729530"/>
            <a:ext cx="515454" cy="1029526"/>
          </a:xfrm>
          <a:prstGeom prst="rightArrow">
            <a:avLst/>
          </a:prstGeom>
          <a:solidFill>
            <a:srgbClr val="66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white">
          <a:xfrm>
            <a:off x="1066402" y="44624"/>
            <a:ext cx="7632848" cy="75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конвертации ТФ ПС в ПК</a:t>
            </a:r>
            <a:b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(Профессия «Оператор станков с ЧПУ»)</a:t>
            </a:r>
          </a:p>
        </p:txBody>
      </p:sp>
    </p:spTree>
    <p:extLst>
      <p:ext uri="{BB962C8B-B14F-4D97-AF65-F5344CB8AC3E}">
        <p14:creationId xmlns:p14="http://schemas.microsoft.com/office/powerpoint/2010/main" val="49809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2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 bwMode="auto">
          <a:xfrm>
            <a:off x="440566" y="1118495"/>
            <a:ext cx="4995530" cy="582313"/>
          </a:xfrm>
          <a:prstGeom prst="round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Трудовые функции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6516218" y="1190503"/>
            <a:ext cx="2421294" cy="582313"/>
          </a:xfrm>
          <a:prstGeom prst="round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Профессиональные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компетенции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440566" y="1738372"/>
            <a:ext cx="4995530" cy="754524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dirty="0">
                <a:solidFill>
                  <a:schemeClr val="accent5">
                    <a:lumMod val="25000"/>
                  </a:schemeClr>
                </a:solidFill>
              </a:rPr>
              <a:t>B/01.3 Фрезерование наружных и внутренних поверхностей заготовок, деталей, узлов и изделий средней сложности из различных материалов с точностью размеров по 11 -10 квалитету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440566" y="5148351"/>
            <a:ext cx="4995528" cy="800929"/>
          </a:xfrm>
          <a:prstGeom prst="roundRect">
            <a:avLst/>
          </a:prstGeom>
          <a:solidFill>
            <a:srgbClr val="00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000" dirty="0">
                <a:solidFill>
                  <a:schemeClr val="bg1"/>
                </a:solidFill>
              </a:rPr>
              <a:t>B/05.3 Фрезерование однозаходных резьбовых поверхностей деталей средней сложности из различных материалов по 8 степени точности. (Исключается, так как относится к другой профессиональной квалификации: </a:t>
            </a:r>
            <a:r>
              <a:rPr lang="ru-RU" sz="1000" dirty="0" err="1">
                <a:solidFill>
                  <a:schemeClr val="bg1"/>
                </a:solidFill>
              </a:rPr>
              <a:t>резьбофрезеровщик</a:t>
            </a:r>
            <a:r>
              <a:rPr lang="ru-RU" sz="1000" dirty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6516217" y="1887078"/>
            <a:ext cx="2421294" cy="1008109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400" dirty="0">
                <a:solidFill>
                  <a:schemeClr val="accent5">
                    <a:lumMod val="25000"/>
                  </a:schemeClr>
                </a:solidFill>
              </a:rPr>
              <a:t>ПК 4.1. Выполнять фрезерную обработку заготовок с точностью 12 - 16 квалитета.</a:t>
            </a: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6516217" y="3327238"/>
            <a:ext cx="2448271" cy="1597409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400" dirty="0">
                <a:solidFill>
                  <a:schemeClr val="accent5">
                    <a:lumMod val="25000"/>
                  </a:schemeClr>
                </a:solidFill>
              </a:rPr>
              <a:t>ПК 4.2. Выполнять контроль параметров заготовок, простых деталей с помощью контрольно-измерительного инструмента.</a:t>
            </a:r>
          </a:p>
        </p:txBody>
      </p:sp>
      <p:cxnSp>
        <p:nvCxnSpPr>
          <p:cNvPr id="24" name="Соединительная линия уступом 23"/>
          <p:cNvCxnSpPr>
            <a:stCxn id="12" idx="1"/>
          </p:cNvCxnSpPr>
          <p:nvPr/>
        </p:nvCxnSpPr>
        <p:spPr bwMode="auto">
          <a:xfrm rot="10800000" flipV="1">
            <a:off x="107504" y="1409652"/>
            <a:ext cx="333062" cy="5115692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Прямая соединительная линия 29"/>
          <p:cNvCxnSpPr/>
          <p:nvPr/>
        </p:nvCxnSpPr>
        <p:spPr bwMode="auto">
          <a:xfrm>
            <a:off x="107504" y="2060848"/>
            <a:ext cx="3330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Прямая соединительная линия 33"/>
          <p:cNvCxnSpPr/>
          <p:nvPr/>
        </p:nvCxnSpPr>
        <p:spPr bwMode="auto">
          <a:xfrm>
            <a:off x="6111147" y="4191334"/>
            <a:ext cx="3330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Прямая соединительная линия 34"/>
          <p:cNvCxnSpPr/>
          <p:nvPr/>
        </p:nvCxnSpPr>
        <p:spPr bwMode="auto">
          <a:xfrm>
            <a:off x="6111147" y="2319126"/>
            <a:ext cx="3330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Скругленный прямоугольник 18"/>
          <p:cNvSpPr/>
          <p:nvPr/>
        </p:nvSpPr>
        <p:spPr bwMode="auto">
          <a:xfrm>
            <a:off x="440566" y="2636912"/>
            <a:ext cx="4995530" cy="79648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dirty="0">
                <a:solidFill>
                  <a:schemeClr val="accent5">
                    <a:lumMod val="25000"/>
                  </a:schemeClr>
                </a:solidFill>
              </a:rPr>
              <a:t>B/02.3 Фрезерование поверхностей различной формы на цилиндрических и конических поверхностях заготовок, деталей, узлов, изделий средней сложности из различных материалов с точностью размеров по 11 -10 квалитету</a:t>
            </a: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440566" y="3573016"/>
            <a:ext cx="4995528" cy="650901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dirty="0">
                <a:solidFill>
                  <a:schemeClr val="accent5">
                    <a:lumMod val="25000"/>
                  </a:schemeClr>
                </a:solidFill>
              </a:rPr>
              <a:t>B/03.3 Фрезерование фасонных поверхностей заготовок, деталей, узлов, изделий средней сложности из различных материалов с точностью размеров по 11 -10 квалитету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440566" y="4365104"/>
            <a:ext cx="4995529" cy="589297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dirty="0">
                <a:solidFill>
                  <a:schemeClr val="accent5">
                    <a:lumMod val="25000"/>
                  </a:schemeClr>
                </a:solidFill>
              </a:rPr>
              <a:t>B/04.3 Фрезерование инструмента, штампов, пресс-форм, матриц средней сложности из различных материалов с точностью размеров по 11 - 10 квалитету</a:t>
            </a: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440566" y="6093296"/>
            <a:ext cx="4995528" cy="648074"/>
          </a:xfrm>
          <a:prstGeom prst="roundRect">
            <a:avLst/>
          </a:prstGeom>
          <a:solidFill>
            <a:srgbClr val="00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000" dirty="0">
                <a:solidFill>
                  <a:schemeClr val="bg1"/>
                </a:solidFill>
              </a:rPr>
              <a:t>B/06.3Фрезерование зубьев деталей зубчатых соединений из различных материалов по 9 степени точности. (Исключается, так как относится к другой профессиональной квалификации: зуборезчик).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 bwMode="auto">
          <a:xfrm>
            <a:off x="107504" y="3005336"/>
            <a:ext cx="3330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Прямая соединительная линия 27"/>
          <p:cNvCxnSpPr/>
          <p:nvPr/>
        </p:nvCxnSpPr>
        <p:spPr bwMode="auto">
          <a:xfrm>
            <a:off x="107504" y="4581128"/>
            <a:ext cx="3330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Прямая соединительная линия 35"/>
          <p:cNvCxnSpPr/>
          <p:nvPr/>
        </p:nvCxnSpPr>
        <p:spPr bwMode="auto">
          <a:xfrm>
            <a:off x="107504" y="3861048"/>
            <a:ext cx="3330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Прямая соединительная линия 36"/>
          <p:cNvCxnSpPr/>
          <p:nvPr/>
        </p:nvCxnSpPr>
        <p:spPr bwMode="auto">
          <a:xfrm>
            <a:off x="107504" y="6525344"/>
            <a:ext cx="3330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Прямая соединительная линия 37"/>
          <p:cNvCxnSpPr/>
          <p:nvPr/>
        </p:nvCxnSpPr>
        <p:spPr bwMode="auto">
          <a:xfrm>
            <a:off x="107504" y="5517232"/>
            <a:ext cx="3330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Правая фигурная скобка 9"/>
          <p:cNvSpPr/>
          <p:nvPr/>
        </p:nvSpPr>
        <p:spPr bwMode="auto">
          <a:xfrm>
            <a:off x="5436096" y="1844824"/>
            <a:ext cx="603041" cy="2952328"/>
          </a:xfrm>
          <a:prstGeom prst="rightBrace">
            <a:avLst>
              <a:gd name="adj1" fmla="val 46241"/>
              <a:gd name="adj2" fmla="val 54347"/>
            </a:avLst>
          </a:prstGeom>
          <a:noFill/>
          <a:ln w="28575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2" name="Соединительная линия уступом 41"/>
          <p:cNvCxnSpPr>
            <a:stCxn id="14" idx="1"/>
          </p:cNvCxnSpPr>
          <p:nvPr/>
        </p:nvCxnSpPr>
        <p:spPr bwMode="auto">
          <a:xfrm rot="10800000" flipV="1">
            <a:off x="6111148" y="1481660"/>
            <a:ext cx="405071" cy="270967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Скругленный прямоугольник 43"/>
          <p:cNvSpPr/>
          <p:nvPr/>
        </p:nvSpPr>
        <p:spPr bwMode="auto">
          <a:xfrm>
            <a:off x="251520" y="5050964"/>
            <a:ext cx="5544616" cy="1762412"/>
          </a:xfrm>
          <a:prstGeom prst="roundRect">
            <a:avLst/>
          </a:prstGeom>
          <a:noFill/>
          <a:ln w="28575" cap="flat" cmpd="sng" algn="ctr">
            <a:solidFill>
              <a:srgbClr val="F30DC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 bwMode="auto">
          <a:xfrm>
            <a:off x="6516216" y="5445224"/>
            <a:ext cx="2160240" cy="936104"/>
          </a:xfrm>
          <a:prstGeom prst="roundRect">
            <a:avLst/>
          </a:prstGeom>
          <a:noFill/>
          <a:ln w="9525" cap="flat" cmpd="sng" algn="ctr">
            <a:solidFill>
              <a:srgbClr val="F30DC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CC0099"/>
                </a:solidFill>
                <a:effectLst/>
                <a:latin typeface="Arial" charset="0"/>
              </a:rPr>
              <a:t>Трудовые функции относятся к другим квалификациям</a:t>
            </a:r>
          </a:p>
        </p:txBody>
      </p:sp>
      <p:sp>
        <p:nvSpPr>
          <p:cNvPr id="46" name="Стрелка влево 45"/>
          <p:cNvSpPr/>
          <p:nvPr/>
        </p:nvSpPr>
        <p:spPr bwMode="auto">
          <a:xfrm rot="10800000">
            <a:off x="5868144" y="5733256"/>
            <a:ext cx="504056" cy="360040"/>
          </a:xfrm>
          <a:prstGeom prst="leftArrow">
            <a:avLst/>
          </a:prstGeom>
          <a:noFill/>
          <a:ln w="9525" cap="flat" cmpd="sng" algn="ctr">
            <a:solidFill>
              <a:srgbClr val="F30DC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440566" y="8621"/>
            <a:ext cx="8703433" cy="756083"/>
          </a:xfrm>
        </p:spPr>
        <p:txBody>
          <a:bodyPr/>
          <a:lstStyle/>
          <a:p>
            <a:pPr algn="ctr"/>
            <a:r>
              <a:rPr lang="ru-RU" sz="2000" b="1" i="0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конвертации ТФ ПС в ПК </a:t>
            </a:r>
            <a:br>
              <a:rPr lang="ru-RU" sz="2000" b="1" i="0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0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(Профессия «Фрезеровщик»)</a:t>
            </a:r>
          </a:p>
        </p:txBody>
      </p:sp>
    </p:spTree>
    <p:extLst>
      <p:ext uri="{BB962C8B-B14F-4D97-AF65-F5344CB8AC3E}">
        <p14:creationId xmlns:p14="http://schemas.microsoft.com/office/powerpoint/2010/main" val="168863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0" grpId="0" animBg="1"/>
      <p:bldP spid="44" grpId="0" animBg="1"/>
      <p:bldP spid="45" grpId="0" animBg="1"/>
      <p:bldP spid="4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2"/>
          <p:cNvSpPr/>
          <p:nvPr/>
        </p:nvSpPr>
        <p:spPr>
          <a:xfrm>
            <a:off x="755576" y="1556792"/>
            <a:ext cx="7897997" cy="3456384"/>
          </a:xfrm>
          <a:prstGeom prst="snip2DiagRect">
            <a:avLst>
              <a:gd name="adj1" fmla="val 0"/>
              <a:gd name="adj2" fmla="val 24821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Технология конструирования основных образовательных программ на основе сопоставления требований ФГОС СПО и заданий демонстрационного экзамена, российских и международных конкурсов профессионального мастерства и профессиональных олимпиад</a:t>
            </a:r>
          </a:p>
        </p:txBody>
      </p:sp>
    </p:spTree>
    <p:extLst>
      <p:ext uri="{BB962C8B-B14F-4D97-AF65-F5344CB8AC3E}">
        <p14:creationId xmlns:p14="http://schemas.microsoft.com/office/powerpoint/2010/main" val="33944689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 bwMode="auto">
          <a:xfrm>
            <a:off x="802757" y="980728"/>
            <a:ext cx="3179045" cy="507087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2A4F86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68601" tIns="34301" rIns="68601" bIns="3430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charset="0"/>
              </a:rPr>
              <a:t>ФГОС СПО (топ 50)</a:t>
            </a:r>
          </a:p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043608" y="1633874"/>
            <a:ext cx="2697344" cy="751437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2A4F86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68601" tIns="34301" rIns="68601" bIns="3430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kern="0" dirty="0">
                <a:solidFill>
                  <a:srgbClr val="2A4F86"/>
                </a:solidFill>
                <a:latin typeface="Arial" charset="0"/>
              </a:rPr>
              <a:t>ВИД ПРОФЕССИОНАЛЬНОЙ ДЕЯТЕЛЬНОСТИ 1</a:t>
            </a:r>
          </a:p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2A4F86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1043608" y="2497980"/>
            <a:ext cx="2697344" cy="751439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2A4F86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68601" tIns="34301" rIns="68601" bIns="3430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kern="0" dirty="0">
                <a:solidFill>
                  <a:srgbClr val="2A4F86"/>
                </a:solidFill>
                <a:latin typeface="Arial" charset="0"/>
              </a:rPr>
              <a:t>ВИД ПРОФЕССИОНАЛЬНОЙ ДЕЯТЕЛЬНОСТИ 2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043608" y="3362076"/>
            <a:ext cx="2697344" cy="1084765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2A4F86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68601" tIns="34301" rIns="68601" bIns="3430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kern="0" dirty="0">
                <a:solidFill>
                  <a:srgbClr val="2A4F86"/>
                </a:solidFill>
                <a:latin typeface="Arial" charset="0"/>
              </a:rPr>
              <a:t>ВИД ПРОФЕССИОНАЛЬНОЙ ДЕЯТЕЛЬНОСТИ 3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4180524" y="981424"/>
            <a:ext cx="4135892" cy="5080696"/>
          </a:xfrm>
          <a:prstGeom prst="roundRect">
            <a:avLst/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solidFill>
              <a:srgbClr val="D3D9DD">
                <a:lumMod val="25000"/>
              </a:srgbClr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601" tIns="34301" rIns="68601" bIns="3430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BAC4E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ТРЕБОВАНИЯ  ПС И 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BAC4E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WS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043608" y="4689578"/>
            <a:ext cx="2697344" cy="1084765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2A4F86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68601" tIns="34301" rIns="68601" bIns="3430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983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kern="0" dirty="0">
                <a:solidFill>
                  <a:srgbClr val="2A4F86"/>
                </a:solidFill>
                <a:latin typeface="Arial" charset="0"/>
              </a:rPr>
              <a:t>ВИД ПРОФЕССИОНАЛЬНОЙ ДЕЯТЕЛЬНОСТИ 4</a:t>
            </a:r>
          </a:p>
          <a:p>
            <a:pPr marL="0" marR="0" lvl="0" indent="0" algn="ctr" defTabSz="685983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1" kern="0" dirty="0">
              <a:solidFill>
                <a:srgbClr val="2A4F86"/>
              </a:solidFill>
              <a:latin typeface="Arial" charset="0"/>
            </a:endParaRPr>
          </a:p>
          <a:p>
            <a:pPr marL="0" marR="0" lvl="0" indent="0" algn="ctr" defTabSz="685983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2A4F86"/>
                </a:solidFill>
                <a:effectLst/>
                <a:uLnTx/>
                <a:uFillTx/>
                <a:latin typeface="Arial" charset="0"/>
              </a:rPr>
              <a:t> Выполнение работ </a:t>
            </a:r>
            <a:r>
              <a:rPr kumimoji="0" lang="ru-RU" sz="1100" b="1" i="0" u="sng" strike="noStrike" kern="0" cap="none" spc="0" normalizeH="0" baseline="0" noProof="0" dirty="0">
                <a:ln>
                  <a:noFill/>
                </a:ln>
                <a:solidFill>
                  <a:srgbClr val="2A4F86"/>
                </a:solidFill>
                <a:effectLst/>
                <a:uLnTx/>
                <a:uFillTx/>
                <a:latin typeface="Arial" charset="0"/>
              </a:rPr>
              <a:t>по одной или нескольким профессиям 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2A4F86"/>
                </a:solidFill>
                <a:effectLst/>
                <a:uLnTx/>
                <a:uFillTx/>
                <a:latin typeface="Arial" charset="0"/>
              </a:rPr>
              <a:t>рабочих, должностям служащих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589489" y="2080904"/>
            <a:ext cx="965590" cy="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14" name="Прямая со стрелкой 13"/>
          <p:cNvCxnSpPr>
            <a:stCxn id="23" idx="1"/>
          </p:cNvCxnSpPr>
          <p:nvPr/>
        </p:nvCxnSpPr>
        <p:spPr>
          <a:xfrm flipH="1" flipV="1">
            <a:off x="3589489" y="3069658"/>
            <a:ext cx="904224" cy="827394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15" name="Прямая со стрелкой 14"/>
          <p:cNvCxnSpPr>
            <a:stCxn id="23" idx="1"/>
          </p:cNvCxnSpPr>
          <p:nvPr/>
        </p:nvCxnSpPr>
        <p:spPr>
          <a:xfrm flipH="1">
            <a:off x="3589489" y="3897052"/>
            <a:ext cx="904224" cy="324036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16" name="Прямая со стрелкой 15"/>
          <p:cNvCxnSpPr>
            <a:stCxn id="24" idx="1"/>
          </p:cNvCxnSpPr>
          <p:nvPr/>
        </p:nvCxnSpPr>
        <p:spPr>
          <a:xfrm flipH="1">
            <a:off x="3491880" y="4796804"/>
            <a:ext cx="1001826" cy="216372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17" name="Прямая со стрелкой 16"/>
          <p:cNvCxnSpPr>
            <a:stCxn id="25" idx="1"/>
          </p:cNvCxnSpPr>
          <p:nvPr/>
        </p:nvCxnSpPr>
        <p:spPr>
          <a:xfrm flipH="1" flipV="1">
            <a:off x="3589488" y="5492600"/>
            <a:ext cx="904218" cy="62016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22" name="Скругленный прямоугольник 21"/>
          <p:cNvSpPr/>
          <p:nvPr/>
        </p:nvSpPr>
        <p:spPr>
          <a:xfrm>
            <a:off x="4555079" y="1772816"/>
            <a:ext cx="3485052" cy="560858"/>
          </a:xfrm>
          <a:prstGeom prst="roundRect">
            <a:avLst/>
          </a:prstGeom>
          <a:solidFill>
            <a:srgbClr val="DDDDDD"/>
          </a:solidFill>
          <a:ln w="25400" cap="flat" cmpd="sng" algn="ctr">
            <a:solidFill>
              <a:srgbClr val="6C89DA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uLnTx/>
                <a:uFillTx/>
                <a:latin typeface="Arial"/>
                <a:ea typeface="+mn-ea"/>
                <a:cs typeface="+mn-cs"/>
              </a:rPr>
              <a:t>Техническое описание </a:t>
            </a:r>
          </a:p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uLnTx/>
                <a:uFillTx/>
                <a:latin typeface="Arial"/>
                <a:ea typeface="+mn-ea"/>
                <a:cs typeface="+mn-cs"/>
              </a:rPr>
              <a:t>компетенции 1 РЧ/НЧ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493713" y="3645024"/>
            <a:ext cx="3503508" cy="504056"/>
          </a:xfrm>
          <a:prstGeom prst="roundRect">
            <a:avLst/>
          </a:prstGeom>
          <a:solidFill>
            <a:srgbClr val="DDDDDD"/>
          </a:solidFill>
          <a:ln w="25400" cap="flat" cmpd="sng" algn="ctr">
            <a:solidFill>
              <a:srgbClr val="6C89DA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algn="ctr" defTabSz="6859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3300"/>
                </a:solidFill>
                <a:latin typeface="Arial"/>
              </a:rPr>
              <a:t>Требования ДЭ</a:t>
            </a:r>
            <a:r>
              <a:rPr lang="en-US" sz="1400" b="1" kern="0" dirty="0">
                <a:solidFill>
                  <a:srgbClr val="003300"/>
                </a:solidFill>
                <a:latin typeface="Arial"/>
              </a:rPr>
              <a:t> </a:t>
            </a:r>
            <a:endParaRPr lang="ru-RU" sz="1400" b="1" kern="0" dirty="0">
              <a:solidFill>
                <a:srgbClr val="003300"/>
              </a:solidFill>
              <a:latin typeface="Arial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493706" y="4508424"/>
            <a:ext cx="3503506" cy="576760"/>
          </a:xfrm>
          <a:prstGeom prst="roundRect">
            <a:avLst/>
          </a:prstGeom>
          <a:solidFill>
            <a:srgbClr val="DDDDDD"/>
          </a:solidFill>
          <a:ln w="25400" cap="flat" cmpd="sng" algn="ctr">
            <a:solidFill>
              <a:srgbClr val="6C89DA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uLnTx/>
                <a:uFillTx/>
                <a:latin typeface="Arial"/>
                <a:ea typeface="+mn-ea"/>
                <a:cs typeface="+mn-cs"/>
              </a:rPr>
              <a:t>Профессиональные стандарт(ы)по профессиям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493706" y="5231959"/>
            <a:ext cx="3503506" cy="645313"/>
          </a:xfrm>
          <a:prstGeom prst="roundRect">
            <a:avLst/>
          </a:prstGeom>
          <a:solidFill>
            <a:srgbClr val="DDDDDD"/>
          </a:solidFill>
          <a:ln w="25400" cap="flat" cmpd="sng" algn="ctr">
            <a:solidFill>
              <a:srgbClr val="6C89DA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uLnTx/>
                <a:uFillTx/>
                <a:latin typeface="Arial"/>
                <a:ea typeface="+mn-ea"/>
                <a:cs typeface="+mn-cs"/>
              </a:rPr>
              <a:t>Техническое описание компетенции 2 </a:t>
            </a:r>
            <a:r>
              <a:rPr lang="ru-RU" sz="1400" b="1" kern="0" dirty="0">
                <a:solidFill>
                  <a:srgbClr val="003300"/>
                </a:solidFill>
                <a:latin typeface="Arial"/>
              </a:rPr>
              <a:t>РЧ/НЧ,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uLnTx/>
                <a:uFillTx/>
                <a:latin typeface="Arial"/>
                <a:ea typeface="+mn-ea"/>
                <a:cs typeface="+mn-cs"/>
              </a:rPr>
              <a:t> требования ДЭ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493712" y="2564904"/>
            <a:ext cx="3503508" cy="611515"/>
          </a:xfrm>
          <a:prstGeom prst="roundRect">
            <a:avLst/>
          </a:prstGeom>
          <a:solidFill>
            <a:srgbClr val="DDDDDD"/>
          </a:solidFill>
          <a:ln w="25400" cap="flat" cmpd="sng" algn="ctr">
            <a:solidFill>
              <a:srgbClr val="6C89DA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003300"/>
                </a:solidFill>
                <a:latin typeface="Arial"/>
              </a:rPr>
              <a:t>Техническое описание </a:t>
            </a:r>
          </a:p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003300"/>
                </a:solidFill>
                <a:latin typeface="Arial"/>
              </a:rPr>
              <a:t>компетенции 2 РЧ/НЧ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3589488" y="2852936"/>
            <a:ext cx="904225" cy="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20" name="Заголовок 1"/>
          <p:cNvSpPr txBox="1">
            <a:spLocks/>
          </p:cNvSpPr>
          <p:nvPr/>
        </p:nvSpPr>
        <p:spPr>
          <a:xfrm>
            <a:off x="467544" y="260648"/>
            <a:ext cx="8496943" cy="360040"/>
          </a:xfrm>
          <a:prstGeom prst="rect">
            <a:avLst/>
          </a:prstGeom>
        </p:spPr>
        <p:txBody>
          <a:bodyPr/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ООП на основе ПС +</a:t>
            </a:r>
            <a:r>
              <a:rPr lang="en-US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РЧ/НЧ, ДЭ</a:t>
            </a:r>
          </a:p>
        </p:txBody>
      </p:sp>
    </p:spTree>
    <p:extLst>
      <p:ext uri="{BB962C8B-B14F-4D97-AF65-F5344CB8AC3E}">
        <p14:creationId xmlns:p14="http://schemas.microsoft.com/office/powerpoint/2010/main" val="310977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27384"/>
            <a:ext cx="7886700" cy="106135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Нормативно-правовая база по разработке образовательных программ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8458962" cy="504056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«ОБ ОБРАЗОВАНИИ В РОССИЙСКОЙ ФЕДЕРАЦИИ» от 29   декабря 2012 года N 273-ФЗ (с изменениями и дополнениями)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31 июля 2020 года № 304-ФЗ «О внесении изменений в федеральный закон "Об образовании в Российской Федерации" по вопросам воспитания обучающихся».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122-ФЗ О внесении изменений в ТК РФ и 273 ФЗ «Об образовании в Российской Федерации» в отношении обязательного применения профессиональных стандартов (вступил в силу с 1 июля 2016 года)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стандарты, Единый тарифно-квалификационный справочник работ и профессий рабочих (ЕТКС).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600" dirty="0" err="1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sz="16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РФ от 02 июля 2013 г. № 513 «Об утверждении Перечня профессий, должностей рабочих, должностей служащих, по которым осуществляется профессиональное облучение « (с изм. и доп.)</a:t>
            </a:r>
          </a:p>
        </p:txBody>
      </p:sp>
    </p:spTree>
    <p:extLst>
      <p:ext uri="{BB962C8B-B14F-4D97-AF65-F5344CB8AC3E}">
        <p14:creationId xmlns:p14="http://schemas.microsoft.com/office/powerpoint/2010/main" val="33682727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blackWhite">
          <a:xfrm>
            <a:off x="192302" y="990577"/>
            <a:ext cx="2851297" cy="3733653"/>
          </a:xfrm>
          <a:prstGeom prst="roundRect">
            <a:avLst>
              <a:gd name="adj" fmla="val 9106"/>
            </a:avLst>
          </a:prstGeom>
          <a:solidFill>
            <a:srgbClr val="FBFBFB"/>
          </a:solidFill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891865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</a:t>
            </a:r>
          </a:p>
          <a:p>
            <a:pPr algn="ctr" defTabSz="891865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рабочих программ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91865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УД/ПМ</a:t>
            </a:r>
          </a:p>
          <a:p>
            <a:pPr algn="ctr" defTabSz="891865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91865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цикла</a:t>
            </a:r>
          </a:p>
          <a:p>
            <a:pPr algn="ctr" defTabSz="891865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(задания ЛР/ПЗ)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blackWhite">
          <a:xfrm>
            <a:off x="3083757" y="990577"/>
            <a:ext cx="2956551" cy="3733653"/>
          </a:xfrm>
          <a:prstGeom prst="roundRect">
            <a:avLst>
              <a:gd name="adj" fmla="val 9106"/>
            </a:avLst>
          </a:prstGeom>
          <a:solidFill>
            <a:srgbClr val="9AE8E6"/>
          </a:solidFill>
          <a:ln>
            <a:solidFill>
              <a:schemeClr val="tx1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891865" eaLnBrk="0" fontAlgn="auto" hangingPunct="0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91865" eaLnBrk="0" fontAlgn="auto" hangingPunct="0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91865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Конкурсное </a:t>
            </a:r>
          </a:p>
          <a:p>
            <a:pPr algn="ctr" defTabSz="891865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 РЧ/НЧ </a:t>
            </a:r>
          </a:p>
          <a:p>
            <a:pPr algn="ctr" defTabSz="891865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и/или </a:t>
            </a:r>
          </a:p>
          <a:p>
            <a:pPr algn="ctr" defTabSz="891865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ДЭ</a:t>
            </a:r>
          </a:p>
          <a:p>
            <a:pPr algn="ctr" defTabSz="891865"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blackWhite">
          <a:xfrm>
            <a:off x="6091102" y="990577"/>
            <a:ext cx="2886523" cy="3733653"/>
          </a:xfrm>
          <a:prstGeom prst="roundRect">
            <a:avLst>
              <a:gd name="adj" fmla="val 9106"/>
            </a:avLst>
          </a:prstGeom>
          <a:solidFill>
            <a:srgbClr val="FBFBFB"/>
          </a:solidFill>
          <a:ln>
            <a:solidFill>
              <a:schemeClr val="tx1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891865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</a:t>
            </a:r>
          </a:p>
          <a:p>
            <a:pPr algn="ctr" defTabSz="891865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контрольно-оценочных </a:t>
            </a:r>
          </a:p>
          <a:p>
            <a:pPr algn="ctr" defTabSz="891865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материалов</a:t>
            </a:r>
          </a:p>
          <a:p>
            <a:pPr algn="ctr" defTabSz="891865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УД/МДК/ПМ</a:t>
            </a:r>
          </a:p>
          <a:p>
            <a:pPr algn="ctr" defTabSz="891865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по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УД/МДК,</a:t>
            </a:r>
          </a:p>
          <a:p>
            <a:pPr algn="ctr" defTabSz="891865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на практику, </a:t>
            </a:r>
          </a:p>
          <a:p>
            <a:pPr algn="ctr" defTabSz="891865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КОЗ на КЭ по ПМ)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4284" y="116632"/>
            <a:ext cx="8214180" cy="63397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Разработка и реализация основной образовательной программы на основе требований ДЭ, РЧ/НЧ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5705649" y="1126346"/>
            <a:ext cx="882500" cy="47519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865" fontAlgn="auto">
              <a:spcBef>
                <a:spcPts val="0"/>
              </a:spcBef>
              <a:spcAft>
                <a:spcPts val="0"/>
              </a:spcAft>
            </a:pPr>
            <a:endParaRPr lang="ru-RU" sz="16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2435139" y="1100708"/>
            <a:ext cx="902774" cy="500830"/>
          </a:xfrm>
          <a:prstGeom prst="leftArrow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865" fontAlgn="auto">
              <a:spcBef>
                <a:spcPts val="0"/>
              </a:spcBef>
              <a:spcAft>
                <a:spcPts val="0"/>
              </a:spcAft>
            </a:pPr>
            <a:endParaRPr lang="ru-RU" sz="16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Двойная стрелка влево/вправо 9"/>
          <p:cNvSpPr/>
          <p:nvPr/>
        </p:nvSpPr>
        <p:spPr bwMode="auto">
          <a:xfrm>
            <a:off x="71406" y="4327382"/>
            <a:ext cx="8929717" cy="1765914"/>
          </a:xfrm>
          <a:prstGeom prst="leftRightArrow">
            <a:avLst>
              <a:gd name="adj1" fmla="val 78911"/>
              <a:gd name="adj2" fmla="val 32235"/>
            </a:avLst>
          </a:prstGeom>
          <a:solidFill>
            <a:srgbClr val="C00000"/>
          </a:solidFill>
          <a:ln w="127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78203" tIns="39101" rIns="78203" bIns="39101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Взаимосвязь содержания и процедур оценки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(проведение итоговых занятий по практике, КЭ по ПМ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формате или с элементами ДЭ, место проведения практики должно позволять отработать элементы ДЭ)</a:t>
            </a:r>
          </a:p>
          <a:p>
            <a:pPr algn="ctr"/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406" y="6156301"/>
            <a:ext cx="9072593" cy="6570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865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 готовить к демонстрационному экзамену отдельно на последнем курсе.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сквозная подготовка при реализации всей ОПОП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!!!!</a:t>
            </a:r>
          </a:p>
        </p:txBody>
      </p:sp>
    </p:spTree>
    <p:extLst>
      <p:ext uri="{BB962C8B-B14F-4D97-AF65-F5344CB8AC3E}">
        <p14:creationId xmlns:p14="http://schemas.microsoft.com/office/powerpoint/2010/main" val="244508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 bwMode="auto">
          <a:xfrm>
            <a:off x="5305042" y="1048613"/>
            <a:ext cx="3665768" cy="509134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04" tIns="43102" rIns="86204" bIns="43102" numCol="1" rtlCol="0" anchor="t" anchorCtr="0" compatLnSpc="1">
            <a:prstTxWarp prst="textNoShape">
              <a:avLst/>
            </a:prstTxWarp>
          </a:bodyPr>
          <a:lstStyle/>
          <a:p>
            <a:pPr algn="ctr" defTabSz="861993">
              <a:defRPr/>
            </a:pPr>
            <a:r>
              <a:rPr lang="ru-RU" sz="1697" b="1" kern="0" dirty="0">
                <a:solidFill>
                  <a:prstClr val="black"/>
                </a:solidFill>
              </a:rPr>
              <a:t>Задание ДЭ/РЧ/НЧ</a:t>
            </a:r>
          </a:p>
          <a:p>
            <a:pPr algn="ctr" defTabSz="861993">
              <a:defRPr/>
            </a:pPr>
            <a:endParaRPr lang="ru-RU" sz="1697" kern="0" dirty="0">
              <a:solidFill>
                <a:sysClr val="windowText" lastClr="000000"/>
              </a:solidFill>
              <a:latin typeface="Calibri"/>
            </a:endParaRPr>
          </a:p>
          <a:p>
            <a:pPr algn="ctr" defTabSz="861993">
              <a:defRPr/>
            </a:pPr>
            <a:endParaRPr lang="ru-RU" sz="1697" b="1" kern="0" dirty="0">
              <a:solidFill>
                <a:prstClr val="black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611560" y="980728"/>
            <a:ext cx="4150405" cy="515923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04" tIns="43102" rIns="86204" bIns="43102" numCol="1" rtlCol="0" anchor="t" anchorCtr="0" compatLnSpc="1">
            <a:prstTxWarp prst="textNoShape">
              <a:avLst/>
            </a:prstTxWarp>
          </a:bodyPr>
          <a:lstStyle/>
          <a:p>
            <a:pPr algn="ctr" defTabSz="861993">
              <a:defRPr/>
            </a:pPr>
            <a:r>
              <a:rPr lang="ru-RU" sz="2263" b="1" kern="0" dirty="0">
                <a:solidFill>
                  <a:srgbClr val="002060"/>
                </a:solidFill>
                <a:latin typeface="Calibri"/>
              </a:rPr>
              <a:t>ФГОС СПО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2316633" y="1900985"/>
            <a:ext cx="2183031" cy="1086154"/>
          </a:xfrm>
          <a:prstGeom prst="roundRect">
            <a:avLst/>
          </a:prstGeom>
          <a:solidFill>
            <a:srgbClr val="F5F9FD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6204" tIns="43102" rIns="86204" bIns="43102" numCol="1" rtlCol="0" anchor="ctr" anchorCtr="0" compatLnSpc="1">
            <a:prstTxWarp prst="textNoShape">
              <a:avLst/>
            </a:prstTxWarp>
          </a:bodyPr>
          <a:lstStyle/>
          <a:p>
            <a:pPr algn="ctr" defTabSz="891865" fontAlgn="auto">
              <a:spcBef>
                <a:spcPts val="0"/>
              </a:spcBef>
              <a:spcAft>
                <a:spcPts val="0"/>
              </a:spcAft>
            </a:pPr>
            <a:r>
              <a:rPr lang="ru-RU" sz="1509" b="1" kern="0" dirty="0">
                <a:solidFill>
                  <a:prstClr val="black"/>
                </a:solidFill>
                <a:latin typeface="Calibri"/>
              </a:rPr>
              <a:t>ВИД ПРОФЕССИОНАЛЬНОЙ ДЕЯТЕЛЬНОСТИ 1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2316632" y="3356688"/>
            <a:ext cx="2183032" cy="1086154"/>
          </a:xfrm>
          <a:prstGeom prst="roundRect">
            <a:avLst/>
          </a:prstGeom>
          <a:solidFill>
            <a:srgbClr val="F5F9FD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6204" tIns="43102" rIns="86204" bIns="43102" numCol="1" rtlCol="0" anchor="ctr" anchorCtr="0" compatLnSpc="1">
            <a:prstTxWarp prst="textNoShape">
              <a:avLst/>
            </a:prstTxWarp>
          </a:bodyPr>
          <a:lstStyle/>
          <a:p>
            <a:pPr algn="ctr" defTabSz="861993">
              <a:defRPr/>
            </a:pPr>
            <a:r>
              <a:rPr lang="ru-RU" sz="1509" b="1" kern="0" dirty="0">
                <a:solidFill>
                  <a:prstClr val="black"/>
                </a:solidFill>
                <a:latin typeface="Calibri"/>
              </a:rPr>
              <a:t>ВИД ПРОФЕССИОНАЛЬНОЙ ДЕЯТЕЛЬНОСТИ 2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2316632" y="4782265"/>
            <a:ext cx="2183032" cy="1086154"/>
          </a:xfrm>
          <a:prstGeom prst="roundRect">
            <a:avLst/>
          </a:prstGeom>
          <a:solidFill>
            <a:srgbClr val="F5F9FD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6204" tIns="43102" rIns="86204" bIns="43102" numCol="1" rtlCol="0" anchor="ctr" anchorCtr="0" compatLnSpc="1">
            <a:prstTxWarp prst="textNoShape">
              <a:avLst/>
            </a:prstTxWarp>
          </a:bodyPr>
          <a:lstStyle/>
          <a:p>
            <a:pPr algn="ctr" defTabSz="861993">
              <a:defRPr/>
            </a:pPr>
            <a:r>
              <a:rPr lang="ru-RU" sz="1509" b="1" kern="0" dirty="0">
                <a:solidFill>
                  <a:prstClr val="black"/>
                </a:solidFill>
                <a:latin typeface="Calibri"/>
              </a:rPr>
              <a:t>ВИД ПРОФЕССИОНАЛЬНОЙ ДЕЯТЕЛЬНОСТИ 3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4761964" y="2474189"/>
            <a:ext cx="543077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Скругленный прямоугольник 9"/>
          <p:cNvSpPr/>
          <p:nvPr/>
        </p:nvSpPr>
        <p:spPr bwMode="auto">
          <a:xfrm>
            <a:off x="5576580" y="1879641"/>
            <a:ext cx="3054807" cy="110749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6204" tIns="43102" rIns="86204" bIns="43102" numCol="1" rtlCol="0" anchor="ctr" anchorCtr="0" compatLnSpc="1">
            <a:prstTxWarp prst="textNoShape">
              <a:avLst/>
            </a:prstTxWarp>
          </a:bodyPr>
          <a:lstStyle/>
          <a:p>
            <a:pPr algn="ctr" defTabSz="861993">
              <a:defRPr/>
            </a:pPr>
            <a:endParaRPr lang="ru-RU" sz="1697" b="1" kern="0" dirty="0">
              <a:solidFill>
                <a:prstClr val="black"/>
              </a:solidFill>
            </a:endParaRPr>
          </a:p>
          <a:p>
            <a:pPr algn="ctr" defTabSz="861993">
              <a:defRPr/>
            </a:pPr>
            <a:r>
              <a:rPr lang="ru-RU" sz="1697" b="1" kern="0" dirty="0">
                <a:solidFill>
                  <a:prstClr val="black"/>
                </a:solidFill>
              </a:rPr>
              <a:t>Модуль 1</a:t>
            </a:r>
          </a:p>
          <a:p>
            <a:pPr algn="ctr" defTabSz="861993">
              <a:defRPr/>
            </a:pPr>
            <a:r>
              <a:rPr lang="ru-RU" sz="1697" b="1" kern="0" dirty="0">
                <a:solidFill>
                  <a:prstClr val="black"/>
                </a:solidFill>
              </a:rPr>
              <a:t>(часть комплексного задания на ДЭ/</a:t>
            </a:r>
            <a:r>
              <a:rPr lang="en-US" sz="1697" b="1" kern="0" dirty="0">
                <a:solidFill>
                  <a:prstClr val="black"/>
                </a:solidFill>
              </a:rPr>
              <a:t>WS</a:t>
            </a:r>
            <a:r>
              <a:rPr lang="ru-RU" sz="1697" b="1" kern="0" dirty="0">
                <a:solidFill>
                  <a:prstClr val="black"/>
                </a:solidFill>
              </a:rPr>
              <a:t>)</a:t>
            </a:r>
            <a:endParaRPr lang="en-US" sz="1697" b="1" kern="0" dirty="0">
              <a:solidFill>
                <a:prstClr val="black"/>
              </a:solidFill>
            </a:endParaRPr>
          </a:p>
          <a:p>
            <a:pPr algn="ctr" defTabSz="861993">
              <a:defRPr/>
            </a:pPr>
            <a:endParaRPr lang="ru-RU" sz="1697" b="1" kern="0" dirty="0">
              <a:solidFill>
                <a:prstClr val="black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5576579" y="4782265"/>
            <a:ext cx="3054807" cy="108615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6204" tIns="43102" rIns="86204" bIns="43102" numCol="1" rtlCol="0" anchor="ctr" anchorCtr="0" compatLnSpc="1">
            <a:prstTxWarp prst="textNoShape">
              <a:avLst/>
            </a:prstTxWarp>
          </a:bodyPr>
          <a:lstStyle/>
          <a:p>
            <a:pPr algn="ctr" defTabSz="861993">
              <a:defRPr/>
            </a:pPr>
            <a:endParaRPr lang="ru-RU" sz="1697" b="1" kern="0" dirty="0">
              <a:solidFill>
                <a:prstClr val="black"/>
              </a:solidFill>
            </a:endParaRPr>
          </a:p>
          <a:p>
            <a:pPr algn="ctr" defTabSz="861993">
              <a:defRPr/>
            </a:pPr>
            <a:endParaRPr lang="ru-RU" sz="1697" b="1" kern="0" dirty="0">
              <a:solidFill>
                <a:prstClr val="black"/>
              </a:solidFill>
            </a:endParaRPr>
          </a:p>
          <a:p>
            <a:pPr algn="ctr" defTabSz="861993">
              <a:defRPr/>
            </a:pPr>
            <a:r>
              <a:rPr lang="ru-RU" sz="1697" b="1" kern="0" dirty="0">
                <a:solidFill>
                  <a:prstClr val="black"/>
                </a:solidFill>
              </a:rPr>
              <a:t>Модуль 3</a:t>
            </a:r>
          </a:p>
          <a:p>
            <a:pPr algn="ctr" defTabSz="861993">
              <a:defRPr/>
            </a:pPr>
            <a:r>
              <a:rPr lang="ru-RU" sz="1697" b="1" kern="0" dirty="0">
                <a:solidFill>
                  <a:prstClr val="black"/>
                </a:solidFill>
              </a:rPr>
              <a:t>(часть комплексного задания на ДЭ/WS)</a:t>
            </a:r>
          </a:p>
          <a:p>
            <a:pPr algn="ctr" defTabSz="861993">
              <a:defRPr/>
            </a:pPr>
            <a:endParaRPr lang="ru-RU" sz="1697" b="1" kern="0" dirty="0">
              <a:solidFill>
                <a:prstClr val="black"/>
              </a:solidFill>
            </a:endParaRPr>
          </a:p>
          <a:p>
            <a:pPr algn="ctr" defTabSz="861993">
              <a:defRPr/>
            </a:pPr>
            <a:endParaRPr lang="ru-RU" sz="1697" b="1" kern="0" dirty="0">
              <a:solidFill>
                <a:prstClr val="black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>
            <a:off x="4761964" y="5325342"/>
            <a:ext cx="543077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Скругленный прямоугольник 12"/>
          <p:cNvSpPr/>
          <p:nvPr/>
        </p:nvSpPr>
        <p:spPr bwMode="auto">
          <a:xfrm>
            <a:off x="5610522" y="3356833"/>
            <a:ext cx="3054807" cy="108600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6204" tIns="43102" rIns="86204" bIns="43102" numCol="1" rtlCol="0" anchor="ctr" anchorCtr="0" compatLnSpc="1">
            <a:prstTxWarp prst="textNoShape">
              <a:avLst/>
            </a:prstTxWarp>
          </a:bodyPr>
          <a:lstStyle/>
          <a:p>
            <a:pPr algn="ctr" defTabSz="861993">
              <a:defRPr/>
            </a:pPr>
            <a:endParaRPr lang="ru-RU" sz="1697" b="1" kern="0" dirty="0">
              <a:solidFill>
                <a:prstClr val="black"/>
              </a:solidFill>
            </a:endParaRPr>
          </a:p>
          <a:p>
            <a:pPr algn="ctr" defTabSz="861993">
              <a:defRPr/>
            </a:pPr>
            <a:r>
              <a:rPr lang="ru-RU" sz="1697" b="1" kern="0" dirty="0">
                <a:solidFill>
                  <a:prstClr val="black"/>
                </a:solidFill>
              </a:rPr>
              <a:t>Модуль 2</a:t>
            </a:r>
          </a:p>
          <a:p>
            <a:pPr algn="ctr" defTabSz="861993">
              <a:defRPr/>
            </a:pPr>
            <a:r>
              <a:rPr lang="ru-RU" sz="1697" b="1" kern="0" dirty="0">
                <a:solidFill>
                  <a:prstClr val="black"/>
                </a:solidFill>
              </a:rPr>
              <a:t>(часть комплексного задания на ДЭ/WS)</a:t>
            </a:r>
          </a:p>
          <a:p>
            <a:pPr algn="ctr" defTabSz="861993">
              <a:defRPr/>
            </a:pPr>
            <a:endParaRPr lang="ru-RU" sz="1697" b="1" kern="0" dirty="0">
              <a:solidFill>
                <a:prstClr val="black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>
            <a:off x="4761964" y="3967650"/>
            <a:ext cx="543077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Скругленный прямоугольник 14"/>
          <p:cNvSpPr/>
          <p:nvPr/>
        </p:nvSpPr>
        <p:spPr bwMode="auto">
          <a:xfrm>
            <a:off x="878125" y="1879641"/>
            <a:ext cx="1227284" cy="1107497"/>
          </a:xfrm>
          <a:prstGeom prst="roundRect">
            <a:avLst/>
          </a:prstGeom>
          <a:solidFill>
            <a:srgbClr val="F5F9FD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6204" tIns="43102" rIns="86204" bIns="43102" numCol="1" rtlCol="0" anchor="ctr" anchorCtr="0" compatLnSpc="1">
            <a:prstTxWarp prst="textNoShape">
              <a:avLst/>
            </a:prstTxWarp>
          </a:bodyPr>
          <a:lstStyle/>
          <a:p>
            <a:pPr algn="ctr" defTabSz="891865" fontAlgn="auto">
              <a:spcBef>
                <a:spcPts val="0"/>
              </a:spcBef>
              <a:spcAft>
                <a:spcPts val="0"/>
              </a:spcAft>
            </a:pPr>
            <a:r>
              <a:rPr lang="ru-RU" sz="1509" b="1" kern="0" dirty="0">
                <a:solidFill>
                  <a:prstClr val="black"/>
                </a:solidFill>
                <a:latin typeface="Calibri"/>
              </a:rPr>
              <a:t>ОП УД 1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831221" y="3356833"/>
            <a:ext cx="1227284" cy="1086154"/>
          </a:xfrm>
          <a:prstGeom prst="roundRect">
            <a:avLst/>
          </a:prstGeom>
          <a:solidFill>
            <a:srgbClr val="F5F9FD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6204" tIns="43102" rIns="86204" bIns="43102" numCol="1" rtlCol="0" anchor="ctr" anchorCtr="0" compatLnSpc="1">
            <a:prstTxWarp prst="textNoShape">
              <a:avLst/>
            </a:prstTxWarp>
          </a:bodyPr>
          <a:lstStyle/>
          <a:p>
            <a:pPr algn="ctr" defTabSz="891865" fontAlgn="auto">
              <a:spcBef>
                <a:spcPts val="0"/>
              </a:spcBef>
              <a:spcAft>
                <a:spcPts val="0"/>
              </a:spcAft>
            </a:pPr>
            <a:r>
              <a:rPr lang="ru-RU" sz="1509" b="1" kern="0" dirty="0">
                <a:solidFill>
                  <a:prstClr val="black"/>
                </a:solidFill>
                <a:latin typeface="Calibri"/>
              </a:rPr>
              <a:t>ОП УД 2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839356" y="4807308"/>
            <a:ext cx="1227284" cy="1086154"/>
          </a:xfrm>
          <a:prstGeom prst="roundRect">
            <a:avLst/>
          </a:prstGeom>
          <a:solidFill>
            <a:srgbClr val="F5F9FD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6204" tIns="43102" rIns="86204" bIns="43102" numCol="1" rtlCol="0" anchor="ctr" anchorCtr="0" compatLnSpc="1">
            <a:prstTxWarp prst="textNoShape">
              <a:avLst/>
            </a:prstTxWarp>
          </a:bodyPr>
          <a:lstStyle/>
          <a:p>
            <a:pPr algn="ctr" defTabSz="891865" fontAlgn="auto">
              <a:spcBef>
                <a:spcPts val="0"/>
              </a:spcBef>
              <a:spcAft>
                <a:spcPts val="0"/>
              </a:spcAft>
            </a:pPr>
            <a:r>
              <a:rPr lang="ru-RU" sz="1509" b="1" kern="0" dirty="0">
                <a:solidFill>
                  <a:prstClr val="black"/>
                </a:solidFill>
                <a:latin typeface="Calibri"/>
              </a:rPr>
              <a:t>ОП УД 3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41435"/>
            <a:ext cx="8659493" cy="68761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Сопоставление требований ФГОС СПО с требованиями ДЭ, РЧ/НЧ</a:t>
            </a:r>
            <a:b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rgbClr val="6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07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4748" y="155299"/>
            <a:ext cx="8892480" cy="68761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Сопоставление требований ФГОС СПО с требованиями ДЭ/РЧ/НЧ</a:t>
            </a:r>
            <a:b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rgbClr val="6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08033" y="949495"/>
            <a:ext cx="5328463" cy="52457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819ED3">
                <a:lumMod val="50000"/>
              </a:srgb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t"/>
          <a:lstStyle/>
          <a:p>
            <a:pPr algn="ctr" defTabSz="8619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52" kern="0" dirty="0">
                <a:solidFill>
                  <a:srgbClr val="C00000"/>
                </a:solidFill>
                <a:latin typeface="Arial"/>
              </a:rPr>
              <a:t>Содержание ООП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2269" y="908720"/>
            <a:ext cx="2703229" cy="5245713"/>
          </a:xfrm>
          <a:prstGeom prst="roundRect">
            <a:avLst/>
          </a:prstGeom>
          <a:solidFill>
            <a:srgbClr val="E7E7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t"/>
          <a:lstStyle/>
          <a:p>
            <a:pPr algn="ctr" defTabSz="86199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7" kern="0" dirty="0">
              <a:solidFill>
                <a:srgbClr val="C00000"/>
              </a:solidFill>
              <a:latin typeface="Arial"/>
            </a:endParaRPr>
          </a:p>
          <a:p>
            <a:pPr algn="ctr" defTabSz="8619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97" kern="0" dirty="0">
                <a:solidFill>
                  <a:srgbClr val="C00000"/>
                </a:solidFill>
                <a:latin typeface="Arial"/>
              </a:rPr>
              <a:t>Требования ДЭ/РЧ/НЧ</a:t>
            </a:r>
          </a:p>
          <a:p>
            <a:pPr algn="ctr" defTabSz="8619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97" kern="0" dirty="0">
                <a:solidFill>
                  <a:srgbClr val="C00000"/>
                </a:solidFill>
                <a:latin typeface="Arial"/>
              </a:rPr>
              <a:t>(комплексное задание, состоящее из модулей/частей)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70468" y="2659327"/>
            <a:ext cx="2305651" cy="29921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8619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10" kern="0" dirty="0">
                <a:solidFill>
                  <a:srgbClr val="6C89DA">
                    <a:lumMod val="50000"/>
                  </a:srgbClr>
                </a:solidFill>
                <a:latin typeface="Arial"/>
              </a:rPr>
              <a:t>Модуль - одна часть комплексного задания, которое в свою очередь состоит из отдельных элементов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976205" y="1726503"/>
            <a:ext cx="4681580" cy="746731"/>
            <a:chOff x="3743400" y="1124744"/>
            <a:chExt cx="4965945" cy="792088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743400" y="1124744"/>
              <a:ext cx="4965945" cy="792088"/>
            </a:xfrm>
            <a:prstGeom prst="roundRect">
              <a:avLst/>
            </a:prstGeom>
            <a:solidFill>
              <a:srgbClr val="819ED3">
                <a:lumMod val="5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8619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97" kern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57000" y="1209088"/>
              <a:ext cx="4896544" cy="651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6199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97" kern="0" dirty="0">
                  <a:solidFill>
                    <a:srgbClr val="FFFFFF"/>
                  </a:solidFill>
                  <a:latin typeface="Calibri"/>
                </a:rPr>
                <a:t>Содержание дисциплин и модулей профессионального цикла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042381" y="2878895"/>
            <a:ext cx="1973503" cy="746730"/>
            <a:chOff x="3743400" y="2492896"/>
            <a:chExt cx="2093376" cy="792088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743401" y="2492896"/>
              <a:ext cx="2093375" cy="792088"/>
            </a:xfrm>
            <a:prstGeom prst="roundRect">
              <a:avLst/>
            </a:prstGeom>
            <a:solidFill>
              <a:srgbClr val="819ED3">
                <a:lumMod val="5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8619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97" kern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43400" y="2564904"/>
              <a:ext cx="2093376" cy="651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6199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97" kern="0" dirty="0">
                  <a:solidFill>
                    <a:srgbClr val="FFFFFF"/>
                  </a:solidFill>
                  <a:latin typeface="Calibri"/>
                </a:rPr>
                <a:t>Практический опыт</a:t>
              </a:r>
            </a:p>
            <a:p>
              <a:pPr algn="ctr" defTabSz="86199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97" kern="0" dirty="0">
                  <a:solidFill>
                    <a:srgbClr val="FFFFFF"/>
                  </a:solidFill>
                  <a:latin typeface="Calibri"/>
                </a:rPr>
                <a:t>в  УП/ПП ПМ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042381" y="3965051"/>
            <a:ext cx="1973503" cy="750424"/>
            <a:chOff x="3743399" y="3645024"/>
            <a:chExt cx="2093376" cy="79600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743400" y="3645024"/>
              <a:ext cx="2093375" cy="792088"/>
            </a:xfrm>
            <a:prstGeom prst="roundRect">
              <a:avLst/>
            </a:prstGeom>
            <a:solidFill>
              <a:srgbClr val="819ED3">
                <a:lumMod val="5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8619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97" kern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43399" y="3789040"/>
              <a:ext cx="2093376" cy="651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6199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97" kern="0" dirty="0">
                  <a:solidFill>
                    <a:srgbClr val="FFFFFF"/>
                  </a:solidFill>
                  <a:latin typeface="Calibri"/>
                </a:rPr>
                <a:t>Умения </a:t>
              </a:r>
            </a:p>
            <a:p>
              <a:pPr algn="ctr" defTabSz="86199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97" kern="0" dirty="0">
                  <a:solidFill>
                    <a:srgbClr val="FFFFFF"/>
                  </a:solidFill>
                  <a:latin typeface="Calibri"/>
                </a:rPr>
                <a:t>в УД/МДК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042381" y="5051207"/>
            <a:ext cx="1973503" cy="746731"/>
            <a:chOff x="3743399" y="4797152"/>
            <a:chExt cx="2093376" cy="792088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3743400" y="4797152"/>
              <a:ext cx="2093375" cy="792088"/>
            </a:xfrm>
            <a:prstGeom prst="roundRect">
              <a:avLst/>
            </a:prstGeom>
            <a:solidFill>
              <a:srgbClr val="819ED3">
                <a:lumMod val="5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8619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97" kern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43399" y="4854299"/>
              <a:ext cx="2093376" cy="651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6199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97" kern="0" dirty="0">
                  <a:solidFill>
                    <a:srgbClr val="FFFFFF"/>
                  </a:solidFill>
                  <a:latin typeface="Calibri"/>
                </a:rPr>
                <a:t>Знания</a:t>
              </a:r>
            </a:p>
            <a:p>
              <a:pPr algn="ctr" defTabSz="86199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97" kern="0" dirty="0">
                  <a:solidFill>
                    <a:srgbClr val="FFFFFF"/>
                  </a:solidFill>
                  <a:latin typeface="Calibri"/>
                </a:rPr>
                <a:t>в УД/МДК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311667" y="2878895"/>
            <a:ext cx="2412296" cy="746730"/>
            <a:chOff x="6150524" y="2492896"/>
            <a:chExt cx="2558822" cy="792088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6150524" y="2492896"/>
              <a:ext cx="2558822" cy="792088"/>
            </a:xfrm>
            <a:prstGeom prst="roundRect">
              <a:avLst/>
            </a:prstGeom>
            <a:solidFill>
              <a:srgbClr val="819ED3">
                <a:lumMod val="5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8619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97" kern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91433" y="2564904"/>
              <a:ext cx="2517912" cy="651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6199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97" kern="0" dirty="0">
                  <a:solidFill>
                    <a:srgbClr val="FFFFFF"/>
                  </a:solidFill>
                  <a:latin typeface="Calibri"/>
                </a:rPr>
                <a:t>Задания </a:t>
              </a:r>
            </a:p>
            <a:p>
              <a:pPr algn="ctr" defTabSz="86199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97" kern="0" dirty="0">
                  <a:solidFill>
                    <a:srgbClr val="FFFFFF"/>
                  </a:solidFill>
                  <a:latin typeface="Calibri"/>
                </a:rPr>
                <a:t>на практику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311667" y="3965049"/>
            <a:ext cx="2412296" cy="746730"/>
            <a:chOff x="6150524" y="3645024"/>
            <a:chExt cx="2558822" cy="792088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6150524" y="3645024"/>
              <a:ext cx="2558821" cy="792088"/>
            </a:xfrm>
            <a:prstGeom prst="roundRect">
              <a:avLst/>
            </a:prstGeom>
            <a:solidFill>
              <a:srgbClr val="819ED3">
                <a:lumMod val="5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8619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97" kern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91674" y="3717032"/>
              <a:ext cx="2517672" cy="651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6199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97" kern="0" dirty="0">
                  <a:solidFill>
                    <a:srgbClr val="FFFFFF"/>
                  </a:solidFill>
                  <a:latin typeface="Calibri"/>
                </a:rPr>
                <a:t>Темы практических занятий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311666" y="5051202"/>
            <a:ext cx="2412295" cy="746730"/>
            <a:chOff x="6150524" y="4797152"/>
            <a:chExt cx="2558821" cy="792088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6150524" y="4797152"/>
              <a:ext cx="2558821" cy="792088"/>
            </a:xfrm>
            <a:prstGeom prst="roundRect">
              <a:avLst/>
            </a:prstGeom>
            <a:solidFill>
              <a:srgbClr val="819ED3">
                <a:lumMod val="5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8619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97" kern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66546" y="5003884"/>
              <a:ext cx="2342799" cy="374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6199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97" kern="0" dirty="0">
                  <a:solidFill>
                    <a:srgbClr val="FFFFFF"/>
                  </a:solidFill>
                  <a:latin typeface="Calibri"/>
                </a:rPr>
                <a:t>Теория, темы ЛР</a:t>
              </a:r>
            </a:p>
          </p:txBody>
        </p:sp>
      </p:grpSp>
      <p:sp>
        <p:nvSpPr>
          <p:cNvPr id="29" name="Стрелка вправо 28"/>
          <p:cNvSpPr/>
          <p:nvPr/>
        </p:nvSpPr>
        <p:spPr>
          <a:xfrm>
            <a:off x="3191878" y="3048606"/>
            <a:ext cx="749155" cy="577019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86199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7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3194303" y="3998991"/>
            <a:ext cx="746730" cy="577019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86199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7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3194303" y="5051202"/>
            <a:ext cx="746730" cy="577019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86199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7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015884" y="3218319"/>
            <a:ext cx="295782" cy="101006"/>
          </a:xfrm>
          <a:prstGeom prst="rect">
            <a:avLst/>
          </a:prstGeom>
          <a:solidFill>
            <a:srgbClr val="819ED3">
              <a:lumMod val="5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86199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7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021213" y="4271351"/>
            <a:ext cx="295782" cy="101006"/>
          </a:xfrm>
          <a:prstGeom prst="rect">
            <a:avLst/>
          </a:prstGeom>
          <a:solidFill>
            <a:srgbClr val="819ED3">
              <a:lumMod val="5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86199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7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021213" y="5390625"/>
            <a:ext cx="295782" cy="101006"/>
          </a:xfrm>
          <a:prstGeom prst="rect">
            <a:avLst/>
          </a:prstGeom>
          <a:solidFill>
            <a:srgbClr val="819ED3">
              <a:lumMod val="5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86199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7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6021213" y="2522867"/>
            <a:ext cx="494105" cy="271538"/>
          </a:xfrm>
          <a:prstGeom prst="downArrow">
            <a:avLst/>
          </a:prstGeom>
          <a:solidFill>
            <a:srgbClr val="819ED3">
              <a:lumMod val="5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86199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7" kern="0">
              <a:solidFill>
                <a:sysClr val="windowText" lastClr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197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072198" y="4653136"/>
            <a:ext cx="2857520" cy="15841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программа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072198" y="2780928"/>
            <a:ext cx="2857520" cy="15989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программа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72198" y="777104"/>
            <a:ext cx="2857520" cy="16739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программа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1022338"/>
            <a:ext cx="3929090" cy="14287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2526" y="1093774"/>
            <a:ext cx="3352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 компетенции 1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6" y="1665281"/>
            <a:ext cx="785818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1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728" y="1665281"/>
            <a:ext cx="785818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2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57422" y="1665281"/>
            <a:ext cx="785818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3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6118" y="1665281"/>
            <a:ext cx="785818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4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158" y="2951164"/>
            <a:ext cx="3929090" cy="14287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8510" y="3022600"/>
            <a:ext cx="3352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 компетенции 2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036" y="3594108"/>
            <a:ext cx="785818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1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28728" y="3594108"/>
            <a:ext cx="785818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2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57422" y="3594108"/>
            <a:ext cx="785818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3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86118" y="3594108"/>
            <a:ext cx="785818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4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7158" y="4808552"/>
            <a:ext cx="3929090" cy="14287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0518" y="4879988"/>
            <a:ext cx="3352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 компетенции 3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0036" y="5451496"/>
            <a:ext cx="785818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1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28728" y="5451496"/>
            <a:ext cx="785818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2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57422" y="5451496"/>
            <a:ext cx="785818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3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86118" y="5451496"/>
            <a:ext cx="785818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4</a:t>
            </a:r>
          </a:p>
        </p:txBody>
      </p:sp>
      <p:cxnSp>
        <p:nvCxnSpPr>
          <p:cNvPr id="23" name="Прямая со стрелкой 22"/>
          <p:cNvCxnSpPr>
            <a:stCxn id="4" idx="1"/>
            <a:endCxn id="10" idx="3"/>
          </p:cNvCxnSpPr>
          <p:nvPr/>
        </p:nvCxnSpPr>
        <p:spPr>
          <a:xfrm flipH="1">
            <a:off x="4071936" y="1614101"/>
            <a:ext cx="2000262" cy="301213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4" idx="1"/>
            <a:endCxn id="15" idx="0"/>
          </p:cNvCxnSpPr>
          <p:nvPr/>
        </p:nvCxnSpPr>
        <p:spPr>
          <a:xfrm flipH="1">
            <a:off x="2750331" y="1614101"/>
            <a:ext cx="3321867" cy="1980007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1" idx="3"/>
          </p:cNvCxnSpPr>
          <p:nvPr/>
        </p:nvCxnSpPr>
        <p:spPr>
          <a:xfrm rot="10800000">
            <a:off x="4286248" y="3665546"/>
            <a:ext cx="1785950" cy="1588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20" idx="3"/>
          </p:cNvCxnSpPr>
          <p:nvPr/>
        </p:nvCxnSpPr>
        <p:spPr>
          <a:xfrm rot="10800000" flipV="1">
            <a:off x="2214546" y="5524521"/>
            <a:ext cx="3857652" cy="177007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2357422" y="3594108"/>
            <a:ext cx="785818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3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500036" y="161502"/>
            <a:ext cx="8536459" cy="615602"/>
          </a:xfrm>
          <a:prstGeom prst="rect">
            <a:avLst/>
          </a:prstGeom>
        </p:spPr>
        <p:txBody>
          <a:bodyPr/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Компетенции РЧ/НЧ как ресурс для определения содержания образовательных программ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0" y="642160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 Компетенции РЧ/НЧ – ресурс для разработки содержания ООП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6800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3151 2.22222E-6 " pathEditMode="relative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52223 -0.2784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00" y="-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6927 -0.05254 " pathEditMode="relative" ptsTypes="AA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6927 -0.05254 " pathEditMode="relative" ptsTypes="AA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6458 0.03149 " pathEditMode="relative" ptsTypes="AA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6458 0.03149 " pathEditMode="relative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62223 7.40741E-7 " pathEditMode="relative" ptsTypes="AA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962719"/>
            <a:ext cx="8437016" cy="477053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rgbClr val="74003A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</a:rPr>
              <a:t>о необходимости расширения требований, предусмотренных ФГОС (ПК, опыта практической деятельности, знаний и умений), за счет введения вариативных образовательных результатов;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</a:rPr>
              <a:t>о необходимости введения в ООП дополнительного (вариативного) профессионального модуля (</a:t>
            </a:r>
            <a:r>
              <a:rPr lang="ru-RU" sz="1600" u="sng" dirty="0">
                <a:solidFill>
                  <a:srgbClr val="002060"/>
                </a:solidFill>
              </a:rPr>
              <a:t>действительно для некоторых ФГОС СПО</a:t>
            </a:r>
            <a:r>
              <a:rPr lang="ru-RU" sz="1600" dirty="0">
                <a:solidFill>
                  <a:srgbClr val="002060"/>
                </a:solidFill>
              </a:rPr>
              <a:t>);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</a:rPr>
              <a:t>о содержании перечня профессиональных компетенций, опыта практической деятельности, умений и знаний, обеспечивающих освоение рабочей профессии в рамках ППССЗ;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</a:rPr>
              <a:t>о введении вариативных учебных дисциплин;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</a:rPr>
              <a:t>о порядке освоения УД, ПМ;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</a:rPr>
              <a:t>о введении профессионально ориентированных тем (заданий) в предметы общеобразовательного цикла ООП;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</a:rPr>
              <a:t>о выделении приоритетов в формировании общих компетенций, предусмотренных ФГОС, и/или необходимости дополнения их списка с учетом требований профессиональных стандартов (это может касаться, например, вопросов промышленной, экологической безопасности, трудовой дисциплины, культуры труда, владения иностранными языками);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</a:rPr>
              <a:t>о разработке и реализации программ дополнительного образования для обучающихся по ФГОС СПО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19890"/>
            <a:ext cx="8437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00000"/>
                </a:solidFill>
              </a:rPr>
              <a:t>На основании сопоставления ФГОС СПО  (ТОП 50) с ПС, ДЭ, РЧ/НЧ можно сделать следующие выводы: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5838363"/>
            <a:ext cx="843701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u="sng" dirty="0">
                <a:solidFill>
                  <a:srgbClr val="002060"/>
                </a:solidFill>
              </a:rPr>
              <a:t>Вариативная часть должна быть направлена на удовлетворение потребностей рынка труда</a:t>
            </a:r>
            <a:r>
              <a:rPr lang="ru-RU" sz="1600" dirty="0">
                <a:solidFill>
                  <a:srgbClr val="002060"/>
                </a:solidFill>
              </a:rPr>
              <a:t>, а не «сделана» под имеющиеся ПЦК или под конкретных «хороших преподавателей». </a:t>
            </a:r>
          </a:p>
        </p:txBody>
      </p:sp>
    </p:spTree>
    <p:extLst>
      <p:ext uri="{BB962C8B-B14F-4D97-AF65-F5344CB8AC3E}">
        <p14:creationId xmlns:p14="http://schemas.microsoft.com/office/powerpoint/2010/main" val="20360680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30147" y="476672"/>
            <a:ext cx="7848872" cy="1440160"/>
          </a:xfrm>
          <a:noFill/>
          <a:ln>
            <a:solidFill>
              <a:srgbClr val="0000FF"/>
            </a:solidFill>
          </a:ln>
        </p:spPr>
        <p:txBody>
          <a:bodyPr/>
          <a:lstStyle/>
          <a:p>
            <a:r>
              <a:rPr lang="ru-RU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СОГЛАСОВАНИЯ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ТРЕБОВАНИЙ РЫНКА ТРУДА И ФГОС СПО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(документ образовательной организации!!!) –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 для разработки УП и всех элементов ООП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white">
          <a:xfrm>
            <a:off x="930147" y="2492896"/>
            <a:ext cx="7848872" cy="144016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ДОКУМЕНТА</a:t>
            </a:r>
            <a:r>
              <a:rPr lang="ru-RU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СОДЕРЖАЩЕГО РЕЗУЛЬТАТ РАБОТЫ ПО СОГЛАСОВАНИЮ ТРЕБОВАНИЙ ФГОС СПО И РЫНКА ТРУДА, </a:t>
            </a:r>
            <a:r>
              <a:rPr lang="ru-RU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ВЫПОЛНЕНИЯ РАБОТ УСТАНАВЛИВАЕТСЯ ОБРАЗОВАТЕЛЬНОЙ ОРГАНИЗАЦИЕЙ САМОСТОЯТЕЛЬНО</a:t>
            </a:r>
            <a:r>
              <a:rPr lang="ru-RU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white">
          <a:xfrm>
            <a:off x="910620" y="4581128"/>
            <a:ext cx="7848871" cy="1466747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РАБОТЫ (документ!!!)  ПО СОГЛАСОВАНИЮ ТРЕБОВАНИЙ РЫНКА ТРУДА И ФГОС СПО  ДОЛЖЕН СОДЕРЖАТЬ ИНФОРМАЦИЮ НЕОБХОДИМУЮ ДЛЯ ПРОЕКТИРОВАНИЯ ООП</a:t>
            </a:r>
          </a:p>
          <a:p>
            <a:r>
              <a:rPr lang="ru-RU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(для разработки УП, РП по УД, ПМ)</a:t>
            </a:r>
          </a:p>
        </p:txBody>
      </p:sp>
    </p:spTree>
    <p:extLst>
      <p:ext uri="{BB962C8B-B14F-4D97-AF65-F5344CB8AC3E}">
        <p14:creationId xmlns:p14="http://schemas.microsoft.com/office/powerpoint/2010/main" val="19068198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2"/>
          <p:cNvSpPr/>
          <p:nvPr/>
        </p:nvSpPr>
        <p:spPr>
          <a:xfrm>
            <a:off x="827584" y="548680"/>
            <a:ext cx="7920880" cy="3528392"/>
          </a:xfrm>
          <a:prstGeom prst="snip2DiagRect">
            <a:avLst>
              <a:gd name="adj1" fmla="val 0"/>
              <a:gd name="adj2" fmla="val 24821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Модельный шаблон отчета согласования </a:t>
            </a:r>
            <a:b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ФГОС СПО и требований профессионального стандарта, демонстрационного экзамена, регионального/национального  чемпионата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4722061"/>
            <a:ext cx="7704856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000" i="1" dirty="0">
                <a:solidFill>
                  <a:srgbClr val="0000FF"/>
                </a:solidFill>
              </a:rPr>
              <a:t>вариант подготовки документального следа сопоставления ФГОС СПО и требований рынка труда на уровне образовательной организации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4869160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008188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996" y="764704"/>
            <a:ext cx="7666856" cy="352839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Шаг 1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– ПОДГОТОВКА ПРОТОКОЛА  СОПОСТАВЛЕНИЯ ОБРАЗОВАТЕЛЬНЫХ РЕЗУЛЬТАТОВ ФГОС СПО  И ТРЕБОВАНИЙ ПРОФЕССИОНАЛЬНОГО СТАНДАРТА  РЕГИОНАЛЬНОГО/НАЦИОНАЛЬНОГО ЧЕМПИОНАТА, ДЕМОНСТРАЦИОННОГО ЭКЗАМЕНА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4012" y="479715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Исполнитель – рабочая группа</a:t>
            </a:r>
            <a:r>
              <a:rPr lang="ru-RU" sz="2400" dirty="0"/>
              <a:t>, например, члены выпускающей ПЦК + методист</a:t>
            </a:r>
          </a:p>
        </p:txBody>
      </p:sp>
    </p:spTree>
    <p:extLst>
      <p:ext uri="{BB962C8B-B14F-4D97-AF65-F5344CB8AC3E}">
        <p14:creationId xmlns:p14="http://schemas.microsoft.com/office/powerpoint/2010/main" val="8772961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556792"/>
            <a:ext cx="79643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i="1" dirty="0">
                <a:solidFill>
                  <a:srgbClr val="0000FF"/>
                </a:solidFill>
              </a:rPr>
              <a:t>Перед началом работы по сопоставлению образовательных результатов ФГОС СПО с требованиями ДЭ, РЧ/НЧ необходимо определить:</a:t>
            </a:r>
          </a:p>
          <a:p>
            <a:pPr algn="just">
              <a:lnSpc>
                <a:spcPct val="150000"/>
              </a:lnSpc>
            </a:pPr>
            <a:r>
              <a:rPr lang="ru-RU" sz="2400" i="1" dirty="0">
                <a:solidFill>
                  <a:srgbClr val="0000FF"/>
                </a:solidFill>
              </a:rPr>
              <a:t>	что берется для анализа: только требования ДЭ или еще требования РЧ/НЧ; </a:t>
            </a:r>
          </a:p>
          <a:p>
            <a:pPr algn="just">
              <a:lnSpc>
                <a:spcPct val="150000"/>
              </a:lnSpc>
            </a:pPr>
            <a:r>
              <a:rPr lang="ru-RU" sz="2400" i="1" dirty="0">
                <a:solidFill>
                  <a:srgbClr val="0000FF"/>
                </a:solidFill>
              </a:rPr>
              <a:t>	код ДЭ по конкретной компетенции; </a:t>
            </a:r>
          </a:p>
          <a:p>
            <a:pPr algn="just">
              <a:lnSpc>
                <a:spcPct val="150000"/>
              </a:lnSpc>
            </a:pPr>
            <a:r>
              <a:rPr lang="ru-RU" sz="2400" i="1" dirty="0">
                <a:solidFill>
                  <a:srgbClr val="0000FF"/>
                </a:solidFill>
              </a:rPr>
              <a:t>	уровень чемпионата РЧ или НЧ.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5856" y="116632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rgbClr val="FF0000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5714423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76722" y="77094"/>
            <a:ext cx="7255718" cy="615602"/>
          </a:xfrm>
        </p:spPr>
        <p:txBody>
          <a:bodyPr/>
          <a:lstStyle/>
          <a:p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Модельный шаблон отчета согласования </a:t>
            </a:r>
            <a:b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СПО и требований ПС, ДЭ, РЧ/НЧ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170205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Шаг 1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9" t="16245" r="18017" b="8505"/>
          <a:stretch/>
        </p:blipFill>
        <p:spPr bwMode="auto">
          <a:xfrm>
            <a:off x="51262" y="764704"/>
            <a:ext cx="9038063" cy="6021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649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27384"/>
            <a:ext cx="7886700" cy="106135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Нормативно-правовая база по разработке образовательных программ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414" y="1124744"/>
            <a:ext cx="8571082" cy="532859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науки и высшего образования РФ и Министерства просвещения РФ №885/390 от 5 августа 2020 г. «О практической подготовке обучающихся» (приказы по практике  № 291 и №1061 отменены)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науки и высшего образования РФ и Министерства просвещения РФ от 30 июня 2020 г. № 845/369 «Об утверждении Порядка зачета организацией, осуществляющей образовательную деятельность, результатов освоения обучающимися учебных предметов, курсов, дисциплин (модулей), практики, дополнительных образовательных программ в других организациях, осуществляющих образовательную деятельность».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науки и высшего образования РФ и Министерства просвещения РФ № 882/391 от 5 августа 2020 г. «Об организации и осуществлении образовательной деятельности при </a:t>
            </a:r>
            <a:r>
              <a:rPr lang="ru-RU" sz="1600" u="sng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сетевой</a:t>
            </a:r>
            <a:r>
              <a:rPr lang="ru-RU" sz="16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форме реализации образовательных программ.»</a:t>
            </a:r>
          </a:p>
        </p:txBody>
      </p:sp>
    </p:spTree>
    <p:extLst>
      <p:ext uri="{BB962C8B-B14F-4D97-AF65-F5344CB8AC3E}">
        <p14:creationId xmlns:p14="http://schemas.microsoft.com/office/powerpoint/2010/main" val="15553385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76722" y="77094"/>
            <a:ext cx="7255718" cy="615602"/>
          </a:xfrm>
        </p:spPr>
        <p:txBody>
          <a:bodyPr/>
          <a:lstStyle/>
          <a:p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Модельный шаблон отчета согласования </a:t>
            </a:r>
            <a:b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СПО и требований ПС, ДЭ, РЧ/НЧ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70205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Шаг 1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8" t="17223" r="18229" b="8333"/>
          <a:stretch/>
        </p:blipFill>
        <p:spPr bwMode="auto">
          <a:xfrm>
            <a:off x="57540" y="764704"/>
            <a:ext cx="9050964" cy="59843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3655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316416" cy="338437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Шаг 2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– ФОРМИРОВАНИЕ ЗАКЛЮЧЕНИЙ ДЛЯ РАЗРАБОТКИ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УЧЕБНОГО ПЛАНА ООП  ПО РЕЗУЛЬТАТАМ СОПОСТАВЛЕНИЯ ОБРАЗОВАТЕЛЬНЫХ РЕЗУЛЬТАТОВ ФГОС СПО  И ТРЕБОВАНИЙ  РЕГИОНАЛЬНОГО/НАЦИОНАЛЬНОГО ЧЕМПИОНАТА , ДЕМОНСТРАЦИОННОГО ЭКЗАМЕНА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4437112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Исполнитель – рабочая группа</a:t>
            </a:r>
            <a:r>
              <a:rPr lang="ru-RU" sz="2400" dirty="0"/>
              <a:t>, например,  председатель выпускающей ПЦК + методист + заместитель (заведующий отделением)+ответственный за разработку учебного плана</a:t>
            </a:r>
          </a:p>
        </p:txBody>
      </p:sp>
    </p:spTree>
    <p:extLst>
      <p:ext uri="{BB962C8B-B14F-4D97-AF65-F5344CB8AC3E}">
        <p14:creationId xmlns:p14="http://schemas.microsoft.com/office/powerpoint/2010/main" val="16999355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6" t="14814" r="17813" b="10001"/>
          <a:stretch/>
        </p:blipFill>
        <p:spPr bwMode="auto">
          <a:xfrm>
            <a:off x="99005" y="834561"/>
            <a:ext cx="8963477" cy="596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9102"/>
            <a:ext cx="7812478" cy="61560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600000"/>
                </a:solidFill>
                <a:latin typeface="Arial" pitchFamily="34" charset="0"/>
                <a:cs typeface="Arial" pitchFamily="34" charset="0"/>
              </a:rPr>
              <a:t>Вариант формы отчета согласования требований </a:t>
            </a:r>
            <a:br>
              <a:rPr lang="ru-RU" sz="2000" b="1" dirty="0">
                <a:solidFill>
                  <a:srgbClr val="6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600000"/>
                </a:solidFill>
                <a:latin typeface="Arial" pitchFamily="34" charset="0"/>
                <a:cs typeface="Arial" pitchFamily="34" charset="0"/>
              </a:rPr>
              <a:t>рынка труда ( ПС, ДЭ, РЧ/НЧ) с ФГОС СПО (топ 50)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544" y="170205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Шаг 2</a:t>
            </a:r>
          </a:p>
        </p:txBody>
      </p:sp>
    </p:spTree>
    <p:extLst>
      <p:ext uri="{BB962C8B-B14F-4D97-AF65-F5344CB8AC3E}">
        <p14:creationId xmlns:p14="http://schemas.microsoft.com/office/powerpoint/2010/main" val="39912852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49102"/>
            <a:ext cx="7092398" cy="61560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600000"/>
                </a:solidFill>
                <a:latin typeface="Arial" pitchFamily="34" charset="0"/>
                <a:cs typeface="Arial" pitchFamily="34" charset="0"/>
              </a:rPr>
              <a:t>РЕЗУЛЬТАТЫ СОПОСТАВЛЕНИЯ ТРЕБОВАНИЙ ФГОС СПО И РЫНКА ТРУДА (решения по итогам работы)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544" y="170205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Шаг 2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4" t="18703" r="27604" b="15370"/>
          <a:stretch/>
        </p:blipFill>
        <p:spPr bwMode="auto">
          <a:xfrm>
            <a:off x="1742170" y="980728"/>
            <a:ext cx="6862278" cy="58444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0182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49102"/>
            <a:ext cx="7092398" cy="61560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600000"/>
                </a:solidFill>
                <a:latin typeface="Arial" pitchFamily="34" charset="0"/>
                <a:cs typeface="Arial" pitchFamily="34" charset="0"/>
              </a:rPr>
              <a:t>РЕЗУЛЬТАТЫ СОПОСТАВЛЕНИЯ ТРЕБОВАНИЙ ФГОС СПО И РЫНКА ТРУДА (решения по итогам работы)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544" y="170205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Шаг 2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3" t="20819" r="26579" b="20000"/>
          <a:stretch/>
        </p:blipFill>
        <p:spPr bwMode="auto">
          <a:xfrm>
            <a:off x="971600" y="864586"/>
            <a:ext cx="7920880" cy="58767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5559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49102"/>
            <a:ext cx="7092398" cy="61560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600000"/>
                </a:solidFill>
                <a:latin typeface="Arial" pitchFamily="34" charset="0"/>
                <a:cs typeface="Arial" pitchFamily="34" charset="0"/>
              </a:rPr>
              <a:t>РЕЗУЛЬТАТЫ СОПОСТАВЛЕНИЯ ТРЕБОВАНИЙ ФГОС СПО И РЫНКА ТРУДА (решения по итогам работы)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544" y="170205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Шаг 2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1" t="35321" r="28026" b="9006"/>
          <a:stretch/>
        </p:blipFill>
        <p:spPr bwMode="auto">
          <a:xfrm>
            <a:off x="755576" y="870432"/>
            <a:ext cx="8064896" cy="5798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5112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49102"/>
            <a:ext cx="7092398" cy="61560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600000"/>
                </a:solidFill>
                <a:latin typeface="Arial" pitchFamily="34" charset="0"/>
                <a:cs typeface="Arial" pitchFamily="34" charset="0"/>
              </a:rPr>
              <a:t>РЕЗУЛЬТАТЫ СОПОСТАВЛЕНИЯ ТРЕБОВАНИЙ ФГОС СПО И РЫНКА ТРУДА (решения по итогам работы)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544" y="170205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Шаг 2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3" t="20536" r="28103" b="17701"/>
          <a:stretch/>
        </p:blipFill>
        <p:spPr bwMode="auto">
          <a:xfrm>
            <a:off x="1187624" y="836712"/>
            <a:ext cx="7272808" cy="5861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633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49102"/>
            <a:ext cx="7092398" cy="61560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600000"/>
                </a:solidFill>
                <a:latin typeface="Arial" pitchFamily="34" charset="0"/>
                <a:cs typeface="Arial" pitchFamily="34" charset="0"/>
              </a:rPr>
              <a:t>РЕЗУЛЬТАТЫ СОПОСТАВЛЕНИЯ ТРЕБОВАНИЙ ФГОС СПО И РЫНКА ТРУДА (решения по итогам работы)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544" y="170205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Шаг 2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745D8C2D-4126-4AF6-B681-7A7DBE7F63C3}"/>
              </a:ext>
            </a:extLst>
          </p:cNvPr>
          <p:cNvGrpSpPr/>
          <p:nvPr/>
        </p:nvGrpSpPr>
        <p:grpSpPr>
          <a:xfrm>
            <a:off x="2267744" y="836712"/>
            <a:ext cx="5544616" cy="5837841"/>
            <a:chOff x="2267744" y="836712"/>
            <a:chExt cx="5544616" cy="5837841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76" t="16245" r="10862" b="16628"/>
            <a:stretch/>
          </p:blipFill>
          <p:spPr bwMode="auto">
            <a:xfrm>
              <a:off x="2267744" y="836712"/>
              <a:ext cx="5544616" cy="583784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BCD4A26C-F823-444A-8767-645E4FD030F6}"/>
                </a:ext>
              </a:extLst>
            </p:cNvPr>
            <p:cNvSpPr/>
            <p:nvPr/>
          </p:nvSpPr>
          <p:spPr>
            <a:xfrm>
              <a:off x="5580112" y="4077072"/>
              <a:ext cx="576064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4,5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09458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316416" cy="338437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Шаг 3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–  ОФОРМЛЕНИЕ  ТИТУЛЬНОГО ЛИСТА И ПОЯСНИТЕЛЬНОЙ ЗАПИСКИ ОТЧЁТА О СОПОСТАВЛЕНИИ ОБРАЗОВАТЕЛЬНЫХ РЕЗУЛЬТАТОВ ФГОС СПО  И ТРЕБОВАНИЙ  РЕГИОНАЛЬНОГО/НАЦИОНАЛЬНОГО ЧЕМПИОНАТА , ДЕМОНСТРАЦИОННОГО ЭКЗАМЕНА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0649" y="4653136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Исполнитель – рабочая группа</a:t>
            </a:r>
            <a:r>
              <a:rPr lang="ru-RU" sz="2400" dirty="0"/>
              <a:t>, например,  ПРЕДСЕДАТЕЛЬ ВЫПУСКАЮЩЕЙ ПЦК или МЕТОДИСТ</a:t>
            </a:r>
          </a:p>
        </p:txBody>
      </p:sp>
    </p:spTree>
    <p:extLst>
      <p:ext uri="{BB962C8B-B14F-4D97-AF65-F5344CB8AC3E}">
        <p14:creationId xmlns:p14="http://schemas.microsoft.com/office/powerpoint/2010/main" val="5853429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" t="18309" r="36418" b="13897"/>
          <a:stretch/>
        </p:blipFill>
        <p:spPr bwMode="auto">
          <a:xfrm>
            <a:off x="107118" y="793703"/>
            <a:ext cx="8929378" cy="60196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722" y="77094"/>
            <a:ext cx="7255718" cy="615602"/>
          </a:xfrm>
        </p:spPr>
        <p:txBody>
          <a:bodyPr/>
          <a:lstStyle/>
          <a:p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Модельный шаблон отчета согласования </a:t>
            </a:r>
            <a:b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СПО и требований ПС, ДЭ, РЧ/НЧ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170205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Шаг 4</a:t>
            </a:r>
          </a:p>
        </p:txBody>
      </p:sp>
    </p:spTree>
    <p:extLst>
      <p:ext uri="{BB962C8B-B14F-4D97-AF65-F5344CB8AC3E}">
        <p14:creationId xmlns:p14="http://schemas.microsoft.com/office/powerpoint/2010/main" val="629409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568952" cy="556337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</a:t>
            </a:r>
            <a:r>
              <a:rPr lang="ru-RU" sz="1400" dirty="0" err="1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sz="14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от 22.04.2015 N 06-443 «О направлении Методических рекомендаций» (вместе с «Методическими рекомендациями по разработке и реализации адаптированных образовательных программ среднего профессионального образования»)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400" dirty="0" err="1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14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от 09.11.2018 № 196 «Об утверждении порядка организации и осуществления образовательной деятельности по дополнительным общеобразовательным программам».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по разработке дополнительных общеобразовательных программ (утверждены МОН Самарской области от 03.09.2015  № МО-16-09-01/826-ТУ)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СПО + ПООП СПО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СОО + ПООП СОО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400" dirty="0" err="1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14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№441 от 28 августа 2020г. «О внесение изменений в Порядок организации и осуществления образовательной деятельности по образовательным программам среднего профессионального образования, утвержденный пр. Министерства образования и науки РФ от 14 июня 2012 г. №464»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МОН РФ от 29.08.2013 № 1008 «Об утверждении Порядка организации и осуществления образовательной деятельности по дополнительным общеобразовательным программам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1400" b="1" dirty="0">
              <a:solidFill>
                <a:srgbClr val="001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1400" b="1" dirty="0">
              <a:solidFill>
                <a:srgbClr val="001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black">
          <a:xfrm>
            <a:off x="971600" y="-27383"/>
            <a:ext cx="78867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sz="2000" b="1" kern="0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Нормативно-правовая база по разработке образовательных программ  </a:t>
            </a:r>
          </a:p>
        </p:txBody>
      </p:sp>
    </p:spTree>
    <p:extLst>
      <p:ext uri="{BB962C8B-B14F-4D97-AF65-F5344CB8AC3E}">
        <p14:creationId xmlns:p14="http://schemas.microsoft.com/office/powerpoint/2010/main" val="28852708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76722" y="77094"/>
            <a:ext cx="7255718" cy="615602"/>
          </a:xfrm>
        </p:spPr>
        <p:txBody>
          <a:bodyPr/>
          <a:lstStyle/>
          <a:p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Модельный шаблон отчета согласования </a:t>
            </a:r>
            <a:b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СПО и требований ДЭ, РЧ/НЧ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70205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Шаг 4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1" t="16092" r="17500" b="11724"/>
          <a:stretch/>
        </p:blipFill>
        <p:spPr bwMode="auto">
          <a:xfrm>
            <a:off x="144016" y="945047"/>
            <a:ext cx="8892480" cy="5652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9714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03605"/>
            <a:ext cx="8856984" cy="687610"/>
          </a:xfrm>
        </p:spPr>
        <p:txBody>
          <a:bodyPr/>
          <a:lstStyle/>
          <a:p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Сопоставление ФГОС СПО с  ДЭ, РЧ/НЧ – основа для разработки учебного плана по специальности/профессии </a:t>
            </a:r>
          </a:p>
        </p:txBody>
      </p:sp>
      <p:sp>
        <p:nvSpPr>
          <p:cNvPr id="7" name="Стрелка влево 6"/>
          <p:cNvSpPr/>
          <p:nvPr/>
        </p:nvSpPr>
        <p:spPr>
          <a:xfrm>
            <a:off x="4139952" y="3098316"/>
            <a:ext cx="824973" cy="690724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332476"/>
            <a:ext cx="3307477" cy="44727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Учебный план ООП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10136" y="1298861"/>
            <a:ext cx="3638328" cy="447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о сопоставлении ФГОС СПО с требованиями ПС, ДЭ и конкурсными заданиями РЧ/НЧ</a:t>
            </a:r>
          </a:p>
        </p:txBody>
      </p:sp>
    </p:spTree>
    <p:extLst>
      <p:ext uri="{BB962C8B-B14F-4D97-AF65-F5344CB8AC3E}">
        <p14:creationId xmlns:p14="http://schemas.microsoft.com/office/powerpoint/2010/main" val="3974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4016" y="116632"/>
            <a:ext cx="5292080" cy="90872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разработка ООП на новый набор</a:t>
            </a:r>
            <a:r>
              <a:rPr lang="en-US" sz="18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ru-RU" sz="18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учетом требований ДЭ и/или РЧ/НЧ</a:t>
            </a:r>
            <a:r>
              <a:rPr lang="en-US" sz="18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b="1" dirty="0">
              <a:solidFill>
                <a:srgbClr val="6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11"/>
          <p:cNvSpPr>
            <a:spLocks noChangeShapeType="1"/>
          </p:cNvSpPr>
          <p:nvPr/>
        </p:nvSpPr>
        <p:spPr bwMode="gray">
          <a:xfrm flipH="1">
            <a:off x="323528" y="6752068"/>
            <a:ext cx="1728192" cy="23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00" b="1">
              <a:latin typeface="+mn-lt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gray">
          <a:xfrm flipH="1" flipV="1">
            <a:off x="395536" y="5424892"/>
            <a:ext cx="2520280" cy="265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00" b="1">
              <a:latin typeface="+mn-lt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gray">
          <a:xfrm flipH="1">
            <a:off x="332609" y="4152562"/>
            <a:ext cx="3519311" cy="17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b="1">
              <a:latin typeface="+mn-lt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gray">
          <a:xfrm flipH="1">
            <a:off x="395534" y="2851499"/>
            <a:ext cx="4318186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b="1">
              <a:latin typeface="+mn-lt"/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gray">
          <a:xfrm flipH="1">
            <a:off x="395534" y="1348751"/>
            <a:ext cx="5184578" cy="132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+mn-lt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gray">
          <a:xfrm>
            <a:off x="251520" y="1351468"/>
            <a:ext cx="0" cy="15000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00" b="1">
              <a:latin typeface="+mn-lt"/>
            </a:endParaRP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gray">
          <a:xfrm>
            <a:off x="251520" y="2990444"/>
            <a:ext cx="0" cy="10435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00" b="1">
              <a:latin typeface="+mn-lt"/>
            </a:endParaRP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gray">
          <a:xfrm>
            <a:off x="251520" y="4342569"/>
            <a:ext cx="0" cy="10341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00" b="1">
              <a:latin typeface="+mn-lt"/>
            </a:endParaRP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gray">
          <a:xfrm>
            <a:off x="251520" y="5520714"/>
            <a:ext cx="0" cy="12336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00" b="1">
              <a:latin typeface="+mn-lt"/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gray">
          <a:xfrm>
            <a:off x="434553" y="1704290"/>
            <a:ext cx="406490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eaLnBrk="0" hangingPunct="0">
              <a:buFont typeface="Wingdings" panose="05000000000000000000" pitchFamily="2" charset="2"/>
              <a:buChar char="ü"/>
            </a:pP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ООП</a:t>
            </a:r>
          </a:p>
          <a:p>
            <a:pPr marL="285750" indent="-285750" eaLnBrk="0" hangingPunct="0">
              <a:buFont typeface="Wingdings" panose="05000000000000000000" pitchFamily="2" charset="2"/>
              <a:buChar char="ü"/>
            </a:pPr>
            <a:endParaRPr lang="ru-RU" alt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 - май </a:t>
            </a:r>
            <a:endParaRPr lang="en-US" alt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gray">
          <a:xfrm>
            <a:off x="318580" y="3054439"/>
            <a:ext cx="20798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 eaLnBrk="0" hangingPunct="0">
              <a:buFont typeface="Wingdings" panose="05000000000000000000" pitchFamily="2" charset="2"/>
              <a:buChar char="ü"/>
            </a:pP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Учебный план</a:t>
            </a:r>
          </a:p>
          <a:p>
            <a:pPr marL="285750" indent="-285750" eaLnBrk="0" hangingPunct="0">
              <a:buFont typeface="Wingdings" panose="05000000000000000000" pitchFamily="2" charset="2"/>
              <a:buChar char="ü"/>
            </a:pPr>
            <a:endParaRPr lang="ru-RU" alt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Февраль – март </a:t>
            </a:r>
            <a:endParaRPr lang="en-US" alt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gray">
          <a:xfrm>
            <a:off x="323527" y="4224570"/>
            <a:ext cx="3064830" cy="142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eaLnBrk="0" hangingPunct="0">
              <a:buFont typeface="Wingdings" panose="05000000000000000000" pitchFamily="2" charset="2"/>
              <a:buChar char="ü"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Документ </a:t>
            </a: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(отчет  о согласовании требований рынка труда и ФГОС СПО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0" hangingPunct="0"/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Январь-февраль</a:t>
            </a:r>
          </a:p>
          <a:p>
            <a:pPr marL="285750" indent="-285750" eaLnBrk="0" hangingPunct="0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alt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gray">
          <a:xfrm>
            <a:off x="332609" y="5520714"/>
            <a:ext cx="2065771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eaLnBrk="0" hangingPunct="0">
              <a:buFont typeface="Wingdings" panose="05000000000000000000" pitchFamily="2" charset="2"/>
              <a:buChar char="ü"/>
            </a:pP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Документ </a:t>
            </a: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(протокол рабочей группы) </a:t>
            </a:r>
          </a:p>
          <a:p>
            <a:pPr eaLnBrk="0" hangingPunct="0"/>
            <a:endParaRPr lang="ru-RU" alt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семестр </a:t>
            </a:r>
          </a:p>
        </p:txBody>
      </p:sp>
      <p:grpSp>
        <p:nvGrpSpPr>
          <p:cNvPr id="17" name="Группа 3"/>
          <p:cNvGrpSpPr/>
          <p:nvPr/>
        </p:nvGrpSpPr>
        <p:grpSpPr>
          <a:xfrm>
            <a:off x="2123728" y="5376696"/>
            <a:ext cx="4357464" cy="1368152"/>
            <a:chOff x="2590800" y="4766136"/>
            <a:chExt cx="4083050" cy="85202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8" name="Freeform 8"/>
            <p:cNvSpPr>
              <a:spLocks/>
            </p:cNvSpPr>
            <p:nvPr/>
          </p:nvSpPr>
          <p:spPr bwMode="gray">
            <a:xfrm>
              <a:off x="6096000" y="4772025"/>
              <a:ext cx="577850" cy="846138"/>
            </a:xfrm>
            <a:custGeom>
              <a:avLst/>
              <a:gdLst>
                <a:gd name="T0" fmla="*/ 308 w 308"/>
                <a:gd name="T1" fmla="*/ 122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19" name="Rectangle 29"/>
            <p:cNvSpPr>
              <a:spLocks noChangeArrowheads="1"/>
            </p:cNvSpPr>
            <p:nvPr/>
          </p:nvSpPr>
          <p:spPr bwMode="gray">
            <a:xfrm>
              <a:off x="2590800" y="5302091"/>
              <a:ext cx="3513138" cy="2968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sz="1100" b="1" dirty="0">
                  <a:solidFill>
                    <a:srgbClr val="C00000"/>
                  </a:solidFill>
                  <a:latin typeface="+mn-lt"/>
                </a:rPr>
                <a:t>Рабочая группа по специальности</a:t>
              </a:r>
            </a:p>
            <a:p>
              <a:pPr algn="ctr" eaLnBrk="0" hangingPunct="0"/>
              <a:r>
                <a:rPr lang="ru-RU" altLang="ru-RU" sz="1100" b="1" dirty="0">
                  <a:solidFill>
                    <a:srgbClr val="C00000"/>
                  </a:solidFill>
                  <a:latin typeface="+mn-lt"/>
                </a:rPr>
                <a:t>(ПЦК +  методист)</a:t>
              </a:r>
              <a:endParaRPr lang="en-US" altLang="ru-RU" sz="1100" b="1" dirty="0">
                <a:solidFill>
                  <a:srgbClr val="C00000"/>
                </a:solidFill>
                <a:latin typeface="+mn-lt"/>
              </a:endParaRPr>
            </a:p>
          </p:txBody>
        </p:sp>
        <p:grpSp>
          <p:nvGrpSpPr>
            <p:cNvPr id="20" name="Группа 2"/>
            <p:cNvGrpSpPr/>
            <p:nvPr/>
          </p:nvGrpSpPr>
          <p:grpSpPr>
            <a:xfrm>
              <a:off x="2592388" y="4766136"/>
              <a:ext cx="4081462" cy="539750"/>
              <a:chOff x="2592388" y="4766136"/>
              <a:chExt cx="4081462" cy="539750"/>
            </a:xfrm>
            <a:grpFill/>
          </p:grpSpPr>
          <p:sp>
            <p:nvSpPr>
              <p:cNvPr id="21" name="Freeform 9"/>
              <p:cNvSpPr>
                <a:spLocks/>
              </p:cNvSpPr>
              <p:nvPr/>
            </p:nvSpPr>
            <p:spPr bwMode="gray">
              <a:xfrm>
                <a:off x="2592388" y="4766136"/>
                <a:ext cx="4081462" cy="539750"/>
              </a:xfrm>
              <a:custGeom>
                <a:avLst/>
                <a:gdLst>
                  <a:gd name="T0" fmla="*/ 1872 w 2180"/>
                  <a:gd name="T1" fmla="*/ 284 h 284"/>
                  <a:gd name="T2" fmla="*/ 0 w 2180"/>
                  <a:gd name="T3" fmla="*/ 284 h 284"/>
                  <a:gd name="T4" fmla="*/ 446 w 2180"/>
                  <a:gd name="T5" fmla="*/ 0 h 284"/>
                  <a:gd name="T6" fmla="*/ 2180 w 2180"/>
                  <a:gd name="T7" fmla="*/ 0 h 284"/>
                  <a:gd name="T8" fmla="*/ 1872 w 2180"/>
                  <a:gd name="T9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0" h="284">
                    <a:moveTo>
                      <a:pt x="1872" y="284"/>
                    </a:moveTo>
                    <a:lnTo>
                      <a:pt x="0" y="284"/>
                    </a:lnTo>
                    <a:lnTo>
                      <a:pt x="446" y="0"/>
                    </a:lnTo>
                    <a:lnTo>
                      <a:pt x="2180" y="0"/>
                    </a:lnTo>
                    <a:lnTo>
                      <a:pt x="1872" y="284"/>
                    </a:lnTo>
                    <a:close/>
                  </a:path>
                </a:pathLst>
              </a:custGeom>
              <a:grp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+mn-lt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248596" y="4914409"/>
                <a:ext cx="2850813" cy="34500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500" b="1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Сопоставление требований ДЭ, РЧ/НЧ</a:t>
                </a:r>
                <a:r>
                  <a:rPr lang="en-US" sz="1500" b="1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500" b="1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  ФГОС  СПО</a:t>
                </a:r>
              </a:p>
            </p:txBody>
          </p:sp>
        </p:grpSp>
      </p:grpSp>
      <p:grpSp>
        <p:nvGrpSpPr>
          <p:cNvPr id="23" name="Группа 22"/>
          <p:cNvGrpSpPr/>
          <p:nvPr/>
        </p:nvGrpSpPr>
        <p:grpSpPr>
          <a:xfrm>
            <a:off x="2952403" y="4140079"/>
            <a:ext cx="4179888" cy="1308626"/>
            <a:chOff x="3419475" y="3949699"/>
            <a:chExt cx="3833813" cy="844550"/>
          </a:xfrm>
          <a:solidFill>
            <a:srgbClr val="FFB7FF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4" name="Freeform 7"/>
            <p:cNvSpPr>
              <a:spLocks/>
            </p:cNvSpPr>
            <p:nvPr/>
          </p:nvSpPr>
          <p:spPr bwMode="gray">
            <a:xfrm>
              <a:off x="6673851" y="3949699"/>
              <a:ext cx="573088" cy="844550"/>
            </a:xfrm>
            <a:custGeom>
              <a:avLst/>
              <a:gdLst>
                <a:gd name="T0" fmla="*/ 306 w 306"/>
                <a:gd name="T1" fmla="*/ 122 h 444"/>
                <a:gd name="T2" fmla="*/ 0 w 306"/>
                <a:gd name="T3" fmla="*/ 444 h 444"/>
                <a:gd name="T4" fmla="*/ 0 w 306"/>
                <a:gd name="T5" fmla="*/ 286 h 444"/>
                <a:gd name="T6" fmla="*/ 306 w 306"/>
                <a:gd name="T7" fmla="*/ 0 h 444"/>
                <a:gd name="T8" fmla="*/ 306 w 306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/>
            <a:lstStyle/>
            <a:p>
              <a:endParaRPr lang="ru-RU" b="1">
                <a:latin typeface="+mn-lt"/>
              </a:endParaRPr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gray">
            <a:xfrm>
              <a:off x="3419475" y="3949699"/>
              <a:ext cx="3833813" cy="544513"/>
            </a:xfrm>
            <a:custGeom>
              <a:avLst/>
              <a:gdLst>
                <a:gd name="T0" fmla="*/ 1742 w 2048"/>
                <a:gd name="T1" fmla="*/ 286 h 286"/>
                <a:gd name="T2" fmla="*/ 0 w 2048"/>
                <a:gd name="T3" fmla="*/ 286 h 286"/>
                <a:gd name="T4" fmla="*/ 446 w 2048"/>
                <a:gd name="T5" fmla="*/ 0 h 286"/>
                <a:gd name="T6" fmla="*/ 2048 w 2048"/>
                <a:gd name="T7" fmla="*/ 0 h 286"/>
                <a:gd name="T8" fmla="*/ 1742 w 2048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/>
            <a:lstStyle/>
            <a:p>
              <a:endParaRPr lang="ru-RU" b="1">
                <a:latin typeface="+mn-lt"/>
              </a:endParaRPr>
            </a:p>
          </p:txBody>
        </p:sp>
        <p:sp>
          <p:nvSpPr>
            <p:cNvPr id="26" name="Rectangle 28"/>
            <p:cNvSpPr>
              <a:spLocks noChangeArrowheads="1"/>
            </p:cNvSpPr>
            <p:nvPr/>
          </p:nvSpPr>
          <p:spPr bwMode="gray">
            <a:xfrm>
              <a:off x="3422650" y="4492625"/>
              <a:ext cx="3263900" cy="29845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39700" h="1397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sz="1100" b="1" dirty="0">
                  <a:solidFill>
                    <a:srgbClr val="C00000"/>
                  </a:solidFill>
                  <a:latin typeface="+mn-lt"/>
                </a:rPr>
                <a:t>Рабочая группа по специальности</a:t>
              </a:r>
            </a:p>
            <a:p>
              <a:pPr algn="ctr" eaLnBrk="0" hangingPunct="0"/>
              <a:r>
                <a:rPr lang="ru-RU" altLang="ru-RU" sz="1100" b="1" dirty="0">
                  <a:solidFill>
                    <a:srgbClr val="C00000"/>
                  </a:solidFill>
                  <a:latin typeface="+mn-lt"/>
                </a:rPr>
                <a:t>(ПЦК +  методист)+отв. за разработку УП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12425" y="4050699"/>
              <a:ext cx="2574126" cy="37739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Определение вариативной части ООП</a:t>
              </a:r>
              <a:endParaRPr lang="ru-RU" sz="1400" b="1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817116" y="2815550"/>
            <a:ext cx="4139260" cy="1348122"/>
            <a:chOff x="4243388" y="3117850"/>
            <a:chExt cx="3594100" cy="843811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9" name="Freeform 5"/>
            <p:cNvSpPr>
              <a:spLocks/>
            </p:cNvSpPr>
            <p:nvPr/>
          </p:nvSpPr>
          <p:spPr bwMode="gray">
            <a:xfrm>
              <a:off x="7254875" y="3117850"/>
              <a:ext cx="576263" cy="841375"/>
            </a:xfrm>
            <a:custGeom>
              <a:avLst/>
              <a:gdLst>
                <a:gd name="T0" fmla="*/ 308 w 308"/>
                <a:gd name="T1" fmla="*/ 120 h 442"/>
                <a:gd name="T2" fmla="*/ 0 w 308"/>
                <a:gd name="T3" fmla="*/ 442 h 442"/>
                <a:gd name="T4" fmla="*/ 0 w 308"/>
                <a:gd name="T5" fmla="*/ 286 h 442"/>
                <a:gd name="T6" fmla="*/ 308 w 308"/>
                <a:gd name="T7" fmla="*/ 0 h 442"/>
                <a:gd name="T8" fmla="*/ 308 w 308"/>
                <a:gd name="T9" fmla="*/ 12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/>
            <a:lstStyle/>
            <a:p>
              <a:endParaRPr lang="ru-RU" b="1">
                <a:latin typeface="+mn-lt"/>
              </a:endParaRPr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gray">
            <a:xfrm>
              <a:off x="4243388" y="3117850"/>
              <a:ext cx="3594100" cy="539750"/>
            </a:xfrm>
            <a:custGeom>
              <a:avLst/>
              <a:gdLst>
                <a:gd name="T0" fmla="*/ 1612 w 1920"/>
                <a:gd name="T1" fmla="*/ 284 h 284"/>
                <a:gd name="T2" fmla="*/ 0 w 1920"/>
                <a:gd name="T3" fmla="*/ 284 h 284"/>
                <a:gd name="T4" fmla="*/ 446 w 1920"/>
                <a:gd name="T5" fmla="*/ 0 h 284"/>
                <a:gd name="T6" fmla="*/ 1920 w 1920"/>
                <a:gd name="T7" fmla="*/ 0 h 284"/>
                <a:gd name="T8" fmla="*/ 1612 w 192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grp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/>
            <a:lstStyle/>
            <a:p>
              <a:endParaRPr lang="ru-RU" b="1">
                <a:latin typeface="+mn-lt"/>
              </a:endParaRPr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gray">
            <a:xfrm>
              <a:off x="4273608" y="3663211"/>
              <a:ext cx="2981267" cy="29845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39700" h="1397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sz="1100" b="1" dirty="0">
                  <a:solidFill>
                    <a:srgbClr val="C00000"/>
                  </a:solidFill>
                  <a:latin typeface="+mn-lt"/>
                </a:rPr>
                <a:t>Заведующий отделением/</a:t>
              </a:r>
            </a:p>
            <a:p>
              <a:pPr algn="ctr" eaLnBrk="0" hangingPunct="0"/>
              <a:r>
                <a:rPr lang="ru-RU" altLang="ru-RU" sz="1100" b="1" dirty="0">
                  <a:solidFill>
                    <a:srgbClr val="C00000"/>
                  </a:solidFill>
                  <a:latin typeface="+mn-lt"/>
                </a:rPr>
                <a:t>методист/зам по УР</a:t>
              </a:r>
              <a:endParaRPr lang="en-US" altLang="ru-RU" sz="1100" b="1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11471" y="3266129"/>
              <a:ext cx="1695372" cy="366020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Разработка УП на новый набор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706108" y="1358686"/>
            <a:ext cx="4007331" cy="1504950"/>
            <a:chOff x="5073649" y="2286000"/>
            <a:chExt cx="3343275" cy="846138"/>
          </a:xfrm>
          <a:solidFill>
            <a:schemeClr val="bg2"/>
          </a:solidFill>
        </p:grpSpPr>
        <p:sp>
          <p:nvSpPr>
            <p:cNvPr id="34" name="Freeform 3"/>
            <p:cNvSpPr>
              <a:spLocks/>
            </p:cNvSpPr>
            <p:nvPr/>
          </p:nvSpPr>
          <p:spPr bwMode="gray">
            <a:xfrm>
              <a:off x="7834313" y="2286000"/>
              <a:ext cx="576262" cy="846138"/>
            </a:xfrm>
            <a:custGeom>
              <a:avLst/>
              <a:gdLst>
                <a:gd name="T0" fmla="*/ 308 w 308"/>
                <a:gd name="T1" fmla="*/ 120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pFill/>
            <a:ln w="0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35" name="Freeform 4"/>
            <p:cNvSpPr>
              <a:spLocks/>
            </p:cNvSpPr>
            <p:nvPr/>
          </p:nvSpPr>
          <p:spPr bwMode="gray">
            <a:xfrm>
              <a:off x="5073649" y="2293215"/>
              <a:ext cx="3343275" cy="541338"/>
            </a:xfrm>
            <a:custGeom>
              <a:avLst/>
              <a:gdLst>
                <a:gd name="T0" fmla="*/ 1478 w 1786"/>
                <a:gd name="T1" fmla="*/ 284 h 284"/>
                <a:gd name="T2" fmla="*/ 0 w 1786"/>
                <a:gd name="T3" fmla="*/ 284 h 284"/>
                <a:gd name="T4" fmla="*/ 446 w 1786"/>
                <a:gd name="T5" fmla="*/ 0 h 284"/>
                <a:gd name="T6" fmla="*/ 1786 w 1786"/>
                <a:gd name="T7" fmla="*/ 0 h 284"/>
                <a:gd name="T8" fmla="*/ 1478 w 1786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grp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36" name="Rectangle 25"/>
            <p:cNvSpPr>
              <a:spLocks noChangeArrowheads="1"/>
            </p:cNvSpPr>
            <p:nvPr/>
          </p:nvSpPr>
          <p:spPr bwMode="gray">
            <a:xfrm>
              <a:off x="5080000" y="2827338"/>
              <a:ext cx="2767013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sz="1400" b="1" dirty="0">
                  <a:solidFill>
                    <a:srgbClr val="C00000"/>
                  </a:solidFill>
                  <a:latin typeface="+mn-lt"/>
                </a:rPr>
                <a:t>Преподаватели, методисты</a:t>
              </a:r>
              <a:endParaRPr lang="en-US" altLang="ru-RU" sz="1400" b="1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682670" y="2467579"/>
              <a:ext cx="2164343" cy="3114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Разработка </a:t>
              </a:r>
              <a:r>
                <a:rPr lang="ru-RU" sz="1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содержания</a:t>
              </a:r>
              <a:r>
                <a:rPr lang="ru-RU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ru-RU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РП, КОС,МР </a:t>
              </a:r>
            </a:p>
          </p:txBody>
        </p:sp>
      </p:grpSp>
      <p:sp>
        <p:nvSpPr>
          <p:cNvPr id="38" name="Freeform 24"/>
          <p:cNvSpPr>
            <a:spLocks/>
          </p:cNvSpPr>
          <p:nvPr/>
        </p:nvSpPr>
        <p:spPr bwMode="gray">
          <a:xfrm rot="4032208" flipH="1">
            <a:off x="5431075" y="1650480"/>
            <a:ext cx="3434425" cy="4228575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/>
          <a:lstStyle/>
          <a:p>
            <a:endParaRPr lang="ru-RU">
              <a:latin typeface="+mn-lt"/>
            </a:endParaRPr>
          </a:p>
        </p:txBody>
      </p:sp>
      <p:grpSp>
        <p:nvGrpSpPr>
          <p:cNvPr id="39" name="Группа 3"/>
          <p:cNvGrpSpPr/>
          <p:nvPr/>
        </p:nvGrpSpPr>
        <p:grpSpPr>
          <a:xfrm>
            <a:off x="5555823" y="198098"/>
            <a:ext cx="3588177" cy="1358696"/>
            <a:chOff x="2590800" y="4772025"/>
            <a:chExt cx="4083050" cy="84613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0" name="Freeform 8"/>
            <p:cNvSpPr>
              <a:spLocks/>
            </p:cNvSpPr>
            <p:nvPr/>
          </p:nvSpPr>
          <p:spPr bwMode="gray">
            <a:xfrm>
              <a:off x="6096000" y="4772025"/>
              <a:ext cx="577850" cy="846138"/>
            </a:xfrm>
            <a:custGeom>
              <a:avLst/>
              <a:gdLst>
                <a:gd name="T0" fmla="*/ 308 w 308"/>
                <a:gd name="T1" fmla="*/ 122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41" name="Rectangle 29"/>
            <p:cNvSpPr>
              <a:spLocks noChangeArrowheads="1"/>
            </p:cNvSpPr>
            <p:nvPr/>
          </p:nvSpPr>
          <p:spPr bwMode="gray">
            <a:xfrm>
              <a:off x="2590800" y="5318125"/>
              <a:ext cx="3513138" cy="2968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sz="1400" b="1" dirty="0">
                  <a:solidFill>
                    <a:srgbClr val="C00000"/>
                  </a:solidFill>
                  <a:latin typeface="+mn-lt"/>
                </a:rPr>
                <a:t>Преподаватели , методисты</a:t>
              </a:r>
              <a:endParaRPr lang="en-US" altLang="ru-RU" sz="1400" b="1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43" name="Freeform 9"/>
            <p:cNvSpPr>
              <a:spLocks/>
            </p:cNvSpPr>
            <p:nvPr/>
          </p:nvSpPr>
          <p:spPr bwMode="gray">
            <a:xfrm>
              <a:off x="2592389" y="4775188"/>
              <a:ext cx="4081461" cy="539750"/>
            </a:xfrm>
            <a:custGeom>
              <a:avLst/>
              <a:gdLst>
                <a:gd name="T0" fmla="*/ 1872 w 2180"/>
                <a:gd name="T1" fmla="*/ 284 h 284"/>
                <a:gd name="T2" fmla="*/ 0 w 2180"/>
                <a:gd name="T3" fmla="*/ 284 h 284"/>
                <a:gd name="T4" fmla="*/ 446 w 2180"/>
                <a:gd name="T5" fmla="*/ 0 h 284"/>
                <a:gd name="T6" fmla="*/ 2180 w 2180"/>
                <a:gd name="T7" fmla="*/ 0 h 284"/>
                <a:gd name="T8" fmla="*/ 1872 w 218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grp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+mn-lt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868144" y="160184"/>
            <a:ext cx="299514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+mn-lt"/>
              </a:rPr>
              <a:t>!!!!!!!!</a:t>
            </a:r>
          </a:p>
          <a:p>
            <a:pPr algn="ctr"/>
            <a:r>
              <a:rPr lang="ru-RU" sz="1000" b="1" dirty="0">
                <a:latin typeface="+mn-lt"/>
              </a:rPr>
              <a:t>Ежегодная актуализация ООП в соответствии с требований рынка труда (ПС, заданиями ДЭ/РЧ, квалификационными запросами)</a:t>
            </a:r>
          </a:p>
        </p:txBody>
      </p:sp>
    </p:spTree>
    <p:extLst>
      <p:ext uri="{BB962C8B-B14F-4D97-AF65-F5344CB8AC3E}">
        <p14:creationId xmlns:p14="http://schemas.microsoft.com/office/powerpoint/2010/main" val="253007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3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2309">
            <a:off x="1180115" y="3891114"/>
            <a:ext cx="2668212" cy="257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5690" y="116632"/>
            <a:ext cx="8388797" cy="573391"/>
          </a:xfrm>
          <a:prstGeom prst="rect">
            <a:avLst/>
          </a:prstGeom>
        </p:spPr>
        <p:txBody>
          <a:bodyPr wrap="square" lIns="80165" tIns="40083" rIns="80165" bIns="40083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i="1" dirty="0">
                <a:solidFill>
                  <a:srgbClr val="C00000"/>
                </a:solidFill>
              </a:rPr>
              <a:t>Вопросы по теме занятия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5964" y="731914"/>
            <a:ext cx="84085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</a:rPr>
              <a:t>Следующее занятие по программе 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</a:rPr>
              <a:t>модуля 2. Проектирование содержания ООП</a:t>
            </a:r>
          </a:p>
          <a:p>
            <a:pPr algn="ctr"/>
            <a:endParaRPr lang="ru-RU" sz="2400" b="1" u="sng" dirty="0">
              <a:solidFill>
                <a:srgbClr val="0000FF"/>
              </a:solidFill>
            </a:endParaRPr>
          </a:p>
          <a:p>
            <a:pPr algn="ctr"/>
            <a:endParaRPr lang="ru-RU" sz="2400" b="1" u="sng" dirty="0">
              <a:solidFill>
                <a:srgbClr val="0000FF"/>
              </a:solidFill>
            </a:endParaRPr>
          </a:p>
          <a:p>
            <a:pPr algn="ctr"/>
            <a:r>
              <a:rPr lang="ru-RU" sz="2400" b="1" dirty="0">
                <a:solidFill>
                  <a:srgbClr val="0000FF"/>
                </a:solidFill>
              </a:rPr>
              <a:t>Тема 2.2 Технология перевода требований ПС и квалификационных запросов работодателей в содержание образовательных программ, в том числе при дуальной форме обучения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91746" y="5076473"/>
            <a:ext cx="4353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Домашнее задание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6333453" y="5733256"/>
            <a:ext cx="1368152" cy="49870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923928" y="1559700"/>
            <a:ext cx="1368152" cy="6480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19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 animBg="1"/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92386" y="0"/>
            <a:ext cx="8372674" cy="573391"/>
          </a:xfrm>
          <a:prstGeom prst="rect">
            <a:avLst/>
          </a:prstGeom>
        </p:spPr>
        <p:txBody>
          <a:bodyPr wrap="square" lIns="80165" tIns="40083" rIns="80165" bIns="40083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srgbClr val="FF0000"/>
                </a:solidFill>
              </a:rPr>
              <a:t>Домашнее задание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9805" y="620688"/>
            <a:ext cx="8569603" cy="60016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ПРОАНАЛИЗИРОВАТЬ СОДЕРЖАНИЕ РАБОТЫ В СВОЕЙ ОБРАЗОВАТЕЛЬНОЙ ОРГАНИЗАЦИИ: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ru-RU" sz="1600" dirty="0"/>
              <a:t>по наличию документальных свидетельств проведения сопоставления образовательных результатов ФГОС СПО и требований ДЭ, РЧ/НЧ,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ru-RU" sz="1600" dirty="0"/>
              <a:t>по наличию результатов сопоставления до начала разработки УП, РП, КОС.</a:t>
            </a:r>
          </a:p>
          <a:p>
            <a:pPr lvl="1" algn="just"/>
            <a:r>
              <a:rPr lang="ru-RU" sz="1600" dirty="0"/>
              <a:t>Срок : 01.02.2022</a:t>
            </a:r>
          </a:p>
          <a:p>
            <a:pPr lvl="1" algn="just"/>
            <a:endParaRPr lang="ru-RU" sz="1600" dirty="0"/>
          </a:p>
          <a:p>
            <a:pPr lvl="1" indent="-457200" algn="just"/>
            <a:r>
              <a:rPr lang="ru-RU" sz="1600" u="sng" dirty="0"/>
              <a:t>ПРИ НАЛИЧИИ СОБСТВЕННЫХ ФОРМ И УСТАНОВЛЕННЫХ РЕГЛАМЕНТОВ:</a:t>
            </a:r>
          </a:p>
          <a:p>
            <a:pPr marL="342900" indent="-342900" algn="just">
              <a:buAutoNum type="arabicPeriod"/>
            </a:pPr>
            <a:r>
              <a:rPr lang="ru-RU" sz="1600" dirty="0"/>
              <a:t>Организовать работу (сформировать рабочие группы, провести установочные инструктивные совещания) по проведению сопоставления ФГОС СПО и требований ДЭ, РЧ/НЧ на основе форм, установленных в вашей образовательной организации. Срок: 03.02.2022.</a:t>
            </a:r>
          </a:p>
          <a:p>
            <a:pPr marL="342900" indent="-342900" algn="just">
              <a:buAutoNum type="arabicPeriod"/>
            </a:pPr>
            <a:r>
              <a:rPr lang="ru-RU" sz="1600" dirty="0"/>
              <a:t>Подготовить документальные свидетельства по сопоставлению ФГОС СПО с требованиями ДЭ, РЧ/НЧ и РЕКОМЕНДАЦИИ ДЛЯ РАЗРАБОТКИ УЧЕБНОГО ПЛАНА. Срок: 01.03.2022.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u="sng" dirty="0"/>
              <a:t>ПРИ ОТСУТСТВИИ СОБСТВЕННЫХ ФОРМ И УСТАНОВЛЕННЫХ РЕГЛАМЕНТОВ: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/>
              <a:t>На основе модельного шаблона разработать шаблон для применения в вашей ОО. Срок: 03.02.2022.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/>
              <a:t>Организовать работу (сформировать рабочие группы, провести установочные инструктивные совещания) по проведению сопоставления ФГОС СПО и требований ДЭ, РЧ/НЧ. Срок: 03.02.2022.</a:t>
            </a:r>
          </a:p>
          <a:p>
            <a:pPr marL="342900" indent="-342900" algn="just">
              <a:buAutoNum type="arabicPeriod"/>
            </a:pPr>
            <a:r>
              <a:rPr lang="ru-RU" sz="1600" dirty="0"/>
              <a:t>Подготовить отчет по сопоставлению ФГОС СПО с требованиями ДЭ, РЧ/НЧ и РЕКОМЕНДАЦИИ ДЛЯ РАЗРАБОТКИ УЧЕБНОГО ПЛАНА. Срок: 01.03.2022</a:t>
            </a:r>
          </a:p>
        </p:txBody>
      </p:sp>
    </p:spTree>
    <p:extLst>
      <p:ext uri="{BB962C8B-B14F-4D97-AF65-F5344CB8AC3E}">
        <p14:creationId xmlns:p14="http://schemas.microsoft.com/office/powerpoint/2010/main" val="1661895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3" y="116632"/>
            <a:ext cx="7886700" cy="6206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2000" b="1" dirty="0" err="1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№ 441 от 28 августа 2020 г.</a:t>
            </a:r>
            <a:r>
              <a:rPr lang="ru-RU" sz="2000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(изменение Приказа № 464)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513" y="980728"/>
            <a:ext cx="8530839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12. 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программа среднего профессионального образования включает в себя 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учебный план, 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календарный учебный график, 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рабочие программы учебных предметов, курсов, дисциплин (модулей), 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оценочные и методические материалы, 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рабочую программу воспитания  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календарный план воспитательной работы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ru-RU" sz="1600" u="sng" dirty="0">
              <a:solidFill>
                <a:srgbClr val="001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Учебный план образовательной программы среднего профессионального образования определяет перечень, трудоемкость, последовательность и распределение по периодам обучения учебных предметов, курсов, дисциплин (модулей), практики, иных видов учебной деятельности обучающихся и формы их промежуточной аттестации.</a:t>
            </a:r>
          </a:p>
          <a:p>
            <a:pPr marL="0" indent="0" algn="just">
              <a:buNone/>
            </a:pPr>
            <a:endParaRPr lang="ru-RU" sz="1600" dirty="0">
              <a:solidFill>
                <a:srgbClr val="001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программа воспитания и календарный план воспитательной работы  разрабатываются и утверждаются образовательной организацией с учетом включенных  в примерные образовательные программы среднего профессионального образования примерных рабочих программ воспитания  и примерных календарный план воспитательной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1183086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36448"/>
            <a:ext cx="7451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cap="all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Понятие  «модульная образовательная программа»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609767"/>
            <a:ext cx="8413764" cy="83099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(от латинского </a:t>
            </a:r>
            <a:r>
              <a:rPr lang="ru-RU" sz="1600" dirty="0" err="1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modulus</a:t>
            </a:r>
            <a:r>
              <a:rPr lang="ru-RU" sz="16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мера) - отделяемая, относительно самостоятельная часть какой-либо системы, организации, устройства» (Современный словарь иностранных слов. - М., 1993).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1601505"/>
            <a:ext cx="8413764" cy="132343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Модульная образовательная программа - образовательная программа, построенная на модульном принципе представления содержания и построения учебных планов, включающая в себя относительно самостоятельные дидактические единицы (части образовательной программы) - модули, позволяющие увеличить ее гибкость, вариативность.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9552" y="3060249"/>
            <a:ext cx="8413772" cy="58477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Модульная образовательная программа дает обучающемуся возможность выбора модулей, возможность построения индивидуальных учебных планов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39551" y="3861048"/>
            <a:ext cx="8413763" cy="107721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Модульная образовательная программа – документ (комплект документов), отражающий содержание профессионального образования и состоящий из совокупности модулей, направленных на овладение определенными компетенциями, необходимыми для присвоения  квалификации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03067" y="5052010"/>
            <a:ext cx="6959101" cy="479844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600000"/>
                </a:solidFill>
                <a:latin typeface="Arial" pitchFamily="34" charset="0"/>
                <a:cs typeface="Arial" pitchFamily="34" charset="0"/>
              </a:rPr>
              <a:t>МОДУЛЬНЫЕ ОБРАЗОВАТЕЛЬНЫЕ ПРОГРАММЫ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3300" y="5877272"/>
            <a:ext cx="3050378" cy="467878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600000"/>
                </a:solidFill>
                <a:latin typeface="Arial" pitchFamily="34" charset="0"/>
                <a:cs typeface="Arial" pitchFamily="34" charset="0"/>
              </a:rPr>
              <a:t>ОСНОВНЫЕ </a:t>
            </a:r>
          </a:p>
          <a:p>
            <a:pPr algn="ctr"/>
            <a:r>
              <a:rPr lang="ru-RU" sz="1100" dirty="0">
                <a:solidFill>
                  <a:srgbClr val="600000"/>
                </a:solidFill>
                <a:latin typeface="Arial" pitchFamily="34" charset="0"/>
                <a:cs typeface="Arial" pitchFamily="34" charset="0"/>
              </a:rPr>
              <a:t>ОБРАЗОВАТЕЛЬНЫЕ ПРОГРАММЫ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95161" y="5895126"/>
            <a:ext cx="3377239" cy="450024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600000"/>
                </a:solidFill>
                <a:latin typeface="Arial" pitchFamily="34" charset="0"/>
                <a:cs typeface="Arial" pitchFamily="34" charset="0"/>
              </a:rPr>
              <a:t>ДОПОЛНИТЕЛЬНЫЕ </a:t>
            </a:r>
          </a:p>
          <a:p>
            <a:pPr algn="ctr"/>
            <a:r>
              <a:rPr lang="ru-RU" sz="1100" dirty="0">
                <a:solidFill>
                  <a:srgbClr val="600000"/>
                </a:solidFill>
                <a:latin typeface="Arial" pitchFamily="34" charset="0"/>
                <a:cs typeface="Arial" pitchFamily="34" charset="0"/>
              </a:rPr>
              <a:t>ОБРАЗОВАТЕЛЬНЫЕ ПРОГРАММЫ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2609263" y="5567309"/>
            <a:ext cx="258465" cy="257410"/>
          </a:xfrm>
          <a:prstGeom prst="downArrow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60000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354555" y="5584785"/>
            <a:ext cx="258465" cy="257410"/>
          </a:xfrm>
          <a:prstGeom prst="downArrow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6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124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116632"/>
            <a:ext cx="8568945" cy="615602"/>
          </a:xfrm>
          <a:prstGeom prst="rect">
            <a:avLst/>
          </a:prstGeom>
        </p:spPr>
        <p:txBody>
          <a:bodyPr/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образовательных программ </a:t>
            </a:r>
          </a:p>
          <a:p>
            <a:pPr algn="ctr"/>
            <a:r>
              <a:rPr lang="ru-RU" sz="2000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273-ФЗ «Об образовании в Российской Федерации» </a:t>
            </a:r>
            <a:endParaRPr lang="en-US" sz="2000" dirty="0">
              <a:solidFill>
                <a:srgbClr val="6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(глава 2, ст. 12. Образовательные программы) </a:t>
            </a:r>
          </a:p>
          <a:p>
            <a:pPr algn="ctr"/>
            <a:endParaRPr lang="ru-RU" sz="2000" b="1" dirty="0">
              <a:solidFill>
                <a:srgbClr val="6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67346" y="2421348"/>
            <a:ext cx="1944294" cy="850883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hangingPunct="1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общеобразовательные программы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42386" y="1231400"/>
            <a:ext cx="3006077" cy="576063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hangingPunct="1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образовательные программы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56169" y="2397992"/>
            <a:ext cx="1852328" cy="850883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hangingPunct="1"/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программы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07905" y="4783229"/>
            <a:ext cx="1976266" cy="576063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hangingPunct="1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Предпрофессиональные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50373" y="4783222"/>
            <a:ext cx="1700774" cy="576071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hangingPunct="1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Общеразвивающие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67346" y="5922706"/>
            <a:ext cx="1716076" cy="613048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hangingPunct="1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Общеразвивающие </a:t>
            </a:r>
          </a:p>
          <a:p>
            <a:pPr algn="ctr" defTabSz="914400" eaLnBrk="1" hangingPunct="1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детей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20013" y="5913082"/>
            <a:ext cx="1575579" cy="622672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hangingPunct="1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Общеразвивающие </a:t>
            </a:r>
          </a:p>
          <a:p>
            <a:pPr algn="ctr" defTabSz="914400" eaLnBrk="1" hangingPunct="1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взрослых</a:t>
            </a:r>
          </a:p>
        </p:txBody>
      </p:sp>
      <p:cxnSp>
        <p:nvCxnSpPr>
          <p:cNvPr id="12" name="Прямая со стрелкой 11"/>
          <p:cNvCxnSpPr>
            <a:stCxn id="9" idx="2"/>
          </p:cNvCxnSpPr>
          <p:nvPr/>
        </p:nvCxnSpPr>
        <p:spPr>
          <a:xfrm flipH="1">
            <a:off x="6039494" y="5359293"/>
            <a:ext cx="661266" cy="47493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2"/>
          </p:cNvCxnSpPr>
          <p:nvPr/>
        </p:nvCxnSpPr>
        <p:spPr>
          <a:xfrm>
            <a:off x="6700760" y="5359293"/>
            <a:ext cx="587923" cy="47493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372200" y="3821254"/>
            <a:ext cx="1221503" cy="613048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hangingPunct="1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Повышения квалификации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688106" y="3809361"/>
            <a:ext cx="1420399" cy="622672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hangingPunct="1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Переподготовки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7259912" y="3253785"/>
            <a:ext cx="929595" cy="51364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8182332" y="3253762"/>
            <a:ext cx="330961" cy="50177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8" idx="0"/>
          </p:cNvCxnSpPr>
          <p:nvPr/>
        </p:nvCxnSpPr>
        <p:spPr>
          <a:xfrm flipH="1">
            <a:off x="4696038" y="3272231"/>
            <a:ext cx="1097267" cy="151099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850373" y="3272231"/>
            <a:ext cx="515050" cy="1516241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6" idx="2"/>
            <a:endCxn id="5" idx="0"/>
          </p:cNvCxnSpPr>
          <p:nvPr/>
        </p:nvCxnSpPr>
        <p:spPr>
          <a:xfrm flipH="1">
            <a:off x="6039493" y="1807463"/>
            <a:ext cx="1205932" cy="61388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" idx="2"/>
            <a:endCxn id="7" idx="0"/>
          </p:cNvCxnSpPr>
          <p:nvPr/>
        </p:nvCxnSpPr>
        <p:spPr>
          <a:xfrm>
            <a:off x="7245425" y="1807463"/>
            <a:ext cx="936908" cy="590529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83568" y="1246240"/>
            <a:ext cx="3228254" cy="576063"/>
          </a:xfrm>
          <a:prstGeom prst="rect">
            <a:avLst/>
          </a:prstGeom>
          <a:solidFill>
            <a:srgbClr val="C6ECD5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hangingPunct="1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</a:p>
          <a:p>
            <a:pPr algn="ctr" defTabSz="914400" eaLnBrk="1" hangingPunct="1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программы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598093" y="2397992"/>
            <a:ext cx="1417408" cy="850883"/>
          </a:xfrm>
          <a:prstGeom prst="rect">
            <a:avLst/>
          </a:prstGeom>
          <a:solidFill>
            <a:srgbClr val="C6ECD5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hangingPunct="1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программы ВО</a:t>
            </a:r>
          </a:p>
        </p:txBody>
      </p:sp>
      <p:cxnSp>
        <p:nvCxnSpPr>
          <p:cNvPr id="24" name="Прямая со стрелкой 23"/>
          <p:cNvCxnSpPr>
            <a:stCxn id="22" idx="2"/>
          </p:cNvCxnSpPr>
          <p:nvPr/>
        </p:nvCxnSpPr>
        <p:spPr>
          <a:xfrm flipH="1">
            <a:off x="826071" y="1822303"/>
            <a:ext cx="1471624" cy="51034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2" idx="2"/>
          </p:cNvCxnSpPr>
          <p:nvPr/>
        </p:nvCxnSpPr>
        <p:spPr>
          <a:xfrm>
            <a:off x="2297695" y="1822303"/>
            <a:ext cx="19062" cy="51034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95921" y="2397992"/>
            <a:ext cx="1388527" cy="850883"/>
          </a:xfrm>
          <a:prstGeom prst="rect">
            <a:avLst/>
          </a:prstGeom>
          <a:solidFill>
            <a:srgbClr val="C6ECD5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hangingPunct="1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программы СПО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146376" y="2397991"/>
            <a:ext cx="1672697" cy="850883"/>
          </a:xfrm>
          <a:prstGeom prst="rect">
            <a:avLst/>
          </a:prstGeom>
          <a:solidFill>
            <a:srgbClr val="C6ECD5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hangingPunct="1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профессионального обучения</a:t>
            </a:r>
          </a:p>
        </p:txBody>
      </p:sp>
      <p:cxnSp>
        <p:nvCxnSpPr>
          <p:cNvPr id="28" name="Прямая со стрелкой 27"/>
          <p:cNvCxnSpPr>
            <a:stCxn id="22" idx="2"/>
          </p:cNvCxnSpPr>
          <p:nvPr/>
        </p:nvCxnSpPr>
        <p:spPr>
          <a:xfrm>
            <a:off x="2297695" y="1822303"/>
            <a:ext cx="1535690" cy="51034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14045" y="3675174"/>
            <a:ext cx="1902712" cy="825986"/>
          </a:xfrm>
          <a:prstGeom prst="rect">
            <a:avLst/>
          </a:prstGeom>
          <a:solidFill>
            <a:srgbClr val="C6ECD5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hangingPunct="1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подготовки специалистов среднего звена (ППССЗ)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40034" y="4650389"/>
            <a:ext cx="1902712" cy="825986"/>
          </a:xfrm>
          <a:prstGeom prst="rect">
            <a:avLst/>
          </a:prstGeom>
          <a:solidFill>
            <a:srgbClr val="C6ECD5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hangingPunct="1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подготовки квалифицированных рабочих (ППКРС)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015501" y="3617566"/>
            <a:ext cx="1826229" cy="941197"/>
          </a:xfrm>
          <a:prstGeom prst="rect">
            <a:avLst/>
          </a:prstGeom>
          <a:solidFill>
            <a:srgbClr val="C6ECD5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hangingPunct="1"/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подготовки,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переподготовки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повышения квалификации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3911822" y="3260471"/>
            <a:ext cx="7299" cy="298011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930932" y="3276470"/>
            <a:ext cx="2314" cy="398701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15307" y="3249664"/>
            <a:ext cx="2314" cy="1400726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832267"/>
      </p:ext>
    </p:extLst>
  </p:cSld>
  <p:clrMapOvr>
    <a:masterClrMapping/>
  </p:clrMapOvr>
</p:sld>
</file>

<file path=ppt/theme/theme1.xml><?xml version="1.0" encoding="utf-8"?>
<a:theme xmlns:a="http://schemas.openxmlformats.org/drawingml/2006/main" name="cdb2004134l">
  <a:themeElements>
    <a:clrScheme name="134TGp_report_diagram 2">
      <a:dk1>
        <a:srgbClr val="23387D"/>
      </a:dk1>
      <a:lt1>
        <a:srgbClr val="FFFFFF"/>
      </a:lt1>
      <a:dk2>
        <a:srgbClr val="1A3D97"/>
      </a:dk2>
      <a:lt2>
        <a:srgbClr val="DDDDDD"/>
      </a:lt2>
      <a:accent1>
        <a:srgbClr val="4972BB"/>
      </a:accent1>
      <a:accent2>
        <a:srgbClr val="6A99D8"/>
      </a:accent2>
      <a:accent3>
        <a:srgbClr val="FFFFFF"/>
      </a:accent3>
      <a:accent4>
        <a:srgbClr val="1C2E6A"/>
      </a:accent4>
      <a:accent5>
        <a:srgbClr val="B1BCDA"/>
      </a:accent5>
      <a:accent6>
        <a:srgbClr val="5F8AC4"/>
      </a:accent6>
      <a:hlink>
        <a:srgbClr val="96B1E6"/>
      </a:hlink>
      <a:folHlink>
        <a:srgbClr val="99C25C"/>
      </a:folHlink>
    </a:clrScheme>
    <a:fontScheme name="134TGp_report_diagra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4TGp_report_diagram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4TGp_report_diagram 2">
        <a:dk1>
          <a:srgbClr val="23387D"/>
        </a:dk1>
        <a:lt1>
          <a:srgbClr val="FFFFFF"/>
        </a:lt1>
        <a:dk2>
          <a:srgbClr val="1A3D97"/>
        </a:dk2>
        <a:lt2>
          <a:srgbClr val="DDDDDD"/>
        </a:lt2>
        <a:accent1>
          <a:srgbClr val="4972BB"/>
        </a:accent1>
        <a:accent2>
          <a:srgbClr val="6A99D8"/>
        </a:accent2>
        <a:accent3>
          <a:srgbClr val="FFFFFF"/>
        </a:accent3>
        <a:accent4>
          <a:srgbClr val="1C2E6A"/>
        </a:accent4>
        <a:accent5>
          <a:srgbClr val="B1BCDA"/>
        </a:accent5>
        <a:accent6>
          <a:srgbClr val="5F8AC4"/>
        </a:accent6>
        <a:hlink>
          <a:srgbClr val="96B1E6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4TGp_report_diagram 3">
        <a:dk1>
          <a:srgbClr val="23387D"/>
        </a:dk1>
        <a:lt1>
          <a:srgbClr val="FFFFFF"/>
        </a:lt1>
        <a:dk2>
          <a:srgbClr val="1A3D97"/>
        </a:dk2>
        <a:lt2>
          <a:srgbClr val="DDDDDD"/>
        </a:lt2>
        <a:accent1>
          <a:srgbClr val="6E51A7"/>
        </a:accent1>
        <a:accent2>
          <a:srgbClr val="8C8EE0"/>
        </a:accent2>
        <a:accent3>
          <a:srgbClr val="FFFFFF"/>
        </a:accent3>
        <a:accent4>
          <a:srgbClr val="1C2E6A"/>
        </a:accent4>
        <a:accent5>
          <a:srgbClr val="BAB3D0"/>
        </a:accent5>
        <a:accent6>
          <a:srgbClr val="7E80CB"/>
        </a:accent6>
        <a:hlink>
          <a:srgbClr val="96B1E6"/>
        </a:hlink>
        <a:folHlink>
          <a:srgbClr val="7BB3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cdb2004134l</Template>
  <TotalTime>4640</TotalTime>
  <Words>5133</Words>
  <Application>Microsoft Office PowerPoint</Application>
  <PresentationFormat>Экран (4:3)</PresentationFormat>
  <Paragraphs>622</Paragraphs>
  <Slides>64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73" baseType="lpstr">
      <vt:lpstr>Arial Unicode MS</vt:lpstr>
      <vt:lpstr>Arial</vt:lpstr>
      <vt:lpstr>Arial Black</vt:lpstr>
      <vt:lpstr>Calibri</vt:lpstr>
      <vt:lpstr>Times New Roman</vt:lpstr>
      <vt:lpstr>Verdana</vt:lpstr>
      <vt:lpstr>Wingdings</vt:lpstr>
      <vt:lpstr>cdb2004134l</vt:lpstr>
      <vt:lpstr>Image</vt:lpstr>
      <vt:lpstr>Презентация PowerPoint</vt:lpstr>
      <vt:lpstr>Презентация PowerPoint</vt:lpstr>
      <vt:lpstr>273- ФЗ «Об образовании в РФ»</vt:lpstr>
      <vt:lpstr>Нормативно-правовая база по разработке образовательных программ  </vt:lpstr>
      <vt:lpstr>Нормативно-правовая база по разработке образовательных программ  </vt:lpstr>
      <vt:lpstr>Презентация PowerPoint</vt:lpstr>
      <vt:lpstr>Приказ Минпросвещения России № 441 от 28 августа 2020 г.  (изменение Приказа № 464)</vt:lpstr>
      <vt:lpstr>Презентация PowerPoint</vt:lpstr>
      <vt:lpstr>Презентация PowerPoint</vt:lpstr>
      <vt:lpstr>273- ФЗ «Об образовании в РФ»</vt:lpstr>
      <vt:lpstr>Основные понятия профессионального обучения</vt:lpstr>
      <vt:lpstr>Основные понятия профессионального обучения</vt:lpstr>
      <vt:lpstr>Основные понятия дополнительного профессионального образования</vt:lpstr>
      <vt:lpstr>Основные понятия дополнительного профессионального образования</vt:lpstr>
      <vt:lpstr>Презентация PowerPoint</vt:lpstr>
      <vt:lpstr>Проектированию  ООП на основе требований рынка труда</vt:lpstr>
      <vt:lpstr>Технологии перевода требований ПС, ДЭ, РЧ/НЧ в образовательные результаты и содержание ООП</vt:lpstr>
      <vt:lpstr>Презентация PowerPoint</vt:lpstr>
      <vt:lpstr>Презентация PowerPoint</vt:lpstr>
      <vt:lpstr>Презентация PowerPoint</vt:lpstr>
      <vt:lpstr>Результат работы (ДОКУМЕНТ!!!) образовательной организации по  согласованию требований рынка труда и ФГОС СПО по специальности/профессии –  основа для разработки УП и всех элементов ООП</vt:lpstr>
      <vt:lpstr>Презентация PowerPoint</vt:lpstr>
      <vt:lpstr>Презентация PowerPoint</vt:lpstr>
      <vt:lpstr>Презентация PowerPoint</vt:lpstr>
      <vt:lpstr>Презентация PowerPoint</vt:lpstr>
      <vt:lpstr>Национальная рамка квалификаций РФ</vt:lpstr>
      <vt:lpstr>Квалификация-результат освоения образовательной программы и/или практического опыта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Варианты конвертации ТФ ПС в ПК (Профессия «Токарь»)</vt:lpstr>
      <vt:lpstr>Презентация PowerPoint</vt:lpstr>
      <vt:lpstr>Варианты конвертации ТФ ПС в ПК  (Профессия «Фрезеровщик»)</vt:lpstr>
      <vt:lpstr>Презентация PowerPoint</vt:lpstr>
      <vt:lpstr>Презентация PowerPoint</vt:lpstr>
      <vt:lpstr>Разработка и реализация основной образовательной программы на основе требований ДЭ, РЧ/НЧ</vt:lpstr>
      <vt:lpstr>Сопоставление требований ФГОС СПО с требованиями ДЭ, РЧ/НЧ </vt:lpstr>
      <vt:lpstr>Сопоставление требований ФГОС СПО с требованиями ДЭ/РЧ/НЧ </vt:lpstr>
      <vt:lpstr>Презентация PowerPoint</vt:lpstr>
      <vt:lpstr>Презентация PowerPoint</vt:lpstr>
      <vt:lpstr>РЕЗУЛЬТАТ СОГЛАСОВАНИЯ ТРЕБОВАНИЙ РЫНКА ТРУДА И ФГОС СПО (документ образовательной организации!!!) –  основа для разработки УП и всех элементов ООП</vt:lpstr>
      <vt:lpstr>Презентация PowerPoint</vt:lpstr>
      <vt:lpstr>Шаг 1 – ПОДГОТОВКА ПРОТОКОЛА  СОПОСТАВЛЕНИЯ ОБРАЗОВАТЕЛЬНЫХ РЕЗУЛЬТАТОВ ФГОС СПО  И ТРЕБОВАНИЙ ПРОФЕССИОНАЛЬНОГО СТАНДАРТА  РЕГИОНАЛЬНОГО/НАЦИОНАЛЬНОГО ЧЕМПИОНАТА, ДЕМОНСТРАЦИОННОГО ЭКЗАМЕНА</vt:lpstr>
      <vt:lpstr>Презентация PowerPoint</vt:lpstr>
      <vt:lpstr>Модельный шаблон отчета согласования  ФГОС СПО и требований ПС, ДЭ, РЧ/НЧ</vt:lpstr>
      <vt:lpstr>Модельный шаблон отчета согласования  ФГОС СПО и требований ПС, ДЭ, РЧ/НЧ</vt:lpstr>
      <vt:lpstr>Шаг 2 – ФОРМИРОВАНИЕ ЗАКЛЮЧЕНИЙ ДЛЯ РАЗРАБОТКИ  УЧЕБНОГО ПЛАНА ООП  ПО РЕЗУЛЬТАТАМ СОПОСТАВЛЕНИЯ ОБРАЗОВАТЕЛЬНЫХ РЕЗУЛЬТАТОВ ФГОС СПО  И ТРЕБОВАНИЙ  РЕГИОНАЛЬНОГО/НАЦИОНАЛЬНОГО ЧЕМПИОНАТА , ДЕМОНСТРАЦИОННОГО ЭКЗАМЕНА</vt:lpstr>
      <vt:lpstr>Вариант формы отчета согласования требований  рынка труда ( ПС, ДЭ, РЧ/НЧ) с ФГОС СПО (топ 50)</vt:lpstr>
      <vt:lpstr>РЕЗУЛЬТАТЫ СОПОСТАВЛЕНИЯ ТРЕБОВАНИЙ ФГОС СПО И РЫНКА ТРУДА (решения по итогам работы)</vt:lpstr>
      <vt:lpstr>РЕЗУЛЬТАТЫ СОПОСТАВЛЕНИЯ ТРЕБОВАНИЙ ФГОС СПО И РЫНКА ТРУДА (решения по итогам работы)</vt:lpstr>
      <vt:lpstr>РЕЗУЛЬТАТЫ СОПОСТАВЛЕНИЯ ТРЕБОВАНИЙ ФГОС СПО И РЫНКА ТРУДА (решения по итогам работы)</vt:lpstr>
      <vt:lpstr>РЕЗУЛЬТАТЫ СОПОСТАВЛЕНИЯ ТРЕБОВАНИЙ ФГОС СПО И РЫНКА ТРУДА (решения по итогам работы)</vt:lpstr>
      <vt:lpstr>РЕЗУЛЬТАТЫ СОПОСТАВЛЕНИЯ ТРЕБОВАНИЙ ФГОС СПО И РЫНКА ТРУДА (решения по итогам работы)</vt:lpstr>
      <vt:lpstr>Шаг 3 –  ОФОРМЛЕНИЕ  ТИТУЛЬНОГО ЛИСТА И ПОЯСНИТЕЛЬНОЙ ЗАПИСКИ ОТЧЁТА О СОПОСТАВЛЕНИИ ОБРАЗОВАТЕЛЬНЫХ РЕЗУЛЬТАТОВ ФГОС СПО  И ТРЕБОВАНИЙ  РЕГИОНАЛЬНОГО/НАЦИОНАЛЬНОГО ЧЕМПИОНАТА , ДЕМОНСТРАЦИОННОГО ЭКЗАМЕНА</vt:lpstr>
      <vt:lpstr>Модельный шаблон отчета согласования  ФГОС СПО и требований ПС, ДЭ, РЧ/НЧ</vt:lpstr>
      <vt:lpstr>Модельный шаблон отчета согласования  ФГОС СПО и требований ДЭ, РЧ/НЧ</vt:lpstr>
      <vt:lpstr>Сопоставление ФГОС СПО с  ДЭ, РЧ/НЧ – основа для разработки учебного плана по специальности/профессии </vt:lpstr>
      <vt:lpstr>Алгоритм разработка ООП на новый набор c учетом требований ДЭ и/или РЧ/НЧ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nisman</dc:creator>
  <cp:lastModifiedBy>Учетная запись Майкрософт</cp:lastModifiedBy>
  <cp:revision>374</cp:revision>
  <dcterms:created xsi:type="dcterms:W3CDTF">2020-03-26T09:10:04Z</dcterms:created>
  <dcterms:modified xsi:type="dcterms:W3CDTF">2022-01-28T05:27:14Z</dcterms:modified>
</cp:coreProperties>
</file>