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99" r:id="rId2"/>
    <p:sldId id="300" r:id="rId3"/>
    <p:sldId id="303" r:id="rId4"/>
    <p:sldId id="304" r:id="rId5"/>
    <p:sldId id="308" r:id="rId6"/>
    <p:sldId id="307" r:id="rId7"/>
    <p:sldId id="348" r:id="rId8"/>
    <p:sldId id="346" r:id="rId9"/>
    <p:sldId id="309" r:id="rId10"/>
    <p:sldId id="310" r:id="rId11"/>
    <p:sldId id="311" r:id="rId12"/>
    <p:sldId id="339" r:id="rId13"/>
    <p:sldId id="347" r:id="rId14"/>
    <p:sldId id="312" r:id="rId15"/>
    <p:sldId id="313" r:id="rId16"/>
    <p:sldId id="341" r:id="rId17"/>
    <p:sldId id="342" r:id="rId18"/>
    <p:sldId id="343" r:id="rId19"/>
    <p:sldId id="315" r:id="rId20"/>
    <p:sldId id="334" r:id="rId21"/>
    <p:sldId id="345" r:id="rId22"/>
    <p:sldId id="314" r:id="rId23"/>
    <p:sldId id="344" r:id="rId24"/>
    <p:sldId id="316" r:id="rId25"/>
    <p:sldId id="340" r:id="rId26"/>
    <p:sldId id="317" r:id="rId27"/>
    <p:sldId id="324" r:id="rId28"/>
    <p:sldId id="326" r:id="rId29"/>
    <p:sldId id="327" r:id="rId30"/>
    <p:sldId id="328" r:id="rId31"/>
    <p:sldId id="329" r:id="rId32"/>
    <p:sldId id="330" r:id="rId33"/>
    <p:sldId id="318" r:id="rId34"/>
    <p:sldId id="336" r:id="rId35"/>
    <p:sldId id="337" r:id="rId36"/>
    <p:sldId id="338" r:id="rId37"/>
  </p:sldIdLst>
  <p:sldSz cx="12192000" cy="6858000"/>
  <p:notesSz cx="6761163" cy="9942513"/>
  <p:embeddedFontLst>
    <p:embeddedFont>
      <p:font typeface="Bahnschrift Light SemiCondensed" panose="020B0502040204020203" pitchFamily="34" charset="0"/>
      <p:regular r:id="rId39"/>
    </p:embeddedFont>
    <p:embeddedFont>
      <p:font typeface="Bahnschrift Condensed" panose="020B0502040204020203" pitchFamily="34" charset="0"/>
      <p:regular r:id="rId40"/>
      <p:bold r:id="rId41"/>
    </p:embeddedFont>
    <p:embeddedFont>
      <p:font typeface="Bahnschrift SemiLight SemiConde" panose="020B0502040204020203" pitchFamily="3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Bahnschrift" panose="020B0502040204020203" pitchFamily="34" charset="0"/>
      <p:regular r:id="rId55"/>
      <p:bold r:id="rId56"/>
    </p:embeddedFont>
    <p:embeddedFont>
      <p:font typeface="Calibri Light" panose="020F0302020204030204" pitchFamily="34" charset="0"/>
      <p:regular r:id="rId57"/>
      <p:italic r:id="rId5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1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1D8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37"/>
        <p:guide pos="3863"/>
        <p:guide orient="horz" pos="21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6941-0380-44CC-80CC-F01C95CCBCD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C97CF-058B-4A7E-849B-263DBD60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7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0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2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7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8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0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5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3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7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8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6A09-1906-43D1-8EBD-3A7B228672E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po-lab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po-lab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emenova@cposo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907" y="1485880"/>
            <a:ext cx="112319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dirty="0" smtClean="0">
                <a:solidFill>
                  <a:srgbClr val="002060"/>
                </a:solidFill>
                <a:latin typeface="Bahnschrift" pitchFamily="34" charset="0"/>
              </a:rPr>
              <a:t>Инструктивно-информационное совещание </a:t>
            </a:r>
            <a:endParaRPr lang="ru-RU" sz="37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r>
              <a:rPr lang="ru-RU" sz="3700" dirty="0" smtClean="0">
                <a:solidFill>
                  <a:srgbClr val="002060"/>
                </a:solidFill>
                <a:latin typeface="Bahnschrift" pitchFamily="34" charset="0"/>
              </a:rPr>
              <a:t>с </a:t>
            </a:r>
            <a:r>
              <a:rPr lang="ru-RU" sz="3700" dirty="0" smtClean="0">
                <a:solidFill>
                  <a:srgbClr val="002060"/>
                </a:solidFill>
                <a:latin typeface="Bahnschrift" pitchFamily="34" charset="0"/>
              </a:rPr>
              <a:t>управленческими командами образовательных организаций, реализующих программы СПО, специалистами ТУ </a:t>
            </a:r>
            <a:r>
              <a:rPr lang="ru-RU" sz="3700" dirty="0" err="1" smtClean="0">
                <a:solidFill>
                  <a:srgbClr val="002060"/>
                </a:solidFill>
                <a:latin typeface="Bahnschrift" pitchFamily="34" charset="0"/>
              </a:rPr>
              <a:t>МОиН</a:t>
            </a:r>
            <a:r>
              <a:rPr lang="ru-RU" sz="3700" dirty="0" smtClean="0">
                <a:solidFill>
                  <a:srgbClr val="002060"/>
                </a:solidFill>
                <a:latin typeface="Bahnschrift" pitchFamily="34" charset="0"/>
              </a:rPr>
              <a:t>, курирующих работу ПОО</a:t>
            </a:r>
            <a:endParaRPr lang="ru-RU" sz="3700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907" y="171638"/>
            <a:ext cx="1035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2A1D8"/>
                </a:solidFill>
                <a:latin typeface="Bahnschrift" pitchFamily="34" charset="0"/>
              </a:rPr>
              <a:t>Центр профессионального образования Самарской области</a:t>
            </a:r>
            <a:endParaRPr lang="ru-RU" sz="2400" dirty="0">
              <a:solidFill>
                <a:srgbClr val="82A1D8"/>
              </a:solidFill>
              <a:latin typeface="Bahnschrift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sp>
        <p:nvSpPr>
          <p:cNvPr id="2" name="Прямоугольник 1"/>
          <p:cNvSpPr/>
          <p:nvPr/>
        </p:nvSpPr>
        <p:spPr>
          <a:xfrm>
            <a:off x="9357064" y="5428661"/>
            <a:ext cx="2655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82A1D8"/>
                </a:solidFill>
                <a:latin typeface="Bahnschrift" pitchFamily="34" charset="0"/>
              </a:rPr>
              <a:t>16 ноября 2022</a:t>
            </a:r>
            <a:endParaRPr lang="ru-RU" sz="2400" dirty="0">
              <a:solidFill>
                <a:srgbClr val="82A1D8"/>
              </a:solidFill>
              <a:latin typeface="Bahnschrift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cxnSp>
        <p:nvCxnSpPr>
          <p:cNvPr id="6" name="Прямая соединительная линия 5"/>
          <p:cNvCxnSpPr/>
          <p:nvPr/>
        </p:nvCxnSpPr>
        <p:spPr>
          <a:xfrm>
            <a:off x="9461206" y="5890326"/>
            <a:ext cx="2028738" cy="0"/>
          </a:xfrm>
          <a:prstGeom prst="line">
            <a:avLst/>
          </a:prstGeom>
          <a:ln w="28575">
            <a:solidFill>
              <a:srgbClr val="82A1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Новая линейка чемпионатов мастерства</a:t>
            </a:r>
            <a:endParaRPr lang="ru-RU" sz="3733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7" name="Объект 2"/>
          <p:cNvSpPr txBox="1">
            <a:spLocks/>
          </p:cNvSpPr>
          <p:nvPr/>
        </p:nvSpPr>
        <p:spPr>
          <a:xfrm>
            <a:off x="742256" y="1086217"/>
            <a:ext cx="10926642" cy="4819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Оператор чемпионатов - ФГБУ ДПО 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«Институт развития профессионального образования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».</a:t>
            </a:r>
            <a:endParaRPr lang="ru-RU" sz="2000" dirty="0" smtClean="0">
              <a:solidFill>
                <a:srgbClr val="1F497D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>
              <a:solidFill>
                <a:srgbClr val="1F497D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Компетенции ИРПО: координация 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организации и проведения 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чемпионатов 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по наиболее востребованным профессиям «Профессионалы» и чемпионата высоких технологий по профессиям будущего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100" dirty="0">
              <a:solidFill>
                <a:srgbClr val="1F497D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Текущая 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работа (до конца 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2022 г.): 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нормативное закрепление 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порядка проведения и детализация этапов 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Чемпионатов, утверждение списка компетенций и графика региональных 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этапов.                         Январь - февраль 2023 г.: актуализация 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всех стандартов и оценочных средств. </a:t>
            </a:r>
            <a:endParaRPr lang="ru-RU" sz="2000" dirty="0" smtClean="0">
              <a:solidFill>
                <a:srgbClr val="1F497D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 smtClean="0">
              <a:solidFill>
                <a:srgbClr val="1F497D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2023 год – 2 чемпионата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. (преемственность по компетенциям, ИЛ, платформам, системе оценки, возрастным категориям и т.д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.)</a:t>
            </a:r>
            <a:endParaRPr lang="ru-RU" sz="2000" dirty="0">
              <a:solidFill>
                <a:srgbClr val="1F497D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Планируемые сроки: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РЧ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01.02-23.04.2023 (</a:t>
            </a:r>
            <a:r>
              <a:rPr lang="ru-RU" sz="2000" dirty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ПРЕДВАРИТЕЛЬНЫЕ СРОКИ)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Отборочные на финал: 10.05-конец июня 2023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1F497D"/>
                </a:solidFill>
                <a:latin typeface="Bahnschrift Light SemiCondensed" pitchFamily="34" charset="0"/>
                <a:cs typeface="Arial" panose="020B0604020202020204" pitchFamily="34" charset="0"/>
              </a:rPr>
              <a:t>Финалы НЧ: сентябрь, октябрь, ноябрь 2023</a:t>
            </a:r>
            <a:endParaRPr lang="ru-RU" sz="2000" dirty="0">
              <a:solidFill>
                <a:srgbClr val="1F497D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591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Новые </a:t>
            </a:r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ФГОС СПО </a:t>
            </a:r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 массовое проведение ДЭ</a:t>
            </a:r>
            <a:endParaRPr lang="ru-RU" sz="3733" b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7" name="Объект 2"/>
          <p:cNvSpPr txBox="1">
            <a:spLocks/>
          </p:cNvSpPr>
          <p:nvPr/>
        </p:nvSpPr>
        <p:spPr>
          <a:xfrm>
            <a:off x="742256" y="1067166"/>
            <a:ext cx="10926642" cy="2933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70C0"/>
                </a:solidFill>
                <a:latin typeface="Bahnschrift Light SemiCondensed" pitchFamily="34" charset="0"/>
              </a:rPr>
              <a:t>Сокращение </a:t>
            </a:r>
            <a:r>
              <a:rPr lang="ru-RU" sz="2200" b="1" dirty="0">
                <a:solidFill>
                  <a:srgbClr val="0070C0"/>
                </a:solidFill>
                <a:latin typeface="Bahnschrift Light SemiCondensed" pitchFamily="34" charset="0"/>
              </a:rPr>
              <a:t>сроков подготовки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ru-RU" sz="2200" b="1" dirty="0" smtClean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70C0"/>
                </a:solidFill>
                <a:latin typeface="Bahnschrift Light SemiCondensed" pitchFamily="34" charset="0"/>
              </a:rPr>
              <a:t>Государственная аккредитация новых программ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ru-RU" sz="2200" b="1" dirty="0" smtClean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70C0"/>
                </a:solidFill>
                <a:latin typeface="Bahnschrift Light SemiCondensed" pitchFamily="34" charset="0"/>
              </a:rPr>
              <a:t>Лицензирование </a:t>
            </a:r>
            <a:r>
              <a:rPr lang="ru-RU" sz="2200" dirty="0">
                <a:solidFill>
                  <a:srgbClr val="0070C0"/>
                </a:solidFill>
                <a:latin typeface="Bahnschrift Light SemiCondensed" pitchFamily="34" charset="0"/>
              </a:rPr>
              <a:t>(ВАЖНО распределение  КЦП будет по новым кодам !!!) </a:t>
            </a:r>
            <a:endParaRPr lang="ru-RU" sz="2200" dirty="0" smtClean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algn="l"/>
            <a:endParaRPr lang="ru-RU" sz="2200" b="1" dirty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200" b="1" dirty="0">
                <a:solidFill>
                  <a:srgbClr val="0070C0"/>
                </a:solidFill>
                <a:latin typeface="Bahnschrift Light SemiCondensed" pitchFamily="34" charset="0"/>
              </a:rPr>
              <a:t>Внесение изменений в </a:t>
            </a:r>
            <a:r>
              <a:rPr lang="ru-RU" sz="2200" b="1" dirty="0" smtClean="0">
                <a:solidFill>
                  <a:srgbClr val="0070C0"/>
                </a:solidFill>
                <a:latin typeface="Bahnschrift Light SemiCondensed" pitchFamily="34" charset="0"/>
              </a:rPr>
              <a:t>порядок </a:t>
            </a:r>
            <a:r>
              <a:rPr lang="ru-RU" sz="2200" b="1" dirty="0">
                <a:solidFill>
                  <a:srgbClr val="0070C0"/>
                </a:solidFill>
                <a:latin typeface="Bahnschrift Light SemiCondensed" pitchFamily="34" charset="0"/>
              </a:rPr>
              <a:t>проведения </a:t>
            </a:r>
            <a:r>
              <a:rPr lang="ru-RU" sz="2200" b="1" dirty="0" smtClean="0">
                <a:solidFill>
                  <a:srgbClr val="0070C0"/>
                </a:solidFill>
                <a:latin typeface="Bahnschrift Light SemiCondensed" pitchFamily="34" charset="0"/>
              </a:rPr>
              <a:t>ГИА</a:t>
            </a: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5" name="Прямоугольник 14"/>
          <p:cNvSpPr/>
          <p:nvPr/>
        </p:nvSpPr>
        <p:spPr>
          <a:xfrm>
            <a:off x="795877" y="4180070"/>
            <a:ext cx="6976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С 2023 года 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затраты в части расходных материалов на подготовку и проведение ДЭ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войдут в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Нормы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расходов государственных профессиональных образовательных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организаций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на приобретение расходных материалов, инструментов, принадлежностей и инвентаря на одного обучающегося при подготовке по профессиям и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специальностям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Light SemiCondensed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86751" y="4290077"/>
            <a:ext cx="3648848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Bahnschrift Light SemiCondensed" pitchFamily="34" charset="0"/>
              </a:rPr>
              <a:t>проект</a:t>
            </a:r>
          </a:p>
          <a:p>
            <a:r>
              <a:rPr lang="ru-RU" sz="2000" dirty="0" smtClean="0">
                <a:latin typeface="Bahnschrift Light SemiCondensed" pitchFamily="34" charset="0"/>
              </a:rPr>
              <a:t>ППССЗ </a:t>
            </a:r>
            <a:r>
              <a:rPr lang="ru-RU" sz="2000" dirty="0">
                <a:latin typeface="Bahnschrift Light SemiCondensed" pitchFamily="34" charset="0"/>
              </a:rPr>
              <a:t>- профиль Технический и </a:t>
            </a:r>
            <a:r>
              <a:rPr lang="ru-RU" sz="2000" dirty="0" smtClean="0">
                <a:latin typeface="Bahnschrift Light SemiCondensed" pitchFamily="34" charset="0"/>
              </a:rPr>
              <a:t>Естественно-научный</a:t>
            </a:r>
          </a:p>
          <a:p>
            <a:r>
              <a:rPr lang="ru-RU" sz="2000" dirty="0" smtClean="0">
                <a:latin typeface="Bahnschrift Light SemiCondensed" pitchFamily="34" charset="0"/>
              </a:rPr>
              <a:t>Очная - было </a:t>
            </a:r>
            <a:r>
              <a:rPr lang="ru-RU" sz="2000" dirty="0">
                <a:solidFill>
                  <a:srgbClr val="FF0000"/>
                </a:solidFill>
                <a:latin typeface="Bahnschrift Light SemiCondensed" pitchFamily="34" charset="0"/>
              </a:rPr>
              <a:t>2 </a:t>
            </a:r>
            <a:r>
              <a:rPr lang="ru-RU" sz="2000" dirty="0" smtClean="0">
                <a:solidFill>
                  <a:srgbClr val="FF0000"/>
                </a:solidFill>
                <a:latin typeface="Bahnschrift Light SemiCondensed" pitchFamily="34" charset="0"/>
              </a:rPr>
              <a:t>190 </a:t>
            </a:r>
            <a:r>
              <a:rPr lang="ru-RU" sz="2000" dirty="0" smtClean="0">
                <a:latin typeface="Bahnschrift Light SemiCondensed" pitchFamily="34" charset="0"/>
              </a:rPr>
              <a:t>руб. </a:t>
            </a:r>
          </a:p>
          <a:p>
            <a:r>
              <a:rPr lang="ru-RU" sz="2000" dirty="0" smtClean="0">
                <a:latin typeface="Bahnschrift Light SemiCondensed" pitchFamily="34" charset="0"/>
              </a:rPr>
              <a:t>стало </a:t>
            </a:r>
            <a:r>
              <a:rPr lang="ru-RU" sz="2000" dirty="0" smtClean="0">
                <a:solidFill>
                  <a:srgbClr val="FF0000"/>
                </a:solidFill>
                <a:latin typeface="Bahnschrift Light SemiCondensed" pitchFamily="34" charset="0"/>
              </a:rPr>
              <a:t>5 </a:t>
            </a:r>
            <a:r>
              <a:rPr lang="ru-RU" sz="2000" dirty="0">
                <a:solidFill>
                  <a:srgbClr val="FF0000"/>
                </a:solidFill>
                <a:latin typeface="Bahnschrift Light SemiCondensed" pitchFamily="34" charset="0"/>
              </a:rPr>
              <a:t>585 </a:t>
            </a:r>
            <a:r>
              <a:rPr lang="ru-RU" sz="2000" dirty="0" smtClean="0">
                <a:solidFill>
                  <a:srgbClr val="FF0000"/>
                </a:solidFill>
                <a:latin typeface="Bahnschrift Light SemiCondensed" pitchFamily="34" charset="0"/>
              </a:rPr>
              <a:t> </a:t>
            </a:r>
            <a:r>
              <a:rPr lang="ru-RU" sz="2000" dirty="0" smtClean="0">
                <a:latin typeface="Bahnschrift Light SemiCondensed" pitchFamily="34" charset="0"/>
              </a:rPr>
              <a:t>руб. </a:t>
            </a:r>
            <a:endParaRPr lang="ru-RU" sz="2000" i="1" dirty="0">
              <a:latin typeface="Bahnschrift Light SemiCondens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latin typeface="Bahnschrift Light SemiCondense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64959" y="-2137898"/>
            <a:ext cx="1941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https://spo-lab.ru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9268029" y="2009274"/>
            <a:ext cx="300782" cy="1446714"/>
          </a:xfrm>
          <a:prstGeom prst="rightBrace">
            <a:avLst>
              <a:gd name="adj1" fmla="val 3856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46569" y="2020024"/>
            <a:ext cx="2446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Отдельное совещание ЦПО и Департамента </a:t>
            </a:r>
          </a:p>
          <a:p>
            <a:r>
              <a:rPr lang="ru-RU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по надзору и контролю в сфере образования</a:t>
            </a:r>
          </a:p>
          <a:p>
            <a:endParaRPr lang="ru-RU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9063" t="77778" r="18333" b="4259"/>
          <a:stretch/>
        </p:blipFill>
        <p:spPr>
          <a:xfrm>
            <a:off x="2424946" y="4923288"/>
            <a:ext cx="9601200" cy="15496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187" t="29259" r="16041" b="17037"/>
          <a:stretch/>
        </p:blipFill>
        <p:spPr>
          <a:xfrm>
            <a:off x="6354247" y="2016112"/>
            <a:ext cx="5671899" cy="25660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2256" y="164637"/>
            <a:ext cx="10439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Новые </a:t>
            </a:r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ФГОС СПО. Информационный ресурс ИРПО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cxnSp>
        <p:nvCxnSpPr>
          <p:cNvPr id="10" name="Соединительная линия уступом 9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" name="Прямоугольник 1"/>
          <p:cNvSpPr/>
          <p:nvPr/>
        </p:nvSpPr>
        <p:spPr>
          <a:xfrm>
            <a:off x="7789839" y="1203004"/>
            <a:ext cx="31422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ahnschrift SemiLight SemiConde" panose="020B0502040204020203" pitchFamily="34" charset="0"/>
                <a:hlinkClick r:id="rId4"/>
              </a:rPr>
              <a:t>https://spo-lab.ru</a:t>
            </a:r>
            <a:r>
              <a:rPr lang="en-US" sz="3200" dirty="0" smtClean="0">
                <a:latin typeface="Bahnschrift SemiLight SemiConde" panose="020B0502040204020203" pitchFamily="34" charset="0"/>
                <a:hlinkClick r:id="rId4"/>
              </a:rPr>
              <a:t>/</a:t>
            </a:r>
            <a:endParaRPr lang="ru-RU" sz="3200" dirty="0" smtClean="0">
              <a:latin typeface="Bahnschrift SemiLight SemiConde" panose="020B0502040204020203" pitchFamily="34" charset="0"/>
            </a:endParaRPr>
          </a:p>
          <a:p>
            <a:endParaRPr lang="ru-RU" sz="3200" dirty="0">
              <a:latin typeface="Bahnschrift SemiLight SemiConde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6930" t="10351" r="1885" b="11052"/>
          <a:stretch/>
        </p:blipFill>
        <p:spPr>
          <a:xfrm>
            <a:off x="274257" y="1203004"/>
            <a:ext cx="5833021" cy="31764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648450" y="3618109"/>
            <a:ext cx="5046245" cy="761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95700" y="5518647"/>
            <a:ext cx="8191500" cy="8534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Группа 9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95877" y="105016"/>
            <a:ext cx="733697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СПО-1, СПО-2, СПО-мониторинг, ПО, 1-ПК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31" y="1174376"/>
            <a:ext cx="9567957" cy="514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0738" y="2520919"/>
            <a:ext cx="2358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Мотивирующий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мониторинг  ОИВ </a:t>
            </a:r>
            <a:endParaRPr lang="ru-RU" sz="20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ru-RU" sz="2000" dirty="0" smtClean="0">
              <a:latin typeface="Bahnschrift" panose="020B0502040204020203" pitchFamily="34" charset="0"/>
            </a:endParaRPr>
          </a:p>
          <a:p>
            <a:endParaRPr lang="ru-RU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7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СПО-1, СПО-2, СПО-мониторинг, ПО, 1-ПК</a:t>
            </a:r>
          </a:p>
          <a:p>
            <a:endParaRPr lang="ru-RU" sz="3733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cxnSp>
        <p:nvCxnSpPr>
          <p:cNvPr id="10" name="Соединительная линия уступом 9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solidFill>
                <a:prstClr val="black"/>
              </a:solidFill>
              <a:latin typeface="Bahnschrift Light SemiCondensed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2256" y="922242"/>
            <a:ext cx="374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показатель </a:t>
            </a:r>
            <a:r>
              <a:rPr lang="ru-RU" i="1" dirty="0"/>
              <a:t>"Уровень образования"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20634" y="1640577"/>
            <a:ext cx="27103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</a:rPr>
              <a:t>Показатели оценки эффективности деятельности высших должностных лиц субъектов Российской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</a:rPr>
              <a:t>Федерации (Постановление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</a:rPr>
              <a:t>Правительства РФ от 03.04.2021 N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</a:rPr>
              <a:t>542)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Light SemiCondense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15461" y="1310050"/>
            <a:ext cx="950551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доля населения в возрасте 15 - 21 года, охваченного образованием, - доля численности обучающихся в возрасте 15 - 21 года по основным общеобразовательным программам и основным профессиональным образовательным программам (которые включают образовательные программы среднего профессионального образования и образовательные программы высшего образования) в общей численности населения соответствующей возрастной группы в субъекте Российской Федерации; 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доля 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граждан, прошедших обучение </a:t>
            </a: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</a:rPr>
              <a:t>по дополнительным профессиональным программам и программам профессионального обучения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Light SemiCondensed" pitchFamily="34" charset="0"/>
              </a:rPr>
              <a:t>, 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в 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общей численности рабочей силы (от 15 лет и старше) в субъекте Российской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Федерации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Light SemiCondensed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</a:rPr>
              <a:t>!!! ВАЖНО обратить внимание на заполнение форм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ПО</a:t>
            </a: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,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1-ПК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ОСОБЕННО на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</a:rPr>
              <a:t>программы профессионального обучения в рамках основных программ СПО (ППССЗ)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5194" y="2106730"/>
            <a:ext cx="10480950" cy="1684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700" dirty="0">
                <a:solidFill>
                  <a:srgbClr val="FF0000"/>
                </a:solidFill>
                <a:latin typeface="Bahnschrift Light SemiCondensed" pitchFamily="34" charset="0"/>
              </a:rPr>
              <a:t>2.	Организация работы по подготовке к ГИА в 2023 году</a:t>
            </a: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4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ФГОС – ГИА- ДЭ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5877" y="1371966"/>
            <a:ext cx="11201683" cy="42878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5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CF210B6-2422-3FB2-95C9-70A7CD3F4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1" y="1371965"/>
            <a:ext cx="6214171" cy="40774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CD82E7-B423-5F64-B3E6-254FE472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92" y="1171751"/>
            <a:ext cx="4818131" cy="48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7CFC588-536C-2571-7290-FCF26021A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78" y="384565"/>
            <a:ext cx="4998728" cy="601584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88EC34C-6243-3D77-1ECE-A6CB6CF25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173" y="384565"/>
            <a:ext cx="4740556" cy="601584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5" name="Соединительная линия уступом 4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60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ФГОС – ГИА- ДЭ-2023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42256" y="1093941"/>
            <a:ext cx="11202094" cy="52296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1) Введение в программу ГИА ДЭ в рамках ГИА, если прописано в реализуемой версии ФГОС </a:t>
            </a:r>
            <a:r>
              <a:rPr lang="ru-RU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СПО.</a:t>
            </a:r>
            <a:endParaRPr lang="ru-RU" dirty="0">
              <a:solidFill>
                <a:srgbClr val="0070C0"/>
              </a:solidFill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Все остальные (у кого нет ДЭ в ГИА) оформляют программы ГИА </a:t>
            </a:r>
            <a:r>
              <a:rPr lang="ru-RU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                          с </a:t>
            </a: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традиционными аттестационными испытаниями: ВКР (и ГЭ).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2) При проведении ДЭ в ГИА вносим в программу ГИА базовый и профильный уровни ДЭ, чтобы показать возможность выбора у студентов.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Надеемся, что позднее получим методику ДЭ базового уровня от </a:t>
            </a:r>
            <a:r>
              <a:rPr lang="ru-RU" dirty="0" err="1">
                <a:solidFill>
                  <a:srgbClr val="0070C0"/>
                </a:solidFill>
                <a:latin typeface="Bahnschrift Light SemiCondensed" panose="020B0502040204020203" pitchFamily="34" charset="0"/>
              </a:rPr>
              <a:t>Минпросвещения</a:t>
            </a: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России. Или будем проводить сами.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3) Проведение ДЭ в рамках ГИА в добровольном порядке пока не запрещается.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4) Несоответствие ФГОС и Приказ 800 (Порядок ГИА) должны нивелировать.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ru-RU" sz="1050" dirty="0">
              <a:solidFill>
                <a:schemeClr val="accent1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9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2717" y="1631277"/>
            <a:ext cx="10153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Bahnschrift Light SemiCondensed" pitchFamily="34" charset="0"/>
                <a:ea typeface="Calibri"/>
              </a:rPr>
              <a:t>3</a:t>
            </a:r>
            <a:r>
              <a:rPr lang="ru-RU" sz="3200" dirty="0" smtClean="0">
                <a:solidFill>
                  <a:srgbClr val="FF0000"/>
                </a:solidFill>
                <a:latin typeface="Bahnschrift Light SemiCondensed" pitchFamily="34" charset="0"/>
                <a:ea typeface="Calibri"/>
              </a:rPr>
              <a:t>. Подготовка </a:t>
            </a:r>
            <a:r>
              <a:rPr lang="ru-RU" sz="3200" dirty="0">
                <a:solidFill>
                  <a:srgbClr val="FF0000"/>
                </a:solidFill>
                <a:latin typeface="Bahnschrift Light SemiCondensed" pitchFamily="34" charset="0"/>
                <a:ea typeface="Calibri"/>
              </a:rPr>
              <a:t>и проведение </a:t>
            </a:r>
            <a:r>
              <a:rPr lang="ru-RU" sz="3200" dirty="0" smtClean="0">
                <a:solidFill>
                  <a:srgbClr val="FF0000"/>
                </a:solidFill>
                <a:latin typeface="Bahnschrift Light SemiCondensed" pitchFamily="34" charset="0"/>
                <a:ea typeface="Calibri"/>
              </a:rPr>
              <a:t>единого </a:t>
            </a:r>
            <a:r>
              <a:rPr lang="ru-RU" sz="3200" dirty="0">
                <a:solidFill>
                  <a:srgbClr val="FF0000"/>
                </a:solidFill>
                <a:latin typeface="Bahnschrift Light SemiCondensed" pitchFamily="34" charset="0"/>
                <a:ea typeface="Calibri"/>
              </a:rPr>
              <a:t>методического дня для педагогических работников «Практика реализации профессиональной направленности в преподавании общеобразовательных предметов образовательных программ СПО»</a:t>
            </a:r>
            <a:endParaRPr lang="ru-RU" sz="3200" dirty="0">
              <a:solidFill>
                <a:srgbClr val="FF0000"/>
              </a:solidFill>
              <a:latin typeface="Bahnschrift Light SemiCondensed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51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907" y="1554120"/>
            <a:ext cx="1123194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dirty="0">
                <a:solidFill>
                  <a:srgbClr val="FF0000"/>
                </a:solidFill>
                <a:latin typeface="Bahnschrift" pitchFamily="34" charset="0"/>
              </a:rPr>
              <a:t>1.	Основные приоритетные направления развития системы профессионального образования. </a:t>
            </a:r>
            <a:r>
              <a:rPr lang="ru-RU" sz="3700" dirty="0" smtClean="0">
                <a:solidFill>
                  <a:srgbClr val="FF0000"/>
                </a:solidFill>
                <a:latin typeface="Bahnschrift" pitchFamily="34" charset="0"/>
              </a:rPr>
              <a:t>Изменения</a:t>
            </a:r>
            <a:endParaRPr lang="ru-RU" sz="3700" dirty="0">
              <a:solidFill>
                <a:srgbClr val="FF0000"/>
              </a:solidFill>
              <a:latin typeface="Bahnschrift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02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Организация и содержательное наполнение ЕМД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5877" y="1567975"/>
            <a:ext cx="11201683" cy="2447726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Этапы подготовки ЕМД: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1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Подготовка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мастер-класса (открытого урока)  преподавателя ООЦ ОП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СПО.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2. Определение модератора (это сотрудник (методист, председатель ПЦК, заместитель), способный организовать работу в рамках ЕМД (обмен опытом, обсуждение и обмен опытом, в том числе своей практики проведения уроков профессиональной направленности, сбор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формирование предложений по наполнению содержания предмета ООЦ профессионально-ориентированными заданиями).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3. Формирование программы ЕМД (с определением участников по каждому мастер-классу отдельно).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5876" y="4228666"/>
            <a:ext cx="11201684" cy="21390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Этапы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проведения 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ЕМД: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Презентация опыта преподавателя ООЦ по конкретному предмету (открытый урок).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Организованное модератором обсуждение представленной практики (кратко) и создание условий для обмена опытом, сбора предложений по наполнению содержания ПОЗ, проведение рефлексии среди участников ЕМД и др.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Ключевая задача 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- организовать площадку для обсуждения вопросов в соответствии с тематикой ЕМД</a:t>
            </a:r>
            <a:endParaRPr lang="ru-RU" sz="2000" dirty="0">
              <a:solidFill>
                <a:srgbClr val="5B9BD5">
                  <a:lumMod val="75000"/>
                </a:srgb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876" y="910302"/>
            <a:ext cx="11091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Участники ЕМД</a:t>
            </a: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Bahnschrift SemiLight SemiConde" panose="020B0502040204020203" pitchFamily="34" charset="0"/>
              </a:rPr>
              <a:t>: преподаватели общеобразовательного цикла и преподаватели/мастера производственного  обучения профессионального цикла.</a:t>
            </a:r>
          </a:p>
        </p:txBody>
      </p:sp>
    </p:spTree>
    <p:extLst>
      <p:ext uri="{BB962C8B-B14F-4D97-AF65-F5344CB8AC3E}">
        <p14:creationId xmlns:p14="http://schemas.microsoft.com/office/powerpoint/2010/main" val="41756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Региональный подход к проведению единого методического дня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00318" y="999344"/>
            <a:ext cx="11209338" cy="482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Bahnschrift" pitchFamily="34" charset="0"/>
              </a:rPr>
              <a:t>Единый методический день (ЕМД)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 algn="ctr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95877" y="1676889"/>
            <a:ext cx="417545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ЕМД ПОО </a:t>
            </a:r>
            <a:r>
              <a:rPr lang="ru-RU" sz="20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(в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нутренние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6537" y="1675165"/>
            <a:ext cx="2946387" cy="584775"/>
          </a:xfrm>
          <a:prstGeom prst="rect">
            <a:avLst/>
          </a:prstGeom>
          <a:solidFill>
            <a:srgbClr val="82A1D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Региональные ЕМД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 стрелкой 4"/>
          <p:cNvCxnSpPr>
            <a:stCxn id="15" idx="2"/>
          </p:cNvCxnSpPr>
          <p:nvPr/>
        </p:nvCxnSpPr>
        <p:spPr>
          <a:xfrm flipH="1">
            <a:off x="5203065" y="2259940"/>
            <a:ext cx="1936666" cy="650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5" idx="2"/>
          </p:cNvCxnSpPr>
          <p:nvPr/>
        </p:nvCxnSpPr>
        <p:spPr>
          <a:xfrm>
            <a:off x="7139731" y="2259940"/>
            <a:ext cx="2210331" cy="6120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46231" y="2967054"/>
            <a:ext cx="347729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ЕМД ПОО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в проекте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«Профессионалитет»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3019" y="2910625"/>
            <a:ext cx="4945226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ЕМД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УМО по УГПС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Региональные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внедрению профессиональной составляющей в преподавании общеобразовательных дисциплин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3164770" y="4609672"/>
            <a:ext cx="2840217" cy="48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оябрь 2022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7991890" y="5935836"/>
            <a:ext cx="2840217" cy="48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ноябрь - декабрь 2022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cxnSp>
        <p:nvCxnSpPr>
          <p:cNvPr id="17" name="Прямая со стрелкой 16"/>
          <p:cNvCxnSpPr>
            <a:stCxn id="8" idx="2"/>
            <a:endCxn id="14" idx="0"/>
          </p:cNvCxnSpPr>
          <p:nvPr/>
        </p:nvCxnSpPr>
        <p:spPr>
          <a:xfrm flipH="1">
            <a:off x="3586808" y="1482073"/>
            <a:ext cx="2418179" cy="19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  <a:endCxn id="15" idx="0"/>
          </p:cNvCxnSpPr>
          <p:nvPr/>
        </p:nvCxnSpPr>
        <p:spPr>
          <a:xfrm>
            <a:off x="6004987" y="1482073"/>
            <a:ext cx="1134744" cy="19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бъект 2"/>
          <p:cNvSpPr txBox="1">
            <a:spLocks/>
          </p:cNvSpPr>
          <p:nvPr/>
        </p:nvSpPr>
        <p:spPr>
          <a:xfrm>
            <a:off x="382520" y="5453107"/>
            <a:ext cx="4927422" cy="48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70C0"/>
                </a:solidFill>
                <a:latin typeface="Bahnschrift" pitchFamily="34" charset="0"/>
              </a:rPr>
              <a:t>Информацию о проведенных ЕМД на уровне ПОО (внутренний формат) для формирования региональной методической копилки просим направлять на почту: </a:t>
            </a:r>
            <a:r>
              <a:rPr lang="en-US" sz="1400" dirty="0" smtClean="0">
                <a:solidFill>
                  <a:srgbClr val="0070C0"/>
                </a:solidFill>
                <a:latin typeface="Bahnschrift" pitchFamily="34" charset="0"/>
              </a:rPr>
              <a:t>sayamova@cposo.ru</a:t>
            </a:r>
            <a:endParaRPr lang="ru-RU" sz="1400" dirty="0" smtClean="0">
              <a:solidFill>
                <a:srgbClr val="0070C0"/>
              </a:solidFill>
              <a:latin typeface="Bahnschrift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70C0"/>
                </a:solidFill>
                <a:latin typeface="Bahnschrift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5194" y="1427691"/>
            <a:ext cx="10480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  <a:latin typeface="Bahnschrift Light SemiCondensed" pitchFamily="34" charset="0"/>
              </a:rPr>
              <a:t>4</a:t>
            </a:r>
            <a:r>
              <a:rPr lang="ru-RU" sz="3200" dirty="0" smtClean="0">
                <a:solidFill>
                  <a:srgbClr val="FF0000"/>
                </a:solidFill>
                <a:latin typeface="Bahnschrift Light SemiCondensed" pitchFamily="34" charset="0"/>
              </a:rPr>
              <a:t>. Выполнение </a:t>
            </a:r>
            <a:r>
              <a:rPr lang="ru-RU" sz="3200" dirty="0">
                <a:solidFill>
                  <a:srgbClr val="FF0000"/>
                </a:solidFill>
                <a:latin typeface="Bahnschrift Light SemiCondensed" pitchFamily="34" charset="0"/>
              </a:rPr>
              <a:t>поручения Департамента государственной политики в сфере среднего профессионального образования и профессионального обучения по проведению мониторинга доступности профессиональных образовательных организаций до 18 ноября </a:t>
            </a:r>
            <a:r>
              <a:rPr lang="ru-RU" sz="3200" dirty="0" smtClean="0">
                <a:solidFill>
                  <a:srgbClr val="FF0000"/>
                </a:solidFill>
                <a:latin typeface="Bahnschrift Light SemiCondensed" pitchFamily="34" charset="0"/>
              </a:rPr>
              <a:t>2022</a:t>
            </a:r>
            <a:endParaRPr lang="ru-RU" sz="3200" dirty="0">
              <a:solidFill>
                <a:srgbClr val="FF0000"/>
              </a:solidFill>
              <a:latin typeface="Bahnschrift Light SemiCondensed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51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Мониторинг доступности ПОО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42256" y="971275"/>
            <a:ext cx="11201683" cy="4585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Основание:</a:t>
            </a:r>
          </a:p>
          <a:p>
            <a:pPr marL="0" indent="0" algn="just">
              <a:buNone/>
            </a:pPr>
            <a:r>
              <a:rPr lang="ru-RU" sz="2400" dirty="0" smtClean="0"/>
              <a:t>Приказ </a:t>
            </a:r>
            <a:r>
              <a:rPr lang="ru-RU" sz="2400" dirty="0"/>
              <a:t>Министерства образования и науки Российской Федерации от 09.11.2015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 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Письмо Департамента государственной политики в сфере среднего профессионального образования и профессионального обучения от 10.11.2022 № 05-2010</a:t>
            </a:r>
          </a:p>
          <a:p>
            <a:pPr marL="0" indent="0" algn="just">
              <a:buNone/>
            </a:pPr>
            <a:r>
              <a:rPr lang="ru-RU" sz="2400" dirty="0" smtClean="0"/>
              <a:t>Письмо ЦПО Самарской области от 14.11.2022 № 1059</a:t>
            </a:r>
          </a:p>
          <a:p>
            <a:pPr marL="0" indent="0" algn="just">
              <a:buNone/>
            </a:pPr>
            <a:r>
              <a:rPr lang="ru-RU" sz="2400" dirty="0" smtClean="0">
                <a:latin typeface="Bahnschrift" pitchFamily="34" charset="0"/>
              </a:rPr>
              <a:t>Консультация</a:t>
            </a:r>
            <a:r>
              <a:rPr lang="ru-RU" sz="2400" dirty="0">
                <a:latin typeface="Bahnschrift" pitchFamily="34" charset="0"/>
              </a:rPr>
              <a:t>: Семенова Наталья Григорьевна т.334-04-93, 89272048720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Провести мониторинг доступности ПОО до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18.11.2022г.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Прислать на электронный адрес: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hlinkClick r:id="rId2"/>
              </a:rPr>
              <a:t>semenova@cposo.ru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результаты пройденного мониторинга в формате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Word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 и ПДФ по каждому объекту (корпусу)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ПОО – до 21.11.2022 г.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 algn="just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2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5194" y="1631277"/>
            <a:ext cx="10480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ahnschrift Light SemiCondensed" pitchFamily="34" charset="0"/>
              </a:rPr>
              <a:t>5.	Промежуточные </a:t>
            </a:r>
            <a:r>
              <a:rPr lang="ru-RU" sz="3600" dirty="0">
                <a:solidFill>
                  <a:srgbClr val="FF0000"/>
                </a:solidFill>
                <a:latin typeface="Bahnschrift Light SemiCondensed" pitchFamily="34" charset="0"/>
              </a:rPr>
              <a:t>итоги проведения </a:t>
            </a:r>
            <a:r>
              <a:rPr lang="ru-RU" sz="3600" dirty="0" err="1">
                <a:solidFill>
                  <a:srgbClr val="FF0000"/>
                </a:solidFill>
                <a:latin typeface="Bahnschrift Light SemiCondensed" pitchFamily="34" charset="0"/>
              </a:rPr>
              <a:t>профориентационных</a:t>
            </a:r>
            <a:r>
              <a:rPr lang="ru-RU" sz="3600" dirty="0">
                <a:solidFill>
                  <a:srgbClr val="FF0000"/>
                </a:solidFill>
                <a:latin typeface="Bahnschrift Light SemiCondensed" pitchFamily="34" charset="0"/>
              </a:rPr>
              <a:t> каникулярных смен </a:t>
            </a:r>
            <a:endParaRPr lang="ru-RU" sz="3600" dirty="0" smtClean="0">
              <a:solidFill>
                <a:srgbClr val="FF0000"/>
              </a:solidFill>
              <a:latin typeface="Bahnschrift Light SemiCondensed" pitchFamily="34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Bahnschrift Light SemiCondensed" pitchFamily="34" charset="0"/>
              </a:rPr>
              <a:t>для </a:t>
            </a:r>
            <a:r>
              <a:rPr lang="ru-RU" sz="3600" dirty="0">
                <a:solidFill>
                  <a:srgbClr val="FF0000"/>
                </a:solidFill>
                <a:latin typeface="Bahnschrift Light SemiCondensed" pitchFamily="34" charset="0"/>
              </a:rPr>
              <a:t>школьников возрастной группы 6-11 классов. Планирование работы на зимние каникулы </a:t>
            </a:r>
            <a:r>
              <a:rPr lang="ru-RU" sz="3600" dirty="0" smtClean="0">
                <a:solidFill>
                  <a:srgbClr val="FF0000"/>
                </a:solidFill>
                <a:latin typeface="Bahnschrift Light SemiCondensed" pitchFamily="34" charset="0"/>
              </a:rPr>
              <a:t>2023</a:t>
            </a:r>
            <a:endParaRPr lang="ru-RU" sz="3600" dirty="0">
              <a:solidFill>
                <a:srgbClr val="FF0000"/>
              </a:solidFill>
              <a:latin typeface="Bahnschrift Light SemiCondensed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51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13787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33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Профориентационные</a:t>
            </a:r>
            <a:r>
              <a:rPr kumimoji="0" lang="ru-RU" sz="37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каникулярные смены.  Апробация</a:t>
            </a:r>
            <a:endParaRPr kumimoji="0" lang="ru-RU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362163" y="2003822"/>
            <a:ext cx="9845169" cy="444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Bahnschrift" pitchFamily="34" charset="0"/>
              </a:rPr>
              <a:t>состоялось </a:t>
            </a:r>
            <a:r>
              <a:rPr lang="ru-RU" sz="2400" dirty="0" err="1" smtClean="0">
                <a:solidFill>
                  <a:srgbClr val="0070C0"/>
                </a:solidFill>
                <a:latin typeface="Bahnschrift" pitchFamily="34" charset="0"/>
              </a:rPr>
              <a:t>профориентационных</a:t>
            </a:r>
            <a:r>
              <a:rPr lang="ru-RU" sz="2400" dirty="0" smtClean="0">
                <a:solidFill>
                  <a:srgbClr val="0070C0"/>
                </a:solidFill>
                <a:latin typeface="Bahnschrift" pitchFamily="34" charset="0"/>
              </a:rPr>
              <a:t> каникулярных смен 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⋯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7587" y="1731153"/>
            <a:ext cx="145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152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362163" y="2855892"/>
            <a:ext cx="9851353" cy="412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реализовано программ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профориентационных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 каникулярных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смен,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4" y="2598754"/>
            <a:ext cx="145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110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369584" y="4202763"/>
            <a:ext cx="9845972" cy="76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чащихся 7-11 классов приняли участие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профориентационных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 каникулярных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сменах,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517" y="4096058"/>
            <a:ext cx="2099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2757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724326" y="5196775"/>
            <a:ext cx="9845972" cy="76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в том числе учащихся с ОВЗ и инвалидностью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26075" y="4927408"/>
            <a:ext cx="145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57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24326" y="3643419"/>
            <a:ext cx="9828042" cy="55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в том числе программ для обучающихся с ОВЗ и инвалидностью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31796" y="3382088"/>
            <a:ext cx="145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36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2362164" y="5967322"/>
            <a:ext cx="9869528" cy="41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бщеобразовательных организаций приняли участие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763" y="5693406"/>
            <a:ext cx="145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186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2364205" y="939707"/>
            <a:ext cx="9845972" cy="76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ПОО заполнили отчет о реализации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профориентационных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 каникулярных смен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5517" y="824974"/>
            <a:ext cx="145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t>57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8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5194" y="1631277"/>
            <a:ext cx="10480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Bahnschrift Light SemiCondensed" pitchFamily="34" charset="0"/>
              </a:rPr>
              <a:t>6.	Организация и проведение 15 декабря 2022 года форума инноваций «Педагогические идеи и инновационные практики в системе среднего профессионального образования Самарской области</a:t>
            </a:r>
            <a:r>
              <a:rPr lang="ru-RU" sz="3600" dirty="0" smtClean="0">
                <a:solidFill>
                  <a:srgbClr val="FF0000"/>
                </a:solidFill>
                <a:latin typeface="Bahnschrift Light SemiCondensed" pitchFamily="34" charset="0"/>
              </a:rPr>
              <a:t>»</a:t>
            </a:r>
            <a:endParaRPr lang="ru-RU" sz="3600" dirty="0">
              <a:solidFill>
                <a:srgbClr val="FF0000"/>
              </a:solidFill>
              <a:latin typeface="Bahnschrift Light SemiCondensed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405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Цели и задачи форума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5877" y="1030619"/>
            <a:ext cx="11044027" cy="1570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Цель: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поиск и распространение эффективных инновационных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практик по приоритетным направлениям развития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системы образования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Самарской области,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повышение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профессионального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мастерства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, уровня профессиональных компетенций педагогов.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4" name="Объект 2"/>
          <p:cNvSpPr txBox="1">
            <a:spLocks/>
          </p:cNvSpPr>
          <p:nvPr/>
        </p:nvSpPr>
        <p:spPr>
          <a:xfrm>
            <a:off x="795877" y="2554587"/>
            <a:ext cx="11044027" cy="3386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Ключевые задачи: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обобщение и распространение опыта проектирования, апробации и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 реализации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инновационных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педагогических практик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в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образовании;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развитие социального партнерства и сетевого взаимодействия в сфере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образования;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масштабирование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педагогических практик и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инновационных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образовательных проектов в образовательных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организациях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Самарской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Bahnschrift" pitchFamily="34" charset="0"/>
              </a:rPr>
              <a:t>области.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Bahnschrift" pitchFamily="34" charset="0"/>
            </a:endParaRPr>
          </a:p>
        </p:txBody>
      </p:sp>
      <p:grpSp>
        <p:nvGrpSpPr>
          <p:cNvPr id="16" name="Google Shape;4394;p129"/>
          <p:cNvGrpSpPr/>
          <p:nvPr/>
        </p:nvGrpSpPr>
        <p:grpSpPr>
          <a:xfrm>
            <a:off x="6126637" y="5668268"/>
            <a:ext cx="1112363" cy="1111942"/>
            <a:chOff x="2805832" y="1733550"/>
            <a:chExt cx="1512742" cy="1490258"/>
          </a:xfrm>
          <a:solidFill>
            <a:srgbClr val="00B0F0"/>
          </a:solidFill>
        </p:grpSpPr>
        <p:sp>
          <p:nvSpPr>
            <p:cNvPr id="17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grpFill/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grpFill/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grpFill/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grpFill/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" name="Google Shape;4418;p129"/>
          <p:cNvGrpSpPr/>
          <p:nvPr/>
        </p:nvGrpSpPr>
        <p:grpSpPr>
          <a:xfrm>
            <a:off x="6384042" y="6013336"/>
            <a:ext cx="638880" cy="485824"/>
            <a:chOff x="3127784" y="2153121"/>
            <a:chExt cx="868836" cy="651116"/>
          </a:xfrm>
        </p:grpSpPr>
        <p:sp>
          <p:nvSpPr>
            <p:cNvPr id="34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324064" y="5781794"/>
            <a:ext cx="4600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kern="0" dirty="0" smtClean="0">
                <a:solidFill>
                  <a:srgbClr val="002060"/>
                </a:solidFill>
                <a:latin typeface="Bahnschrift" pitchFamily="34" charset="0"/>
                <a:ea typeface="Calibri" panose="020F0502020204030204" pitchFamily="34" charset="0"/>
              </a:rPr>
              <a:t>Трансляция результатов работы  региональных инновационных площадок  в системе СПО</a:t>
            </a:r>
            <a:endParaRPr lang="ru-RU" i="1" kern="0" dirty="0">
              <a:solidFill>
                <a:srgbClr val="002060"/>
              </a:solidFill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Организаторы и целевая аудитория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42256" y="1014930"/>
            <a:ext cx="11144944" cy="1948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Организаторы: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министерство образования и науки Самарской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Области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(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управление профессионального образования и науки)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Центр профессионального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образования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Самарской области</a:t>
            </a:r>
          </a:p>
          <a:p>
            <a:pPr>
              <a:buFont typeface="Wingdings" pitchFamily="2" charset="2"/>
              <a:buChar char="q"/>
            </a:pPr>
            <a:endParaRPr lang="ru-RU" sz="11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Целевая аудитория форума: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педагогические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и управленческие работники ПОО,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имеющих статус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региональной инновационной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площадки в сфере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образования;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педагогические и управленческие работники ПОО,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осуществляющих деятельность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в рамках федеральных, региональных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проектов;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иные организации, заинтересованные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реализации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образовательных проектов в сетевом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формате</a:t>
            </a:r>
          </a:p>
          <a:p>
            <a:pPr>
              <a:buFont typeface="Wingdings" pitchFamily="2" charset="2"/>
              <a:buChar char="q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4" name="Объект 2"/>
          <p:cNvSpPr txBox="1">
            <a:spLocks/>
          </p:cNvSpPr>
          <p:nvPr/>
        </p:nvSpPr>
        <p:spPr>
          <a:xfrm>
            <a:off x="3326524" y="6070918"/>
            <a:ext cx="8526439" cy="63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Bahnschrift" pitchFamily="34" charset="0"/>
              </a:rPr>
              <a:t>12 ПОО региона имеют статус РИП в сфере образования</a:t>
            </a:r>
            <a:endParaRPr lang="ru-RU" sz="2400" i="1" dirty="0">
              <a:solidFill>
                <a:srgbClr val="00206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606" y="164637"/>
            <a:ext cx="103375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Направления работы РИП в системе СПО </a:t>
            </a:r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4822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1173847" y="-367512"/>
            <a:ext cx="982526" cy="1723713"/>
            <a:chOff x="11159903" y="-57950"/>
            <a:chExt cx="982526" cy="172371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648608" y="1041923"/>
            <a:ext cx="6873764" cy="567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kern="0" dirty="0" smtClean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Внедрение технологий </a:t>
            </a:r>
            <a:r>
              <a:rPr lang="ru-RU" sz="1400" kern="0" dirty="0" smtClean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интенсификации в </a:t>
            </a: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образовательной организации при подготовке кадров для регионального рынка труда (ГАПОУ «Тольяттинский социально-педагогический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Разработка и апробация организационных механизмов наставничества через систему профессионального </a:t>
            </a:r>
            <a:r>
              <a:rPr lang="ru-RU" sz="1400" kern="0" dirty="0" err="1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волонтёрства</a:t>
            </a: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форме «студент-студент» (ГБПОУ СО «Сызранский медико-гуманитарный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Внедрение в образовательный процесс технологии дистанционной эксплуатации воздушной робототехники (телеуправление </a:t>
            </a:r>
            <a:r>
              <a:rPr lang="ru-RU" sz="1400" kern="0" dirty="0" err="1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дронами</a:t>
            </a: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для формирования навыков работы с искусственным интеллектом систем управления беспилотными авиационными системами (ГБПОУ «Поволжский государственный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Создание инновационной практико-ориентированной модели подготовки специалистов СПО для химической отрасли Самарского региона посредством сетевого взаимодействия и технологии бережливого проектирования процесса подготовки кадров для региональной экономики (ГБПОУ «Тольяттинский химико-технологический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Сетевое взаимодействие образовательных учреждений в условиях реализации </a:t>
            </a:r>
            <a:r>
              <a:rPr lang="ru-RU" sz="1400" kern="0" dirty="0" err="1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предпрофильной</a:t>
            </a: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подготовки и профильного обучения (ГБПОУ «Самарский торгово-экономический колледж» и МБОУ Школа №35 </a:t>
            </a:r>
            <a:r>
              <a:rPr lang="ru-RU" sz="1400" kern="0" dirty="0" err="1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Самара)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kern="0" dirty="0">
                <a:solidFill>
                  <a:srgbClr val="0070C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Центр профессионального развития педагогов – инновационный элемент в организационной структуре ПОО (ГБПОУ «Поволжский государственный колледж»)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6126" y="671614"/>
            <a:ext cx="2522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kern="0" dirty="0" smtClean="0">
                <a:solidFill>
                  <a:srgbClr val="002060"/>
                </a:solidFill>
                <a:latin typeface="Bahnschrift" pitchFamily="34" charset="0"/>
              </a:rPr>
              <a:t>6 </a:t>
            </a:r>
            <a:r>
              <a:rPr lang="ru-RU" kern="0" dirty="0" smtClean="0">
                <a:solidFill>
                  <a:srgbClr val="002060"/>
                </a:solidFill>
                <a:latin typeface="Bahnschrift" pitchFamily="34" charset="0"/>
              </a:rPr>
              <a:t>РИП в СПО </a:t>
            </a:r>
          </a:p>
          <a:p>
            <a:pPr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Bahnschrift" pitchFamily="34" charset="0"/>
              </a:rPr>
              <a:t>(старт работы 2021 г.) </a:t>
            </a:r>
            <a:endParaRPr lang="ru-RU" sz="1600" kern="0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525114" y="5802064"/>
            <a:ext cx="2613985" cy="923330"/>
          </a:xfrm>
          <a:prstGeom prst="rect">
            <a:avLst/>
          </a:prstGeom>
          <a:solidFill>
            <a:schemeClr val="bg1"/>
          </a:solidFill>
          <a:ln>
            <a:solidFill>
              <a:srgbClr val="82A1D8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 итогам 1 года работы</a:t>
            </a:r>
          </a:p>
          <a:p>
            <a:pPr algn="ctr"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ПОДТВЕРДИЛИ</a:t>
            </a:r>
          </a:p>
          <a:p>
            <a:pPr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свой статус 6 РИП из 8</a:t>
            </a:r>
            <a:endParaRPr lang="ru-RU" kern="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125" y="1998825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ИНТЕНСИФИКАЦИЯ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6631" y="2734567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НАСТАВНИЧЕСТВО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6631" y="3528826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СЕТЕВОЕ ВЗАИМОДЕЙСТВИЕ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6631" y="4358464"/>
            <a:ext cx="2506718" cy="1171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ПРИНЦИПЫ БЕРЕЖЛИВОГО ПРОИЗВОДСТВА В ОБУЧЕНИИ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1890" y="5752216"/>
            <a:ext cx="2506718" cy="916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РАБОТА С ИСКУССТВЕНЫМ ИНТЕЛЛЕКТОМ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5883" y="1177559"/>
            <a:ext cx="249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hnschrift" pitchFamily="34" charset="0"/>
              </a:rPr>
              <a:t>2-ОЙ ГОД РАБОТЫ</a:t>
            </a:r>
            <a:endParaRPr lang="ru-RU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578748" y="1949838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ТСПК ТОЛЬЯТТИ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05020" y="2685580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СМГК СЫЗРАНЬ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605020" y="3426582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ПГК САМАРА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605020" y="4183349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ТХТК ТОЛЬЯТТИ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578748" y="4928675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СТЭК + школа № 35 САМАРА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Принят </a:t>
            </a:r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законопроект </a:t>
            </a:r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 статусе учебно-производственных комплексов (08.11.2022)</a:t>
            </a:r>
            <a:endParaRPr lang="ru-RU" sz="3733" b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95399" y="1630566"/>
            <a:ext cx="10973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</a:rPr>
              <a:t>Законопроект № 103215-8 О внесении изменений в статьи 27 и 28 Федерального закона </a:t>
            </a:r>
            <a:r>
              <a:rPr lang="ru-RU" sz="2400" dirty="0" smtClean="0">
                <a:solidFill>
                  <a:srgbClr val="0070C0"/>
                </a:solidFill>
                <a:latin typeface="Bahnschrift Light SemiCondensed" pitchFamily="34" charset="0"/>
              </a:rPr>
              <a:t>«Об </a:t>
            </a: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</a:rPr>
              <a:t>образовании в Российской </a:t>
            </a:r>
            <a:r>
              <a:rPr lang="ru-RU" sz="2400" dirty="0" smtClean="0">
                <a:solidFill>
                  <a:srgbClr val="0070C0"/>
                </a:solidFill>
                <a:latin typeface="Bahnschrift Light SemiCondensed" pitchFamily="34" charset="0"/>
              </a:rPr>
              <a:t>Федерации» </a:t>
            </a: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</a:rPr>
              <a:t>(в части создания учебно-производственных комплексов в структуре образовательных организаций среднего профессионального образования)</a:t>
            </a: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695400" y="3424793"/>
            <a:ext cx="11233248" cy="289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Light SemiCondensed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Создание учебно-производственных комплексов в целях организации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практической подготовки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 по ООП, ПО, ДПО в ПОО+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ТРУДОУСТРОЙСТВО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  студентов/выпускников в УПК +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выпуск готовой продукции/оказание услуг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Bahnschrift Light SemiCondensed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Bahnschrift Light SemiCondensed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Ключевой показатель: доля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внебюджетных средств в общем объеме финансирования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организаций среднего профессионального образования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Light Semi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606" y="164637"/>
            <a:ext cx="103375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Направления работы РИП в системе СПО </a:t>
            </a:r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4822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1173847" y="-367512"/>
            <a:ext cx="982526" cy="1723713"/>
            <a:chOff x="11159903" y="-57950"/>
            <a:chExt cx="982526" cy="172371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648608" y="884263"/>
            <a:ext cx="6873764" cy="591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 smtClean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1.  </a:t>
            </a:r>
            <a:r>
              <a:rPr lang="ru-RU" sz="1350" dirty="0" err="1" smtClean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Многопрофильность</a:t>
            </a:r>
            <a:r>
              <a:rPr lang="ru-RU" sz="1350" dirty="0" smtClean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учреждения СПО как условие повышения эффективности </a:t>
            </a:r>
            <a:r>
              <a:rPr lang="ru-RU" sz="1350" dirty="0" err="1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350" dirty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 работы в сельской местности (ГБПОУ СО «Сергиевский губернский техникум»)</a:t>
            </a:r>
          </a:p>
          <a:p>
            <a:pPr marL="342900" indent="-342900" algn="just">
              <a:buFontTx/>
              <a:buAutoNum type="arabicPeriod"/>
            </a:pPr>
            <a:endParaRPr lang="ru-RU" sz="1350" dirty="0">
              <a:solidFill>
                <a:srgbClr val="0070C0"/>
              </a:solidFill>
              <a:latin typeface="Bahnschrif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2. Многоуровневая модель наставничества как механизм создания эффективных социальных лифтов (ГАПОУ СО «Колледж технического и художественного образования г. Тольятти»)</a:t>
            </a:r>
          </a:p>
          <a:p>
            <a:pPr algn="just"/>
            <a:endParaRPr lang="ru-RU" sz="1350" dirty="0">
              <a:solidFill>
                <a:srgbClr val="0070C0"/>
              </a:solidFill>
              <a:latin typeface="Bahnschrif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3. Профессиональные ступени. Организация на сетевой основе деятельности центра профессионального мастерства «Профессиональные ступени», направленного на сопровождение молодых педагогов и педагогов, не имеющих профессионального педагогического образования (ГБПОУ СО «Самарский социально-педагогический колледж»)</a:t>
            </a:r>
          </a:p>
          <a:p>
            <a:pPr algn="just"/>
            <a:endParaRPr lang="ru-RU" sz="1350" dirty="0">
              <a:solidFill>
                <a:srgbClr val="0070C0"/>
              </a:solidFill>
              <a:latin typeface="Bahnschrif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4. Модель наставничества «студент – воспитанник» как механизм взаимодействия колледжа и детского дома по профессиональному самоопределению и социализации детей – сирот и детей, оставшихся без попечения родителей (государственное бюджетное профессиональное образовательное учреждение Самарской области «Губернский колледж г. Сызрани»)</a:t>
            </a:r>
          </a:p>
          <a:p>
            <a:pPr algn="just"/>
            <a:endParaRPr lang="ru-RU" sz="1350" dirty="0">
              <a:solidFill>
                <a:srgbClr val="0070C0"/>
              </a:solidFill>
              <a:latin typeface="Bahnschrif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5. Социально-психологическое сопровождение инвалидов и лиц с ОВЗ: «школа – колледж – рабочее место» (государственное автономное профессиональное образовательное учреждение Самарской области «Самарский металлургический колледж»)</a:t>
            </a:r>
          </a:p>
          <a:p>
            <a:pPr algn="just"/>
            <a:endParaRPr lang="ru-RU" sz="1350" dirty="0">
              <a:solidFill>
                <a:srgbClr val="0070C0"/>
              </a:solidFill>
              <a:latin typeface="Bahnschrif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rgbClr val="0070C0"/>
                </a:solidFill>
                <a:latin typeface="Bahnschrift" pitchFamily="34" charset="0"/>
                <a:cs typeface="Times New Roman" panose="02020603050405020304" pitchFamily="18" charset="0"/>
              </a:rPr>
              <a:t>6. «Многофункциональный центр «МФЦ» как механизм обеспечения доступности услуг» (государственное автономное профессиональное образовательное учреждение Самарской области «Самарский государственный колледж»)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6126" y="671614"/>
            <a:ext cx="2522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dirty="0" smtClean="0">
                <a:solidFill>
                  <a:srgbClr val="002060"/>
                </a:solidFill>
                <a:latin typeface="Bahnschrift" pitchFamily="34" charset="0"/>
              </a:rPr>
              <a:t>6 </a:t>
            </a:r>
            <a:r>
              <a:rPr lang="ru-RU" kern="0" dirty="0" smtClean="0">
                <a:solidFill>
                  <a:srgbClr val="002060"/>
                </a:solidFill>
                <a:latin typeface="Bahnschrift" pitchFamily="34" charset="0"/>
              </a:rPr>
              <a:t>РИП в СПО </a:t>
            </a:r>
          </a:p>
          <a:p>
            <a:r>
              <a:rPr lang="ru-RU" sz="1600" kern="0" dirty="0" smtClean="0">
                <a:solidFill>
                  <a:srgbClr val="002060"/>
                </a:solidFill>
                <a:latin typeface="Bahnschrift" pitchFamily="34" charset="0"/>
              </a:rPr>
              <a:t>(старт работы 2022 г.) </a:t>
            </a:r>
            <a:endParaRPr lang="ru-RU" sz="1600" kern="0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125" y="1998825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НАСТАВНИЧЕСТВО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6631" y="2734567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ЦИФРОВИЗАЦИЯ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6631" y="3528826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ПРОФОРИЕНТАЦИЯ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6631" y="4358464"/>
            <a:ext cx="2506718" cy="1449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СОЦИАЛЬНО-ПСИХОЛОГИЧЕСКОЕ СОПРОВОЖДЕНИЕ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ИНВАЛИДОВ 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ЛИЦ С ОВЗ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1890" y="6038193"/>
            <a:ext cx="2506718" cy="630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СЕТЕВОЕ ВЗАИМОДЕЙСТВИЕ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5883" y="1161793"/>
            <a:ext cx="249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" pitchFamily="34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Bahnschrift" pitchFamily="34" charset="0"/>
              </a:rPr>
              <a:t>-ОЙ ГОД РАБОТЫ</a:t>
            </a:r>
            <a:endParaRPr lang="ru-RU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578748" y="1807944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СГТ СЕРГИЕВСК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05020" y="2559452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КТиХО</a:t>
            </a:r>
            <a:r>
              <a:rPr lang="ru-RU" dirty="0" smtClean="0">
                <a:solidFill>
                  <a:srgbClr val="002060"/>
                </a:solidFill>
              </a:rPr>
              <a:t> ТОЛЬЯТТИ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605020" y="3316220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ССПК САМАРА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605020" y="4072987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ГК СЫЗРАНЬ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578748" y="4818313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СаМеК</a:t>
            </a:r>
            <a:r>
              <a:rPr lang="ru-RU" dirty="0" smtClean="0">
                <a:solidFill>
                  <a:srgbClr val="002060"/>
                </a:solidFill>
              </a:rPr>
              <a:t> САМАРА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8747" y="5614906"/>
            <a:ext cx="2506718" cy="53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2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СГК САМАРА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Условия и порядок проведения форума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5876" y="1255007"/>
            <a:ext cx="11201683" cy="3967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Дата проведения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: 15 декабря 2022 </a:t>
            </a:r>
          </a:p>
          <a:p>
            <a:pPr marL="0" indent="0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Место проведения: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г. Самара, ул. Ново-Садовая, д.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106Ж</a:t>
            </a:r>
          </a:p>
          <a:p>
            <a:pPr marL="0" indent="0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Форма </a:t>
            </a:r>
            <a:r>
              <a:rPr lang="ru-RU" sz="2400" dirty="0">
                <a:solidFill>
                  <a:srgbClr val="002060"/>
                </a:solidFill>
                <a:latin typeface="Bahnschrift" pitchFamily="34" charset="0"/>
              </a:rPr>
              <a:t>проведения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– очная, начало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11.00</a:t>
            </a:r>
          </a:p>
          <a:p>
            <a:pPr marL="0" indent="0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ahnschrift" pitchFamily="34" charset="0"/>
              </a:rPr>
              <a:t>Подготовительный этап: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 01.12.2022 по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10.12.2022 -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сбор заявок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участников, их регистрация, подготовка программы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форума</a:t>
            </a:r>
          </a:p>
          <a:p>
            <a:pPr marL="0" indent="0">
              <a:buNone/>
            </a:pP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Ожидаемое количество участников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– 100 человек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5309" y="5801724"/>
            <a:ext cx="1152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Письмо ЦПО Самарской области  № 1048 от 08.11.2022 с приглашением к участию в форуме и </a:t>
            </a:r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Положение </a:t>
            </a:r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о  проведении регионального форума инноваций направлено в ТУ </a:t>
            </a:r>
            <a:r>
              <a:rPr lang="ru-RU" i="1" dirty="0" err="1" smtClean="0">
                <a:solidFill>
                  <a:srgbClr val="0070C0"/>
                </a:solidFill>
                <a:latin typeface="Bahnschrift" pitchFamily="34" charset="0"/>
              </a:rPr>
              <a:t>МОиН</a:t>
            </a:r>
            <a:r>
              <a:rPr lang="ru-RU" i="1" dirty="0" smtClean="0">
                <a:solidFill>
                  <a:srgbClr val="0070C0"/>
                </a:solidFill>
                <a:latin typeface="Bahnschrift" pitchFamily="34" charset="0"/>
              </a:rPr>
              <a:t> СО и в ОО, реализующие ОП СПО</a:t>
            </a:r>
            <a:endParaRPr lang="ru-RU" i="1" dirty="0">
              <a:solidFill>
                <a:srgbClr val="0070C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Мероприятия </a:t>
            </a:r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форума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5876" y="1156746"/>
            <a:ext cx="11201683" cy="5284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Пленарное заседание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(представление сетевых региональных проектов, в том числе получивших региональную и федеральную поддержку на форуме АСИ «Сильные идеи для нового времени» 2022 года)</a:t>
            </a:r>
          </a:p>
          <a:p>
            <a:pPr marL="0" indent="0">
              <a:buNone/>
            </a:pPr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Bahnschrift" pitchFamily="34" charset="0"/>
              </a:rPr>
              <a:t>Работа площадок по направлениям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: </a:t>
            </a:r>
          </a:p>
          <a:p>
            <a:pPr marL="0" indent="0">
              <a:buNone/>
            </a:pPr>
            <a:endParaRPr lang="ru-RU" sz="5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Коммуникационная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сессия «Сопровождение профессионального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самоопределения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: курс на развитие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»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457200" lvl="1" indent="0">
              <a:buNone/>
            </a:pPr>
            <a:endParaRPr lang="ru-RU" sz="8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Эдьютон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-сессия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«Инновации и лучшие практики воспитания в системе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среднего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профессионального образования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»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457200" lvl="1" indent="0">
              <a:buNone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Сессия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блиц-докладов «Инновации и лучшие инклюзивные практики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сфере СПО: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от сомнений к успеху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»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457200" lvl="1" indent="0">
              <a:buNone/>
            </a:pPr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Дизайн-сессия «Инновации и лучшие практики в реализации образовательных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программ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среднего профессионального образования»</a:t>
            </a:r>
          </a:p>
          <a:p>
            <a:pPr>
              <a:buFont typeface="Wingdings" pitchFamily="2" charset="2"/>
              <a:buChar char="q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5194" y="1631277"/>
            <a:ext cx="10170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Bahnschrift Light SemiCondensed" pitchFamily="34" charset="0"/>
              </a:rPr>
              <a:t>7.	Планирование участия педагогических работников образовательных организаций СПО, подведомственных министерству образования и науки Самарской области, в летних профильных сменах в с. </a:t>
            </a:r>
            <a:r>
              <a:rPr lang="ru-RU" sz="3600" dirty="0" err="1">
                <a:solidFill>
                  <a:srgbClr val="FF0000"/>
                </a:solidFill>
                <a:latin typeface="Bahnschrift Light SemiCondensed" pitchFamily="34" charset="0"/>
              </a:rPr>
              <a:t>Муранка</a:t>
            </a:r>
            <a:endParaRPr lang="ru-RU" sz="3600" dirty="0">
              <a:solidFill>
                <a:srgbClr val="FF0000"/>
              </a:solidFill>
              <a:latin typeface="Bahnschrift Light SemiCondensed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164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Летние профильные смены </a:t>
            </a:r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 с. </a:t>
            </a:r>
            <a:r>
              <a:rPr lang="ru-RU" sz="3733" b="1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Муранка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5877" y="1843053"/>
            <a:ext cx="11201683" cy="42878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" pitchFamily="34" charset="0"/>
              </a:rPr>
              <a:t>	</a:t>
            </a:r>
            <a:r>
              <a:rPr lang="ru-RU" u="sng" dirty="0" smtClean="0">
                <a:solidFill>
                  <a:srgbClr val="0070C0"/>
                </a:solidFill>
                <a:latin typeface="Bahnschrift" pitchFamily="34" charset="0"/>
              </a:rPr>
              <a:t>16.07.2023 </a:t>
            </a:r>
            <a:r>
              <a:rPr lang="ru-RU" u="sng" dirty="0">
                <a:solidFill>
                  <a:srgbClr val="0070C0"/>
                </a:solidFill>
                <a:latin typeface="Bahnschrift" pitchFamily="34" charset="0"/>
              </a:rPr>
              <a:t>– </a:t>
            </a:r>
            <a:r>
              <a:rPr lang="ru-RU" u="sng" dirty="0" smtClean="0">
                <a:solidFill>
                  <a:srgbClr val="0070C0"/>
                </a:solidFill>
                <a:latin typeface="Bahnschrift" pitchFamily="34" charset="0"/>
              </a:rPr>
              <a:t>22.07.2023 </a:t>
            </a:r>
            <a:r>
              <a:rPr lang="ru-RU" u="sng" dirty="0">
                <a:solidFill>
                  <a:srgbClr val="0070C0"/>
                </a:solidFill>
                <a:latin typeface="Bahnschrift" pitchFamily="34" charset="0"/>
              </a:rPr>
              <a:t>или </a:t>
            </a:r>
            <a:r>
              <a:rPr lang="ru-RU" u="sng" dirty="0" smtClean="0">
                <a:solidFill>
                  <a:srgbClr val="0070C0"/>
                </a:solidFill>
                <a:latin typeface="Bahnschrift" pitchFamily="34" charset="0"/>
              </a:rPr>
              <a:t>30.07.2023 </a:t>
            </a:r>
            <a:r>
              <a:rPr lang="ru-RU" u="sng" dirty="0">
                <a:solidFill>
                  <a:srgbClr val="0070C0"/>
                </a:solidFill>
                <a:latin typeface="Bahnschrift" pitchFamily="34" charset="0"/>
              </a:rPr>
              <a:t>– 05.08.2023</a:t>
            </a:r>
            <a:r>
              <a:rPr lang="ru-RU" dirty="0" smtClean="0">
                <a:solidFill>
                  <a:srgbClr val="0070C0"/>
                </a:solidFill>
                <a:latin typeface="Bahnschrift" pitchFamily="34" charset="0"/>
              </a:rPr>
              <a:t>– </a:t>
            </a:r>
            <a:r>
              <a:rPr lang="ru-RU" dirty="0">
                <a:solidFill>
                  <a:srgbClr val="0070C0"/>
                </a:solidFill>
                <a:latin typeface="Bahnschrift" pitchFamily="34" charset="0"/>
              </a:rPr>
              <a:t>смена для кураторов наставничества (ответственных за наставничество в ПОО), заместителей директоров ПОО «Реализация региональной модели наставничества в </a:t>
            </a:r>
            <a:r>
              <a:rPr lang="ru-RU" dirty="0" smtClean="0">
                <a:solidFill>
                  <a:srgbClr val="0070C0"/>
                </a:solidFill>
                <a:latin typeface="Bahnschrift" pitchFamily="34" charset="0"/>
              </a:rPr>
              <a:t>образовании» (РТЦР)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Bahnschrift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Bahnschrift" pitchFamily="34" charset="0"/>
              </a:rPr>
              <a:t>	06.08.2023 – 12.08.2023 – смена для председателей методических объединений классных руководителей, классных руководителей, заместителей директора ПОО по воспитательной работе «Организация деятельности классного руководителя в системе СПО</a:t>
            </a:r>
            <a:r>
              <a:rPr lang="ru-RU" dirty="0" smtClean="0">
                <a:solidFill>
                  <a:srgbClr val="0070C0"/>
                </a:solidFill>
                <a:latin typeface="Bahnschrift" pitchFamily="34" charset="0"/>
              </a:rPr>
              <a:t>» (ЦПО)</a:t>
            </a:r>
            <a:endParaRPr lang="ru-RU" dirty="0">
              <a:solidFill>
                <a:srgbClr val="0070C0"/>
              </a:solidFill>
              <a:latin typeface="Bahnschrift" pitchFamily="34" charset="0"/>
            </a:endParaRPr>
          </a:p>
          <a:p>
            <a:pPr marL="0" indent="0">
              <a:buNone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42256" y="1008869"/>
            <a:ext cx="6819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Тематика курсов и сроки на согласовании у министра!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5194" y="525417"/>
            <a:ext cx="1048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ahnschrift Light SemiCondensed" pitchFamily="34" charset="0"/>
              </a:rPr>
              <a:t>8.</a:t>
            </a:r>
            <a:r>
              <a:rPr lang="ru-RU" sz="3600" dirty="0">
                <a:solidFill>
                  <a:srgbClr val="FF0000"/>
                </a:solidFill>
                <a:latin typeface="Bahnschrift Light SemiCondensed" pitchFamily="34" charset="0"/>
              </a:rPr>
              <a:t>	</a:t>
            </a:r>
            <a:r>
              <a:rPr lang="ru-RU" sz="3600" dirty="0" smtClean="0">
                <a:solidFill>
                  <a:srgbClr val="FF0000"/>
                </a:solidFill>
                <a:latin typeface="Bahnschrift Light SemiCondensed" pitchFamily="34" charset="0"/>
              </a:rPr>
              <a:t>Разное</a:t>
            </a:r>
            <a:endParaRPr lang="ru-RU" sz="3600" dirty="0">
              <a:solidFill>
                <a:srgbClr val="FF0000"/>
              </a:solidFill>
              <a:latin typeface="Bahnschrift Light SemiCondensed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0843" r="25635" b="37357"/>
          <a:stretch/>
        </p:blipFill>
        <p:spPr bwMode="auto">
          <a:xfrm>
            <a:off x="1429646" y="1497935"/>
            <a:ext cx="8653857" cy="48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39885" r="24748" b="8314"/>
          <a:stretch/>
        </p:blipFill>
        <p:spPr bwMode="auto">
          <a:xfrm>
            <a:off x="189186" y="176760"/>
            <a:ext cx="11792607" cy="6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6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Принят </a:t>
            </a:r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законопроект </a:t>
            </a:r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 статусе учебно-производственных комплексов (08.11.2022)</a:t>
            </a:r>
            <a:endParaRPr lang="ru-RU" sz="3733" b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39" name="Объект 2"/>
          <p:cNvSpPr txBox="1">
            <a:spLocks/>
          </p:cNvSpPr>
          <p:nvPr/>
        </p:nvSpPr>
        <p:spPr>
          <a:xfrm>
            <a:off x="695400" y="1615044"/>
            <a:ext cx="11233248" cy="373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</a:rPr>
              <a:t>273-ФЗ, внесение изменений в статью </a:t>
            </a:r>
            <a:r>
              <a:rPr lang="ru-RU" sz="2400" dirty="0" smtClean="0">
                <a:solidFill>
                  <a:srgbClr val="0070C0"/>
                </a:solidFill>
                <a:latin typeface="Bahnschrift Light SemiCondensed" pitchFamily="34" charset="0"/>
              </a:rPr>
              <a:t>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</a:rPr>
              <a:t>«2. </a:t>
            </a:r>
            <a:r>
              <a:rPr lang="ru-RU" sz="2400" dirty="0" smtClean="0">
                <a:solidFill>
                  <a:srgbClr val="0070C0"/>
                </a:solidFill>
                <a:latin typeface="Bahnschrift Light SemiCondensed" pitchFamily="34" charset="0"/>
              </a:rPr>
              <a:t>Учебно-производственные комплексы создаются </a:t>
            </a: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</a:rPr>
              <a:t>в образовательных организациях в целях организации практической подготовки обучающихся по основным профессиональным образовательным программам, основным программам профессионального обучения, дополнительным профессиональным программам, предоставления работы временного характера обучающимся и выпускникам, а также производства товаров, выполнения работ и оказания услуг с использованием материально-технической базы таких организаций по профилю реализуемых ими образовательных программ</a:t>
            </a:r>
            <a:r>
              <a:rPr lang="ru-RU" sz="2400" dirty="0" smtClean="0">
                <a:solidFill>
                  <a:srgbClr val="0070C0"/>
                </a:solidFill>
                <a:latin typeface="Bahnschrift Light SemiCondensed" pitchFamily="34" charset="0"/>
              </a:rPr>
              <a:t>»</a:t>
            </a:r>
            <a:endParaRPr lang="ru-RU" sz="1800" dirty="0">
              <a:solidFill>
                <a:srgbClr val="0070C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</a:pPr>
            <a:endParaRPr lang="ru-RU" sz="1800" dirty="0">
              <a:solidFill>
                <a:srgbClr val="0070C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403" y="6297777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Принят </a:t>
            </a:r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законопроект </a:t>
            </a:r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 статусе учебно-производственных комплексов (08.11.2022)</a:t>
            </a:r>
            <a:endParaRPr lang="ru-RU" sz="3733" b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39" name="Объект 2"/>
          <p:cNvSpPr txBox="1">
            <a:spLocks/>
          </p:cNvSpPr>
          <p:nvPr/>
        </p:nvSpPr>
        <p:spPr>
          <a:xfrm>
            <a:off x="695400" y="1615044"/>
            <a:ext cx="11233248" cy="373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200" dirty="0">
                <a:solidFill>
                  <a:srgbClr val="0070C0"/>
                </a:solidFill>
                <a:latin typeface="Bahnschrift Light SemiCondensed" pitchFamily="34" charset="0"/>
              </a:rPr>
              <a:t>273-ФЗ, внесение изменений в статью </a:t>
            </a:r>
            <a:r>
              <a:rPr lang="ru-RU" sz="2200" dirty="0" smtClean="0">
                <a:solidFill>
                  <a:srgbClr val="0070C0"/>
                </a:solidFill>
                <a:latin typeface="Bahnschrift Light SemiCondensed" pitchFamily="34" charset="0"/>
              </a:rPr>
              <a:t>28</a:t>
            </a:r>
          </a:p>
          <a:p>
            <a:pPr algn="l">
              <a:defRPr/>
            </a:pPr>
            <a:endParaRPr lang="ru-RU" sz="2200" dirty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70C0"/>
                </a:solidFill>
                <a:latin typeface="Bahnschrift Light SemiCondensed" pitchFamily="34" charset="0"/>
              </a:rPr>
              <a:t>«5. </a:t>
            </a:r>
            <a:r>
              <a:rPr lang="ru-RU" sz="2200" dirty="0">
                <a:solidFill>
                  <a:srgbClr val="0070C0"/>
                </a:solidFill>
                <a:latin typeface="Bahnschrift Light SemiCondensed" pitchFamily="34" charset="0"/>
              </a:rPr>
              <a:t>Образовательные  организации,  реализующие  основные профессиональные  образовательные  программы,  вправе  оказывать содействие  в  трудоустройстве   лиц,  осваивающих  или завершивших освоение  указанных  образовательных  программ,  в  том  числе в  структурные  подразделения,  созданные  такими  организациями для  практической  подготовки  обучающихся,  выполнения опытно-конструкторских  работ,  осуществления  научной, творческой  и  иной деятельности, в хозяйственные общества  и хозяйственные партнерства, деятельность     которых     заключается     в     практическом    </a:t>
            </a:r>
            <a:r>
              <a:rPr lang="ru-RU" sz="2200" dirty="0" smtClean="0">
                <a:solidFill>
                  <a:srgbClr val="0070C0"/>
                </a:solidFill>
                <a:latin typeface="Bahnschrift Light SemiCondensed" pitchFamily="34" charset="0"/>
              </a:rPr>
              <a:t>применении (внедрении</a:t>
            </a:r>
            <a:r>
              <a:rPr lang="ru-RU" sz="2200" dirty="0">
                <a:solidFill>
                  <a:srgbClr val="0070C0"/>
                </a:solidFill>
                <a:latin typeface="Bahnschrift Light SemiCondensed" pitchFamily="34" charset="0"/>
              </a:rPr>
              <a:t>) результатов интеллектуальной деятельности, учредителями (участниками) которых являются такие </a:t>
            </a:r>
            <a:r>
              <a:rPr lang="ru-RU" sz="2200" dirty="0" smtClean="0">
                <a:solidFill>
                  <a:srgbClr val="0070C0"/>
                </a:solidFill>
                <a:latin typeface="Bahnschrift Light SemiCondensed" pitchFamily="34" charset="0"/>
              </a:rPr>
              <a:t>организации»</a:t>
            </a:r>
            <a:endParaRPr lang="ru-RU" sz="2200" dirty="0">
              <a:solidFill>
                <a:srgbClr val="0070C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2200" dirty="0">
              <a:solidFill>
                <a:srgbClr val="0070C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Развитие ФП «</a:t>
            </a:r>
            <a:r>
              <a:rPr lang="ru-RU" sz="3733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Профессионалитет</a:t>
            </a:r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»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9" name="Объект 2"/>
          <p:cNvSpPr txBox="1">
            <a:spLocks/>
          </p:cNvSpPr>
          <p:nvPr/>
        </p:nvSpPr>
        <p:spPr>
          <a:xfrm>
            <a:off x="882080" y="917441"/>
            <a:ext cx="10967020" cy="1872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Финансовое обеспечение мероприятия «Создание (обновление) материально-технической базы образовательных организаций, реализующих программы среднего профессионального образования» федерального проекта «Молодые профессионалы» (Повышение конкурентоспособности профессионального образования)» </a:t>
            </a:r>
            <a:r>
              <a:rPr lang="ru-RU" sz="2200" dirty="0" smtClean="0">
                <a:solidFill>
                  <a:srgbClr val="FF0000"/>
                </a:solidFill>
                <a:latin typeface="Bahnschrift Light SemiCondensed" pitchFamily="34" charset="0"/>
                <a:cs typeface="Arial" panose="020B0604020202020204" pitchFamily="34" charset="0"/>
              </a:rPr>
              <a:t>с 2023 </a:t>
            </a:r>
            <a:r>
              <a:rPr lang="ru-RU" sz="2200" dirty="0">
                <a:solidFill>
                  <a:srgbClr val="FF0000"/>
                </a:solidFill>
                <a:latin typeface="Bahnschrift Light SemiCondensed" pitchFamily="34" charset="0"/>
                <a:cs typeface="Arial" panose="020B0604020202020204" pitchFamily="34" charset="0"/>
              </a:rPr>
              <a:t>года </a:t>
            </a:r>
            <a:r>
              <a:rPr lang="ru-RU" sz="2200" dirty="0" smtClean="0">
                <a:solidFill>
                  <a:srgbClr val="FF0000"/>
                </a:solidFill>
                <a:latin typeface="Bahnschrift Light SemiCondensed" pitchFamily="34" charset="0"/>
                <a:cs typeface="Arial" panose="020B0604020202020204" pitchFamily="34" charset="0"/>
              </a:rPr>
              <a:t>перераспределено </a:t>
            </a:r>
            <a:r>
              <a:rPr lang="ru-RU" sz="22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на реализацию мероприятия по созданию образовательных кластеров среднего профессионального образования в рамках федерального проекта «</a:t>
            </a:r>
            <a:r>
              <a:rPr lang="ru-RU" sz="2200" dirty="0" err="1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Профессионалитет</a:t>
            </a:r>
            <a:r>
              <a:rPr lang="ru-RU" sz="22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». 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46420" y="4439483"/>
            <a:ext cx="631455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2080" y="3059901"/>
            <a:ext cx="83735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ahnschrift Light SemiCondensed" pitchFamily="34" charset="0"/>
                <a:cs typeface="Arial" panose="020B0604020202020204" pitchFamily="34" charset="0"/>
              </a:rPr>
              <a:t>Привлечение работодателей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Bahnschrift Light SemiCondensed" pitchFamily="34" charset="0"/>
                <a:cs typeface="Arial" panose="020B0604020202020204" pitchFamily="34" charset="0"/>
              </a:rPr>
              <a:t>к реализации ОП+ совершенствованию МТБ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🗓 </a:t>
            </a:r>
            <a:r>
              <a:rPr lang="ru-RU" sz="20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1 января 2023 года в силу вступает закон, который позволит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применять </a:t>
            </a:r>
            <a:r>
              <a:rPr lang="ru-RU" sz="20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инвестиционный налоговый вычет при расчете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налога на </a:t>
            </a:r>
            <a:r>
              <a:rPr lang="ru-RU" sz="20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прибыль на безвозмездные пожертвования денежных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средств </a:t>
            </a:r>
            <a:r>
              <a:rPr lang="ru-RU" sz="20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и имущества образовательным организациям с 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государственной аккредитацией</a:t>
            </a:r>
            <a:r>
              <a:rPr lang="ru-RU" sz="20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0070C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rgbClr val="FF000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Bahnschrift Light SemiCondensed" pitchFamily="34" charset="0"/>
                <a:cs typeface="Arial" panose="020B0604020202020204" pitchFamily="34" charset="0"/>
              </a:rPr>
              <a:t>Сетевая форма реализации ОП</a:t>
            </a:r>
            <a:endParaRPr lang="ru-RU" sz="800" dirty="0" smtClean="0">
              <a:solidFill>
                <a:srgbClr val="FF000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Bahnschrift Light SemiCondensed" pitchFamily="34" charset="0"/>
                <a:cs typeface="Arial" panose="020B0604020202020204" pitchFamily="34" charset="0"/>
              </a:rPr>
              <a:t>!!! Новый конкурс на получение федеральных средств </a:t>
            </a:r>
            <a:endParaRPr lang="ru-RU" sz="2400" dirty="0">
              <a:solidFill>
                <a:srgbClr val="FF0000"/>
              </a:solidFill>
              <a:latin typeface="Bahnschrift Light SemiCondens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00" y="2958852"/>
            <a:ext cx="325782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Вопросы инклюзивного профессионального образования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9" name="Объект 2"/>
          <p:cNvSpPr txBox="1">
            <a:spLocks/>
          </p:cNvSpPr>
          <p:nvPr/>
        </p:nvSpPr>
        <p:spPr>
          <a:xfrm>
            <a:off x="893863" y="1214996"/>
            <a:ext cx="10967020" cy="1872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Профориентация лиц с ОВЗ и инвалидностью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Увеличение охвата обучением лиц с ОВЗ и инвалидностью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ПК педагогов по обучению лиц с ОВЗ и инвалидностью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rgbClr val="0070C0"/>
                </a:solidFill>
                <a:latin typeface="Bahnschrift Light SemiCondensed" pitchFamily="34" charset="0"/>
                <a:cs typeface="Arial" panose="020B0604020202020204" pitchFamily="34" charset="0"/>
              </a:rPr>
              <a:t>деятельности РУМЦ и БПОО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solidFill>
                <a:prstClr val="black"/>
              </a:solidFill>
              <a:latin typeface="Bahnschrift Light SemiCondensed" pitchFamily="34" charset="0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="" xmlns:a16="http://schemas.microsoft.com/office/drawing/2014/main" id="{103F5F0B-E17B-4C95-89D4-FB1D788672C6}"/>
              </a:ext>
            </a:extLst>
          </p:cNvPr>
          <p:cNvSpPr txBox="1"/>
          <p:nvPr/>
        </p:nvSpPr>
        <p:spPr>
          <a:xfrm>
            <a:off x="220634" y="3502652"/>
            <a:ext cx="11529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4F81BD"/>
                </a:solidFill>
                <a:latin typeface="Century Gothic" panose="020B0502020202020204" pitchFamily="34" charset="0"/>
              </a:rPr>
              <a:t>Целевые показатели региональных программ </a:t>
            </a:r>
            <a:r>
              <a:rPr lang="ru-RU" sz="1400" b="1" dirty="0" smtClean="0">
                <a:solidFill>
                  <a:srgbClr val="4F81BD"/>
                </a:solidFill>
                <a:latin typeface="Century Gothic" panose="020B0502020202020204" pitchFamily="34" charset="0"/>
              </a:rPr>
              <a:t>«</a:t>
            </a:r>
            <a:r>
              <a:rPr lang="ru-RU" sz="1400" b="1" dirty="0">
                <a:solidFill>
                  <a:srgbClr val="4F81BD"/>
                </a:solidFill>
                <a:latin typeface="Century Gothic" panose="020B0502020202020204" pitchFamily="34" charset="0"/>
              </a:rPr>
              <a:t>Доступная среда»:</a:t>
            </a:r>
          </a:p>
          <a:p>
            <a:r>
              <a:rPr lang="ru-RU" sz="1400" b="1" dirty="0">
                <a:solidFill>
                  <a:srgbClr val="4F81BD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="" xmlns:a16="http://schemas.microsoft.com/office/drawing/2014/main" id="{F575FC2B-312E-4F45-99F5-55A84FAE8DCC}"/>
              </a:ext>
            </a:extLst>
          </p:cNvPr>
          <p:cNvSpPr txBox="1"/>
          <p:nvPr/>
        </p:nvSpPr>
        <p:spPr>
          <a:xfrm>
            <a:off x="433723" y="3878340"/>
            <a:ext cx="6096000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15000"/>
              </a:lnSpc>
            </a:pP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Темп роста или снижения численности инвалидов и лиц </a:t>
            </a:r>
            <a:r>
              <a:rPr lang="ru-RU" dirty="0" smtClean="0">
                <a:latin typeface="Bahnschrift Light SemiCondensed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ограниченными возможностями здоровья, принятых на обучение </a:t>
            </a:r>
            <a:r>
              <a:rPr lang="ru-RU" dirty="0" smtClean="0">
                <a:latin typeface="Bahnschrift Light SemiCondensed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образовательным программам среднего профессионального образования (по </a:t>
            </a:r>
            <a:r>
              <a:rPr lang="ru-RU" dirty="0" smtClean="0">
                <a:latin typeface="Bahnschrift Light SemiCondensed" pitchFamily="34" charset="0"/>
                <a:cs typeface="Arial" panose="020B0604020202020204" pitchFamily="34" charset="0"/>
              </a:rPr>
              <a:t>отношению </a:t>
            </a: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к значению показателя предыдущего года)</a:t>
            </a:r>
          </a:p>
          <a:p>
            <a:pPr indent="450215">
              <a:lnSpc>
                <a:spcPct val="115000"/>
              </a:lnSpc>
            </a:pPr>
            <a:r>
              <a:rPr lang="ru-RU" dirty="0" err="1">
                <a:latin typeface="Bahnschrift Light SemiCondensed" pitchFamily="34" charset="0"/>
                <a:cs typeface="Arial" panose="020B0604020202020204" pitchFamily="34" charset="0"/>
              </a:rPr>
              <a:t>Справочно</a:t>
            </a: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: плановые значения на 2022г. – 111%, 2023г. – 113%, 2024г. – 115</a:t>
            </a:r>
            <a:r>
              <a:rPr lang="ru-RU" dirty="0" smtClean="0">
                <a:latin typeface="Bahnschrift Light SemiCondensed" pitchFamily="34" charset="0"/>
                <a:cs typeface="Arial" panose="020B0604020202020204" pitchFamily="34" charset="0"/>
              </a:rPr>
              <a:t>%, 2025г</a:t>
            </a: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. – 115%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="" xmlns:a16="http://schemas.microsoft.com/office/drawing/2014/main" id="{4256DEF3-54C4-4A6C-A0F3-98D1B8479DC0}"/>
              </a:ext>
            </a:extLst>
          </p:cNvPr>
          <p:cNvSpPr txBox="1"/>
          <p:nvPr/>
        </p:nvSpPr>
        <p:spPr>
          <a:xfrm>
            <a:off x="6742812" y="3916332"/>
            <a:ext cx="5206136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15000"/>
              </a:lnSpc>
            </a:pP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Доля студентов из числа инвалидов и лиц с ограниченными возможностями здоровья, обучавшихся по образовательным программам среднего профессионального образования, выбывших по причине академической неуспеваемости</a:t>
            </a:r>
          </a:p>
          <a:p>
            <a:pPr indent="450215" algn="just">
              <a:lnSpc>
                <a:spcPct val="115000"/>
              </a:lnSpc>
            </a:pPr>
            <a:r>
              <a:rPr lang="ru-RU" dirty="0" err="1">
                <a:latin typeface="Bahnschrift Light SemiCondensed" pitchFamily="34" charset="0"/>
                <a:cs typeface="Arial" panose="020B0604020202020204" pitchFamily="34" charset="0"/>
              </a:rPr>
              <a:t>Справочно</a:t>
            </a: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: </a:t>
            </a:r>
            <a:endParaRPr lang="ru-RU" dirty="0" smtClean="0">
              <a:latin typeface="Bahnschrift Light SemiCondensed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 smtClean="0">
                <a:latin typeface="Bahnschrift Light SemiCondensed" pitchFamily="34" charset="0"/>
                <a:cs typeface="Arial" panose="020B0604020202020204" pitchFamily="34" charset="0"/>
              </a:rPr>
              <a:t>плановые </a:t>
            </a:r>
            <a:r>
              <a:rPr lang="ru-RU" dirty="0">
                <a:latin typeface="Bahnschrift Light SemiCondensed" pitchFamily="34" charset="0"/>
                <a:cs typeface="Arial" panose="020B0604020202020204" pitchFamily="34" charset="0"/>
              </a:rPr>
              <a:t>значения с 2022 по 2025 гг. – 7%.</a:t>
            </a:r>
          </a:p>
        </p:txBody>
      </p:sp>
      <p:pic>
        <p:nvPicPr>
          <p:cNvPr id="34" name="Рисунок 33" descr="Группа мужчин контур">
            <a:extLst>
              <a:ext uri="{FF2B5EF4-FFF2-40B4-BE49-F238E27FC236}">
                <a16:creationId xmlns="" xmlns:a16="http://schemas.microsoft.com/office/drawing/2014/main" id="{A4EBABBB-8EA9-4C91-B885-75D5F64AA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270" y="2575178"/>
            <a:ext cx="596410" cy="596410"/>
          </a:xfrm>
          <a:prstGeom prst="rect">
            <a:avLst/>
          </a:prstGeom>
        </p:spPr>
      </p:pic>
      <p:sp>
        <p:nvSpPr>
          <p:cNvPr id="35" name="TextBox 19">
            <a:extLst>
              <a:ext uri="{FF2B5EF4-FFF2-40B4-BE49-F238E27FC236}">
                <a16:creationId xmlns="" xmlns:a16="http://schemas.microsoft.com/office/drawing/2014/main" id="{2485B81B-93F6-4299-A1EE-F70A85319EC2}"/>
              </a:ext>
            </a:extLst>
          </p:cNvPr>
          <p:cNvSpPr txBox="1"/>
          <p:nvPr/>
        </p:nvSpPr>
        <p:spPr>
          <a:xfrm>
            <a:off x="7239000" y="3242085"/>
            <a:ext cx="4511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 возрастных группах</a:t>
            </a:r>
            <a:b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15 - 17 лет, 18 - 24 года, 25 - 44 года</a:t>
            </a:r>
          </a:p>
        </p:txBody>
      </p:sp>
    </p:spTree>
    <p:extLst>
      <p:ext uri="{BB962C8B-B14F-4D97-AF65-F5344CB8AC3E}">
        <p14:creationId xmlns:p14="http://schemas.microsoft.com/office/powerpoint/2010/main" val="2606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20706896">
            <a:off x="8642495" y="6248716"/>
            <a:ext cx="3448909" cy="680766"/>
            <a:chOff x="5335327" y="403181"/>
            <a:chExt cx="3448909" cy="68076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Группа 9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solidFill>
                <a:prstClr val="black"/>
              </a:solidFill>
              <a:latin typeface="Bahnschrift Light Semi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256" y="87108"/>
            <a:ext cx="1043917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Рекомендации по включению целевых показателей в региональные программы сопровождения инвалидов молодого возраста при получении ими профессионального образования и содействия в последующем </a:t>
            </a:r>
            <a:r>
              <a:rPr lang="ru-RU" sz="28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трудоустройстве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42256" y="1630506"/>
            <a:ext cx="11233248" cy="4256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ru-RU" sz="2000" dirty="0">
                <a:solidFill>
                  <a:srgbClr val="0070C0"/>
                </a:solidFill>
                <a:latin typeface="Bahnschrift Light SemiCondensed" pitchFamily="34" charset="0"/>
              </a:rPr>
              <a:t>Показатели региональной программы</a:t>
            </a:r>
            <a:r>
              <a:rPr lang="ru-RU" sz="2000" dirty="0" smtClean="0">
                <a:solidFill>
                  <a:srgbClr val="0070C0"/>
                </a:solidFill>
                <a:latin typeface="Bahnschrift Light SemiCondensed" pitchFamily="34" charset="0"/>
              </a:rPr>
              <a:t>:</a:t>
            </a:r>
          </a:p>
          <a:p>
            <a:pPr lvl="0" algn="l">
              <a:defRPr/>
            </a:pPr>
            <a:endParaRPr lang="ru-RU" sz="1050" dirty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rgbClr val="0070C0"/>
                </a:solidFill>
                <a:latin typeface="Bahnschrift Light SemiCondensed" pitchFamily="34" charset="0"/>
              </a:rPr>
              <a:t>Обеспечено </a:t>
            </a: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100% сетевого взаимодействия БПОО с профессиональными образовательными организациями субъекта Российской Федерации.</a:t>
            </a:r>
          </a:p>
          <a:p>
            <a:pPr marL="342900" lvl="0" indent="-342900" algn="l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Обеспечен охват </a:t>
            </a:r>
            <a:r>
              <a:rPr lang="ru-RU" sz="1600" dirty="0" err="1">
                <a:solidFill>
                  <a:srgbClr val="0070C0"/>
                </a:solidFill>
                <a:latin typeface="Bahnschrift Light SemiCondensed" pitchFamily="34" charset="0"/>
              </a:rPr>
              <a:t>профориентационной</a:t>
            </a: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 работой БПОО обучающихся с инвалидностью 6 - 11 классов </a:t>
            </a:r>
            <a:r>
              <a:rPr lang="ru-RU" sz="1600" dirty="0" smtClean="0">
                <a:solidFill>
                  <a:srgbClr val="0070C0"/>
                </a:solidFill>
                <a:latin typeface="Bahnschrift Light SemiCondensed" pitchFamily="34" charset="0"/>
              </a:rPr>
              <a:t>общеобразовательных организаций</a:t>
            </a: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:</a:t>
            </a:r>
            <a:b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</a:br>
            <a:r>
              <a:rPr lang="ru-RU" sz="1600" i="1" dirty="0">
                <a:solidFill>
                  <a:srgbClr val="0070C0"/>
                </a:solidFill>
                <a:latin typeface="Bahnschrift Light SemiCondensed" pitchFamily="34" charset="0"/>
              </a:rPr>
              <a:t>2022 год – не менее 30%, 2030 год - не менее 50% </a:t>
            </a:r>
            <a:r>
              <a:rPr lang="ru-RU" sz="1600" i="1" dirty="0" smtClean="0">
                <a:solidFill>
                  <a:srgbClr val="0070C0"/>
                </a:solidFill>
                <a:latin typeface="Bahnschrift Light SemiCondensed" pitchFamily="34" charset="0"/>
              </a:rPr>
              <a:t>обучающихся.</a:t>
            </a:r>
            <a:endParaRPr lang="ru-RU" sz="1600" i="1" dirty="0">
              <a:solidFill>
                <a:srgbClr val="0070C0"/>
              </a:solidFill>
              <a:latin typeface="Bahnschrift Light SemiCondensed" pitchFamily="34" charset="0"/>
            </a:endParaRP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Обеспечен охват </a:t>
            </a:r>
            <a:r>
              <a:rPr lang="ru-RU" sz="1600" dirty="0" err="1">
                <a:solidFill>
                  <a:srgbClr val="0070C0"/>
                </a:solidFill>
                <a:latin typeface="Bahnschrift Light SemiCondensed" pitchFamily="34" charset="0"/>
              </a:rPr>
              <a:t>профориентационной</a:t>
            </a: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 работой обучающихся образовательных организаций, осуществляющих обучение по адаптированным образовательным программам (коррекционных организаций), а также детей-инвалидов, находящихся на надомном обучении, </a:t>
            </a:r>
            <a:r>
              <a:rPr lang="ru-RU" sz="1600" dirty="0" err="1">
                <a:solidFill>
                  <a:srgbClr val="0070C0"/>
                </a:solidFill>
                <a:latin typeface="Bahnschrift Light SemiCondensed" pitchFamily="34" charset="0"/>
              </a:rPr>
              <a:t>профориентационными</a:t>
            </a: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 мероприятиями от общего числа данной категории:</a:t>
            </a:r>
            <a:b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</a:br>
            <a:r>
              <a:rPr lang="ru-RU" sz="1600" i="1" dirty="0">
                <a:solidFill>
                  <a:srgbClr val="0070C0"/>
                </a:solidFill>
                <a:latin typeface="Bahnschrift Light SemiCondensed" pitchFamily="34" charset="0"/>
              </a:rPr>
              <a:t>2022 год - не менее 10%, 2027 год - не менее 35%.</a:t>
            </a: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Обеспечена занятость выпускников профессиональных образовательных организаций из числа инвалидов и лиц с ограниченными возможностями здоровья в среднем по Российской Федерации:</a:t>
            </a:r>
            <a:b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</a:br>
            <a:r>
              <a:rPr lang="ru-RU" sz="1600" i="1" dirty="0">
                <a:solidFill>
                  <a:srgbClr val="0070C0"/>
                </a:solidFill>
                <a:latin typeface="Bahnschrift Light SemiCondensed" pitchFamily="34" charset="0"/>
              </a:rPr>
              <a:t>2022 год - 83%, 2027 год - 87%</a:t>
            </a: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  <a:t>Обеспечено взаимодействия БПОО, РУМЦ СПО с ПМПК в субъектах Российской Федерации:</a:t>
            </a:r>
            <a:br>
              <a:rPr lang="ru-RU" sz="1600" dirty="0">
                <a:solidFill>
                  <a:srgbClr val="0070C0"/>
                </a:solidFill>
                <a:latin typeface="Bahnschrift Light SemiCondensed" pitchFamily="34" charset="0"/>
              </a:rPr>
            </a:br>
            <a:r>
              <a:rPr lang="ru-RU" sz="1600" i="1" dirty="0">
                <a:solidFill>
                  <a:srgbClr val="0070C0"/>
                </a:solidFill>
                <a:latin typeface="Bahnschrift Light SemiCondensed" pitchFamily="34" charset="0"/>
              </a:rPr>
              <a:t>2022 год - в 30 субъектах, 2027 год - в 70 субъектах</a:t>
            </a:r>
          </a:p>
          <a:p>
            <a:pPr lvl="0" algn="just">
              <a:spcBef>
                <a:spcPts val="0"/>
              </a:spcBef>
            </a:pPr>
            <a:endParaRPr lang="ru-RU" sz="1200" dirty="0">
              <a:solidFill>
                <a:srgbClr val="0070C0"/>
              </a:solidFill>
              <a:latin typeface="Bahnschrift Light SemiCondens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8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104391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Новая линейка чемпионатов мастерства</a:t>
            </a:r>
            <a:endParaRPr lang="ru-RU" sz="3733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5B9BD5">
                      <a:lumMod val="60000"/>
                      <a:lumOff val="40000"/>
                    </a:srgb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17" name="Объект 2"/>
          <p:cNvSpPr txBox="1">
            <a:spLocks/>
          </p:cNvSpPr>
          <p:nvPr/>
        </p:nvSpPr>
        <p:spPr>
          <a:xfrm>
            <a:off x="406652" y="1352917"/>
            <a:ext cx="3610786" cy="357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Bahnschrift Light SemiCondensed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Приказ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Минпросвещения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 России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Bahnschrift Light SemiCondensed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от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23.08.2022 N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758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"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Об утверждении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плана основных мероприятий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Министерства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просвещения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Российской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Федерации по проведению в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 Light SemiCondensed" pitchFamily="34" charset="0"/>
                <a:cs typeface="Arial" panose="020B0604020202020204" pitchFamily="34" charset="0"/>
              </a:rPr>
              <a:t>Десятилетия науки и технологий"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Bahnschrift Light SemiCondensed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09" y="905733"/>
            <a:ext cx="7758507" cy="58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0634" y="6200514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ahnschrift Light SemiCondensed" pitchFamily="34" charset="0"/>
              </a:rPr>
              <a:t>По материалам презентации Кузьминой К.В.</a:t>
            </a:r>
            <a:endParaRPr lang="ru-RU" i="1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2569</Words>
  <Application>Microsoft Office PowerPoint</Application>
  <PresentationFormat>Широкоэкранный</PresentationFormat>
  <Paragraphs>383</Paragraphs>
  <Slides>36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Bahnschrift Light SemiCondensed</vt:lpstr>
      <vt:lpstr>Wingdings</vt:lpstr>
      <vt:lpstr>Arial</vt:lpstr>
      <vt:lpstr>Bahnschrift Condensed</vt:lpstr>
      <vt:lpstr>Bahnschrift SemiLight SemiConde</vt:lpstr>
      <vt:lpstr>Calibri</vt:lpstr>
      <vt:lpstr>Century Gothic</vt:lpstr>
      <vt:lpstr>Roboto</vt:lpstr>
      <vt:lpstr>Times New Roman</vt:lpstr>
      <vt:lpstr>Bahnschrift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СПО</dc:title>
  <dc:creator>Дмитрий Бикбаев</dc:creator>
  <cp:lastModifiedBy>Учетная запись Майкрософт</cp:lastModifiedBy>
  <cp:revision>115</cp:revision>
  <cp:lastPrinted>2022-11-16T07:37:48Z</cp:lastPrinted>
  <dcterms:created xsi:type="dcterms:W3CDTF">2022-07-04T06:40:32Z</dcterms:created>
  <dcterms:modified xsi:type="dcterms:W3CDTF">2022-11-16T13:09:37Z</dcterms:modified>
</cp:coreProperties>
</file>