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433" r:id="rId2"/>
    <p:sldId id="388" r:id="rId3"/>
    <p:sldId id="380" r:id="rId4"/>
    <p:sldId id="381" r:id="rId5"/>
    <p:sldId id="418" r:id="rId6"/>
    <p:sldId id="419" r:id="rId7"/>
    <p:sldId id="420" r:id="rId8"/>
    <p:sldId id="421" r:id="rId9"/>
    <p:sldId id="383" r:id="rId10"/>
    <p:sldId id="384" r:id="rId11"/>
    <p:sldId id="386" r:id="rId12"/>
    <p:sldId id="350" r:id="rId13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6F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2606" autoAdjust="0"/>
  </p:normalViewPr>
  <p:slideViewPr>
    <p:cSldViewPr snapToGrid="0">
      <p:cViewPr varScale="1">
        <p:scale>
          <a:sx n="79" d="100"/>
          <a:sy n="79" d="100"/>
        </p:scale>
        <p:origin x="744" y="67"/>
      </p:cViewPr>
      <p:guideLst/>
    </p:cSldViewPr>
  </p:slideViewPr>
  <p:outlineViewPr>
    <p:cViewPr>
      <p:scale>
        <a:sx n="33" d="100"/>
        <a:sy n="33" d="100"/>
      </p:scale>
      <p:origin x="0" y="-161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notesViewPr>
    <p:cSldViewPr snapToGrid="0">
      <p:cViewPr varScale="1">
        <p:scale>
          <a:sx n="62" d="100"/>
          <a:sy n="62" d="100"/>
        </p:scale>
        <p:origin x="33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9F000-ACB4-4B6B-9717-31F6F364D37A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B4348-8B68-4E23-9019-FB820AF28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296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94824-4117-46F9-AD48-3A84FDC6E204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DF164-32AC-4661-93FC-0E29A06D2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77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DD9E-FB38-4334-A2B9-E1937813D63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10B8-F8C3-492E-BDC4-8ED9C3323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89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DD9E-FB38-4334-A2B9-E1937813D63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10B8-F8C3-492E-BDC4-8ED9C3323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84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DD9E-FB38-4334-A2B9-E1937813D63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10B8-F8C3-492E-BDC4-8ED9C3323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47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DD9E-FB38-4334-A2B9-E1937813D63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10B8-F8C3-492E-BDC4-8ED9C3323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57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DD9E-FB38-4334-A2B9-E1937813D63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10B8-F8C3-492E-BDC4-8ED9C3323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87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DD9E-FB38-4334-A2B9-E1937813D63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10B8-F8C3-492E-BDC4-8ED9C3323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08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DD9E-FB38-4334-A2B9-E1937813D63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10B8-F8C3-492E-BDC4-8ED9C3323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72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DD9E-FB38-4334-A2B9-E1937813D63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10B8-F8C3-492E-BDC4-8ED9C3323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021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DD9E-FB38-4334-A2B9-E1937813D63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10B8-F8C3-492E-BDC4-8ED9C3323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580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DD9E-FB38-4334-A2B9-E1937813D63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10B8-F8C3-492E-BDC4-8ED9C3323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92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DD9E-FB38-4334-A2B9-E1937813D63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10B8-F8C3-492E-BDC4-8ED9C3323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3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CDD9E-FB38-4334-A2B9-E1937813D63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910B8-F8C3-492E-BDC4-8ED9C3323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2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58368"/>
            <a:ext cx="11795760" cy="5485376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t">
            <a:norm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</a:rPr>
              <a:t/>
            </a:r>
            <a:br>
              <a:rPr lang="ru-RU" sz="4400" b="1" dirty="0" smtClean="0">
                <a:solidFill>
                  <a:schemeClr val="tx2"/>
                </a:solidFill>
              </a:rPr>
            </a:br>
            <a:r>
              <a:rPr lang="ru-RU" sz="4400" b="1" dirty="0" smtClean="0">
                <a:solidFill>
                  <a:schemeClr val="tx2"/>
                </a:solidFill>
              </a:rPr>
              <a:t/>
            </a:r>
            <a:br>
              <a:rPr lang="ru-RU" sz="4400" b="1" dirty="0" smtClean="0">
                <a:solidFill>
                  <a:schemeClr val="tx2"/>
                </a:solidFill>
              </a:rPr>
            </a:br>
            <a:r>
              <a:rPr lang="ru-RU" sz="3200" b="1" dirty="0" smtClean="0"/>
              <a:t>Дополнительная профессиональная программа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профессиональной переподготовки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 </a:t>
            </a:r>
            <a:br>
              <a:rPr lang="ru-RU" sz="3200" dirty="0" smtClean="0"/>
            </a:br>
            <a:r>
              <a:rPr lang="ru-RU" sz="3200" dirty="0" smtClean="0"/>
              <a:t> </a:t>
            </a:r>
            <a:br>
              <a:rPr lang="ru-RU" sz="3200" dirty="0" smtClean="0"/>
            </a:br>
            <a:r>
              <a:rPr lang="ru-RU" sz="3200" b="1" dirty="0" smtClean="0"/>
              <a:t>Педагогическая деятельность по проектированию и реализации образовательного процесса в СПО</a:t>
            </a:r>
            <a:br>
              <a:rPr lang="ru-RU" sz="32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err="1" smtClean="0"/>
              <a:t>Вьюшкова</a:t>
            </a:r>
            <a:r>
              <a:rPr lang="ru-RU" sz="1600" b="1" dirty="0" smtClean="0"/>
              <a:t> Любовь Александровна</a:t>
            </a:r>
            <a:br>
              <a:rPr lang="ru-RU" sz="1600" b="1" dirty="0" smtClean="0"/>
            </a:br>
            <a:r>
              <a:rPr lang="ru-RU" sz="1600" b="1" dirty="0" smtClean="0"/>
              <a:t>методист отдела образовательных программ и технологий ЦПО Самарской области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81850" y="3244334"/>
            <a:ext cx="5028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Дополнительная профессиональная программа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15835" y="6364941"/>
            <a:ext cx="3621741" cy="3765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Февраль 2026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6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6584" y="140752"/>
            <a:ext cx="5505254" cy="7635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Макет ФГОС СПО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141835"/>
              </p:ext>
            </p:extLst>
          </p:nvPr>
        </p:nvGraphicFramePr>
        <p:xfrm>
          <a:off x="805991" y="1166648"/>
          <a:ext cx="10718277" cy="5773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340"/>
                <a:gridCol w="3897982"/>
                <a:gridCol w="5575955"/>
              </a:tblGrid>
              <a:tr h="35524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Пункт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Модель 2013-2020 гг.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Новая модель ФГОС СПО (2021 г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.     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20789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Срок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получения образования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Профессия – от 10 месяцев до 1 года 10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месяцев.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Специальность – от 1 года 10 месяцев до 3 лет 10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месяцев. 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2. При получении профессии на базе основного общего образования – на 2 года больше, чем на базе СОО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Профессия: на базе среднего общего образования – 10 месяцев Специальность: на базе среднего общего образования – 1 год 10 месяцев, иные сроки указываются по согласованию с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Минпросвещения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России 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2. Единый срок освоения общеобразовательного цикла и по профессии и по специальности – 1476 часов 1404 часа + 72 часа ПА = 1476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4096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II.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Структура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ОП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включает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Учебные циклы (ОГСЭ, ЕН, ПЦ (ОП и ПМ) государственная итоговая аттестация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Дисциплины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(модули), практики, государственная итоговая аттестация. Уход от закрепления объема часов обязательной части образовательной программы по циклам во ФГОС СПО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3322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Соотношение обязательной и вариативной частей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Установлено: Профессия – 80/20 Специальность – 70/30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 выбор ФУМО (при разработке) 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Профессия – 80/20 (от 80 до 50% по решению ФУМО) Специальность – 70/30 (от 70 до 50% по решению ФУМО)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V="1">
            <a:off x="9406647" y="1352145"/>
            <a:ext cx="126459" cy="972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363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5245" y="245097"/>
            <a:ext cx="4543720" cy="301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Макет ФГОС СПО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132633"/>
              </p:ext>
            </p:extLst>
          </p:nvPr>
        </p:nvGraphicFramePr>
        <p:xfrm>
          <a:off x="414779" y="719666"/>
          <a:ext cx="11151909" cy="6469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363"/>
                <a:gridCol w="3823071"/>
                <a:gridCol w="6216475"/>
              </a:tblGrid>
              <a:tr h="34187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было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стало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437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Перечень обязательных дисциплин в ОГСЭ 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Обязательный набор: «Иностранный язык в профессиональной деятельности», «Физическая культура», «Основы философии», «История» На выбор разработчиков: «Психология общения» 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СОЦИАЛЬНО-ГУМАНИТАРНЫЙ ЦИКЛ Минимальный набор: «История России», «Иностранный язык в профессиональной деятельности», «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Безопасность жизнедеятельности»,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«Физическая культура», «Основы бережливого производства», «Основы финансовой грамотности» (при необходимости) Перечень обязательных дисциплин дополняется разработчиками с учетом специфики специальности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43768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Общепрофессио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нальный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цикл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«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Безопасность жизнедеятельности»</a:t>
                      </a:r>
                      <a:endParaRPr lang="ru-RU" sz="16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Перечень обязательных дисциплин общепрофессионального цикла устанавливается разработчиком с учетом специфики профессии/специальности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43768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Профессиональн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ый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цикл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В профессиональный цикл образовательной программы входят следующие виды практик: учебная практика и производственная практика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В профессиональный цикл образовательной программы входят следующие виды практик: учебная практика и производственная практика, которые реализуются в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форме практической подготовки</a:t>
                      </a:r>
                      <a:endParaRPr lang="ru-RU" sz="16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437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ГИА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Специальность: разные вариации, иногда неоднозначно трактуемые. 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Профессия: Государственная итоговая аттестация проводится в форме защиты выпускной квалификационной работы в виде демонстрационного экзамена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Специальность: Государственная итоговая аттестация проводится в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форме защиты выпускной квалификационной работы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которая выполняется в виде дипломной работы (дипломного проекта) и демонстрационного экзамена. (вместо «дипломной работы (дипломного проекта)» может быть указана иная форма ВКР с учетом специфики специальности, предусмотренная приказом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Минобрнауки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от 16 августа 2013 г. № 968) Профессия: формулировка без изменений, время – 36 часов 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593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78854" y="1008529"/>
            <a:ext cx="8403771" cy="19267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Спасибо за внимание!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Вьюшкова Любовь Александровна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8(846) 334-04-71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vyushkova@cposo.ru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67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1083" y="1216852"/>
            <a:ext cx="11660957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ru-RU" sz="4000" dirty="0"/>
          </a:p>
          <a:p>
            <a:pPr algn="ctr"/>
            <a:r>
              <a:rPr lang="ru-RU" sz="4000" dirty="0"/>
              <a:t> </a:t>
            </a:r>
            <a:r>
              <a:rPr lang="ru-RU" sz="4000" b="1" dirty="0"/>
              <a:t>Требования к структуре образовательной программы </a:t>
            </a:r>
            <a:r>
              <a:rPr lang="ru-RU" sz="4000" b="1" dirty="0" smtClean="0"/>
              <a:t>СПО.</a:t>
            </a:r>
          </a:p>
          <a:p>
            <a:pPr algn="ctr"/>
            <a:r>
              <a:rPr lang="ru-RU" sz="4000" b="1" dirty="0" smtClean="0"/>
              <a:t>Сравнение ФГОС СПО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15287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167406" y="433633"/>
            <a:ext cx="5986021" cy="13480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Федеральный закон от 26 мая 2021 г. № 144-ФЗ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65229" y="2516957"/>
            <a:ext cx="2498103" cy="37235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«О внесении изменений в Федеральный закон «Об образовании в Российской Федерации»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85501" y="2516957"/>
            <a:ext cx="7692272" cy="36387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 </a:t>
            </a:r>
            <a:r>
              <a:rPr lang="ru-RU" b="1" dirty="0">
                <a:solidFill>
                  <a:schemeClr val="tx1"/>
                </a:solidFill>
              </a:rPr>
              <a:t>1 сентября 2022 года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342900" indent="-342900" algn="ctr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ФГОС </a:t>
            </a:r>
            <a:r>
              <a:rPr lang="ru-RU" dirty="0">
                <a:solidFill>
                  <a:schemeClr val="tx1"/>
                </a:solidFill>
              </a:rPr>
              <a:t>профессионального образования могут разрабатываться не только по профессиям, специальностям и направлениям подготовки и уровням образования, а и по </a:t>
            </a:r>
            <a:r>
              <a:rPr lang="ru-RU" b="1" dirty="0">
                <a:solidFill>
                  <a:schemeClr val="tx1"/>
                </a:solidFill>
              </a:rPr>
              <a:t>укрупненным группам, </a:t>
            </a:r>
            <a:r>
              <a:rPr lang="ru-RU" dirty="0">
                <a:solidFill>
                  <a:schemeClr val="tx1"/>
                </a:solidFill>
              </a:rPr>
              <a:t>по областям и видам профессиональной деятельности (ч. 5 ст. </a:t>
            </a:r>
            <a:r>
              <a:rPr lang="ru-RU" dirty="0" smtClean="0">
                <a:solidFill>
                  <a:schemeClr val="tx1"/>
                </a:solidFill>
              </a:rPr>
              <a:t>11)</a:t>
            </a:r>
          </a:p>
          <a:p>
            <a:pPr marL="342900" indent="-342900" algn="ctr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ПС </a:t>
            </a:r>
            <a:r>
              <a:rPr lang="ru-RU" b="1" dirty="0">
                <a:solidFill>
                  <a:schemeClr val="tx1"/>
                </a:solidFill>
              </a:rPr>
              <a:t>учитываются в </a:t>
            </a:r>
            <a:r>
              <a:rPr lang="ru-RU" b="1" dirty="0" smtClean="0">
                <a:solidFill>
                  <a:srgbClr val="FF0000"/>
                </a:solidFill>
              </a:rPr>
              <a:t>ПОП</a:t>
            </a:r>
            <a:r>
              <a:rPr lang="ru-RU" dirty="0">
                <a:solidFill>
                  <a:schemeClr val="tx1"/>
                </a:solidFill>
              </a:rPr>
              <a:t>, а НЕ во ФГОС (ч. 7 ст.11 упразднена, ч. 9 ст.12) 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с 1 сентября 2023 </a:t>
            </a:r>
            <a:r>
              <a:rPr lang="ru-RU" b="1" dirty="0" smtClean="0">
                <a:solidFill>
                  <a:schemeClr val="tx1"/>
                </a:solidFill>
              </a:rPr>
              <a:t>года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3. При реализации среднего общего образования в рамках программ СПО необходимо использовать </a:t>
            </a:r>
            <a:r>
              <a:rPr lang="ru-RU" dirty="0">
                <a:solidFill>
                  <a:srgbClr val="FF0000"/>
                </a:solidFill>
              </a:rPr>
              <a:t>федеральный перечень учебников </a:t>
            </a:r>
            <a:r>
              <a:rPr lang="ru-RU" dirty="0">
                <a:solidFill>
                  <a:schemeClr val="tx1"/>
                </a:solidFill>
              </a:rPr>
              <a:t>(ч. 4 ст.18)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241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4787" y="358219"/>
            <a:ext cx="8069344" cy="6881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Обновление макета ФГОС СПО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8792" y="1611984"/>
            <a:ext cx="10680569" cy="48925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Новый макет ФГОС предусматривает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• введение широкой квалификации (узкая квалификация (направленность) – устанавливается в образовательной программе</a:t>
            </a:r>
            <a:r>
              <a:rPr lang="ru-RU" dirty="0" smtClean="0">
                <a:solidFill>
                  <a:schemeClr val="tx1"/>
                </a:solidFill>
              </a:rPr>
              <a:t>);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• изменение структуры программы (социально-гуманитарный цикл вместо циклов ОГСЭ и </a:t>
            </a:r>
            <a:r>
              <a:rPr lang="ru-RU" dirty="0" smtClean="0">
                <a:solidFill>
                  <a:schemeClr val="tx1"/>
                </a:solidFill>
              </a:rPr>
              <a:t>ЕН, изменена структура ППКРС-СГ);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• перенос требований к содержанию (знания, умения, навыки) – в </a:t>
            </a:r>
            <a:r>
              <a:rPr lang="ru-RU" dirty="0" smtClean="0">
                <a:solidFill>
                  <a:schemeClr val="tx1"/>
                </a:solidFill>
              </a:rPr>
              <a:t>ПОП </a:t>
            </a:r>
            <a:r>
              <a:rPr lang="ru-RU" dirty="0">
                <a:solidFill>
                  <a:schemeClr val="tx1"/>
                </a:solidFill>
              </a:rPr>
              <a:t>(144-ФЗ</a:t>
            </a:r>
            <a:r>
              <a:rPr lang="ru-RU" dirty="0" smtClean="0">
                <a:solidFill>
                  <a:schemeClr val="tx1"/>
                </a:solidFill>
              </a:rPr>
              <a:t>);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• сжатие сроков обучения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• введение цифрового модуля по всем профессиям и специальностям (</a:t>
            </a:r>
            <a:r>
              <a:rPr lang="ru-RU" dirty="0" err="1">
                <a:solidFill>
                  <a:schemeClr val="tx1"/>
                </a:solidFill>
              </a:rPr>
              <a:t>цифровизация</a:t>
            </a:r>
            <a:r>
              <a:rPr lang="ru-RU" dirty="0">
                <a:solidFill>
                  <a:schemeClr val="tx1"/>
                </a:solidFill>
              </a:rPr>
              <a:t> профессий, например, «цифровой» агроном, «цифровой» модельер</a:t>
            </a:r>
            <a:r>
              <a:rPr lang="ru-RU" dirty="0" smtClean="0">
                <a:solidFill>
                  <a:schemeClr val="tx1"/>
                </a:solidFill>
              </a:rPr>
              <a:t>);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• обязательное освоение основ бережливого производства, финансовой </a:t>
            </a:r>
            <a:r>
              <a:rPr lang="ru-RU" dirty="0" smtClean="0">
                <a:solidFill>
                  <a:schemeClr val="tx1"/>
                </a:solidFill>
              </a:rPr>
              <a:t>грамотности;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• уход от закрепления во ФГОС перечня рабочих профессий и служащих, по которым можно пройти профессиональное обучение в рамках СПО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• </a:t>
            </a:r>
            <a:r>
              <a:rPr lang="ru-RU" dirty="0">
                <a:solidFill>
                  <a:schemeClr val="tx1"/>
                </a:solidFill>
              </a:rPr>
              <a:t>ГИА в виде демонстрационного </a:t>
            </a:r>
            <a:r>
              <a:rPr lang="ru-RU" dirty="0" smtClean="0">
                <a:solidFill>
                  <a:schemeClr val="tx1"/>
                </a:solidFill>
              </a:rPr>
              <a:t>экзамена.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Результат: гибкость разработки программ, возможность из набора доступных квалификаций выбирать те, которые необходимы рынку труда в конкретном регионе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928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381539" y="3081130"/>
            <a:ext cx="1649896" cy="259411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ФГОС СПО 2013 года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799634" y="2169268"/>
            <a:ext cx="1031132" cy="11381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099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67139" y="3399183"/>
            <a:ext cx="1779104" cy="309106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ФГОС СПО  </a:t>
            </a:r>
            <a:r>
              <a:rPr lang="ru-RU" b="1" dirty="0">
                <a:solidFill>
                  <a:schemeClr val="tx1"/>
                </a:solidFill>
              </a:rPr>
              <a:t>2013 года</a:t>
            </a:r>
          </a:p>
        </p:txBody>
      </p:sp>
    </p:spTree>
    <p:extLst>
      <p:ext uri="{BB962C8B-B14F-4D97-AF65-F5344CB8AC3E}">
        <p14:creationId xmlns:p14="http://schemas.microsoft.com/office/powerpoint/2010/main" val="1121584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467140" y="3180522"/>
            <a:ext cx="1530626" cy="293204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ФГОС </a:t>
            </a:r>
            <a:r>
              <a:rPr lang="ru-RU" b="1" dirty="0" smtClean="0">
                <a:solidFill>
                  <a:schemeClr val="tx1"/>
                </a:solidFill>
              </a:rPr>
              <a:t> СПО 2013 </a:t>
            </a:r>
            <a:r>
              <a:rPr lang="ru-RU" b="1" dirty="0">
                <a:solidFill>
                  <a:schemeClr val="tx1"/>
                </a:solidFill>
              </a:rPr>
              <a:t>года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603115" y="2383277"/>
            <a:ext cx="2081719" cy="59338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865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953311" y="2918298"/>
            <a:ext cx="1867710" cy="2548647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ФГОС СПО 2024 года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47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0969" y="329938"/>
            <a:ext cx="7315200" cy="7164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Макет ФГОС СПО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6265"/>
              </p:ext>
            </p:extLst>
          </p:nvPr>
        </p:nvGraphicFramePr>
        <p:xfrm>
          <a:off x="1193014" y="1159498"/>
          <a:ext cx="10166285" cy="5090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774"/>
                <a:gridCol w="4204354"/>
                <a:gridCol w="5260157"/>
              </a:tblGrid>
              <a:tr h="4609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Модель 2013-2020 гг.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Новая модель ФГОС СПО (2021 г.)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3673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Квалификация</a:t>
                      </a:r>
                      <a:endParaRPr lang="ru-RU" b="1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Пункт 1.5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Разработчики ФГОС СПО в пункте 1.1 указывают квалификацию согласно проекту </a:t>
                      </a:r>
                      <a:r>
                        <a:rPr lang="ru-RU" sz="1400" b="1" dirty="0" smtClean="0">
                          <a:latin typeface="+mn-lt"/>
                        </a:rPr>
                        <a:t>Перечня профессий</a:t>
                      </a:r>
                      <a:r>
                        <a:rPr lang="ru-RU" sz="1400" dirty="0" smtClean="0">
                          <a:latin typeface="+mn-lt"/>
                        </a:rPr>
                        <a:t>, специальностей СПО или приказу Министерства образования и науки РФ от 29 октября 2013 №1199 «Об утверждении перечней профессий и специальностей среднего профессионального образования». Содержание образования по профессии/специальности определяется ПОП, которая предполагает освоение всех видов деятельности или освоение видов деятельности, самостоятельно выбранных образовательной организацией в соответствии с потребностями регионального рынка труда из перечня видов деятельности, установленных в п. 1.3 ФГОС СПО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28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Несколько квалификаций ФГОС по профессии (08.01.17 Электромонтажник-наладчик, 08.01.19 Электромонтажник по силовым сетям и электрооборудованию, 08.01.18 Электромонтажник электрических сетей и электрооборудования)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Одна квалификация (широкая) ФГОС по профессии 08.01.31 Электромонтажник электрических сетей и электрооборудования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V="1">
            <a:off x="1828800" y="4902740"/>
            <a:ext cx="2538919" cy="178016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6643991" y="4601183"/>
            <a:ext cx="1332690" cy="208171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0585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4535</TotalTime>
  <Words>900</Words>
  <Application>Microsoft Office PowerPoint</Application>
  <PresentationFormat>Широкоэкранный</PresentationFormat>
  <Paragraphs>87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  Дополнительная профессиональная программа профессиональной переподготовки     Педагогическая деятельность по проектированию и реализации образовательного процесса в СПО  Вьюшкова Любовь Александровна методист отдела образовательных программ и технологий ЦПО Самарской области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Валерьевна Сарокваша</dc:creator>
  <cp:lastModifiedBy>Любовь Александровна Вьюшкова</cp:lastModifiedBy>
  <cp:revision>342</cp:revision>
  <cp:lastPrinted>2025-05-06T10:46:59Z</cp:lastPrinted>
  <dcterms:created xsi:type="dcterms:W3CDTF">2023-03-01T06:37:05Z</dcterms:created>
  <dcterms:modified xsi:type="dcterms:W3CDTF">2026-02-06T06:20:12Z</dcterms:modified>
</cp:coreProperties>
</file>