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73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4" r:id="rId19"/>
    <p:sldId id="275" r:id="rId20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5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1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9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9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10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6.png"/><Relationship Id="rId7" Type="http://schemas.openxmlformats.org/officeDocument/2006/relationships/image" Target="../media/image53.png"/><Relationship Id="rId12" Type="http://schemas.openxmlformats.org/officeDocument/2006/relationships/hyperlink" Target="https://vk.com/iandriano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hyperlink" Target="mailto:ivanushkina@cposo.ru" TargetMode="External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530375" y="2331350"/>
            <a:ext cx="12199800" cy="502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5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Профилактика идеологии терроризма и экстремизма: ключевые темы и задачи</a:t>
            </a:r>
            <a:r>
              <a:rPr lang="en-US" sz="4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Угрозы вовлечения молодежи, механизмы вербовки, профилактика и реагирование.
</a:t>
            </a:r>
            <a:endParaRPr lang="en-US" sz="4600" dirty="0"/>
          </a:p>
        </p:txBody>
      </p:sp>
      <p:sp>
        <p:nvSpPr>
          <p:cNvPr id="4" name="Text 1"/>
          <p:cNvSpPr txBox="1"/>
          <p:nvPr/>
        </p:nvSpPr>
        <p:spPr>
          <a:xfrm>
            <a:off x="13389429" y="9207478"/>
            <a:ext cx="4457699" cy="122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400" dirty="0">
                <a:solidFill>
                  <a:srgbClr val="04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ЦПО Самарской области</a:t>
            </a:r>
            <a:endParaRPr lang="en-US" sz="2400" dirty="0">
              <a:solidFill>
                <a:srgbClr val="0445E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50" y="5707613"/>
            <a:ext cx="8004000" cy="277482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1350" y="5710238"/>
            <a:ext cx="8004000" cy="2774824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963278" y="796724"/>
            <a:ext cx="16622700" cy="1656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Психологические особенности потенциальных «колумбайнеров»
</a:t>
            </a:r>
            <a:endParaRPr lang="en-US" sz="4500" dirty="0"/>
          </a:p>
        </p:txBody>
      </p:sp>
      <p:sp>
        <p:nvSpPr>
          <p:cNvPr id="7" name="Text 1"/>
          <p:cNvSpPr txBox="1"/>
          <p:nvPr/>
        </p:nvSpPr>
        <p:spPr>
          <a:xfrm>
            <a:off x="123775" y="9536150"/>
            <a:ext cx="1028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2200" dirty="0"/>
          </a:p>
        </p:txBody>
      </p:sp>
      <p:sp>
        <p:nvSpPr>
          <p:cNvPr id="8" name="Text 2"/>
          <p:cNvSpPr txBox="1"/>
          <p:nvPr/>
        </p:nvSpPr>
        <p:spPr>
          <a:xfrm>
            <a:off x="832650" y="3585350"/>
            <a:ext cx="8004000" cy="1656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Такие подростки нередко обладают высокой ранимостью с жаждой отомстить за нанесённые обиды, что сочетается с демонстративным пренебрежением нормами общества.
</a:t>
            </a:r>
            <a:endParaRPr lang="en-US" sz="2300" dirty="0"/>
          </a:p>
        </p:txBody>
      </p:sp>
      <p:sp>
        <p:nvSpPr>
          <p:cNvPr id="9" name="Text 3"/>
          <p:cNvSpPr txBox="1"/>
          <p:nvPr/>
        </p:nvSpPr>
        <p:spPr>
          <a:xfrm>
            <a:off x="832625" y="2796400"/>
            <a:ext cx="8004000" cy="6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Нарциссизм и жажда мести как мотиваторы
</a:t>
            </a:r>
            <a:endParaRPr lang="en-US" sz="2800" dirty="0"/>
          </a:p>
        </p:txBody>
      </p:sp>
      <p:sp>
        <p:nvSpPr>
          <p:cNvPr id="10" name="Text 4"/>
          <p:cNvSpPr txBox="1"/>
          <p:nvPr/>
        </p:nvSpPr>
        <p:spPr>
          <a:xfrm>
            <a:off x="9451375" y="3576245"/>
            <a:ext cx="8004000" cy="1656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Часто они проявляют глубокий интерес к насилию и оружию, при этом ситуативно игнорируют правила и заранее делятся планами в соцсетях, что является серьёзным предупреждающим сигналом.
</a:t>
            </a:r>
            <a:endParaRPr lang="en-US" sz="2300" dirty="0"/>
          </a:p>
        </p:txBody>
      </p:sp>
      <p:sp>
        <p:nvSpPr>
          <p:cNvPr id="11" name="Text 5"/>
          <p:cNvSpPr txBox="1"/>
          <p:nvPr/>
        </p:nvSpPr>
        <p:spPr>
          <a:xfrm>
            <a:off x="9451350" y="2787295"/>
            <a:ext cx="8004000" cy="6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Высокий интеллект при сниженной эмпатии
</a:t>
            </a:r>
            <a:endParaRPr lang="en-US" sz="2800" dirty="0"/>
          </a:p>
        </p:txBody>
      </p:sp>
      <p:sp>
        <p:nvSpPr>
          <p:cNvPr id="12" name="Text 1"/>
          <p:cNvSpPr txBox="1"/>
          <p:nvPr/>
        </p:nvSpPr>
        <p:spPr>
          <a:xfrm>
            <a:off x="14565775" y="9032716"/>
            <a:ext cx="4457699" cy="14368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400" dirty="0">
                <a:solidFill>
                  <a:srgbClr val="04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ЦПО Самарской области</a:t>
            </a:r>
            <a:endParaRPr lang="en-US" sz="2400" dirty="0">
              <a:solidFill>
                <a:srgbClr val="0445E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589" y="4309906"/>
            <a:ext cx="12544821" cy="5884997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-1" y="201442"/>
            <a:ext cx="18288000" cy="1511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Этапы радикализации в молодежной среде
</a:t>
            </a:r>
            <a:endParaRPr lang="en-US" sz="4500" dirty="0"/>
          </a:p>
        </p:txBody>
      </p:sp>
      <p:sp>
        <p:nvSpPr>
          <p:cNvPr id="5" name="Text 1"/>
          <p:cNvSpPr txBox="1"/>
          <p:nvPr/>
        </p:nvSpPr>
        <p:spPr>
          <a:xfrm>
            <a:off x="0" y="759612"/>
            <a:ext cx="18288000" cy="3260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50041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Процесс радикализации проходит через последовательные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стадии </a:t>
            </a:r>
            <a:endParaRPr lang="ru-RU" sz="32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50041"/>
              </a:lnSpc>
              <a:buNone/>
            </a:pP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вовлечения 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оправдания 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насилия 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 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возможностью прерывания на любом этапе.
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Раннее 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вмешательство способно эффективно остановить развитие </a:t>
            </a:r>
            <a:endParaRPr lang="ru-RU" sz="32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50041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деструктивного 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поведения на любой стадии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32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  <p:sp>
        <p:nvSpPr>
          <p:cNvPr id="6" name="Text 2"/>
          <p:cNvSpPr txBox="1"/>
          <p:nvPr/>
        </p:nvSpPr>
        <p:spPr>
          <a:xfrm>
            <a:off x="123775" y="9536150"/>
            <a:ext cx="1028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2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845" y="2915264"/>
            <a:ext cx="808200" cy="8082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845" y="2985284"/>
            <a:ext cx="835200" cy="66816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3345" y="2985284"/>
            <a:ext cx="835200" cy="66816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2858" y="2915264"/>
            <a:ext cx="707175" cy="8082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24345" y="2985284"/>
            <a:ext cx="835200" cy="66816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702950" y="517439"/>
            <a:ext cx="16622700" cy="162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Система субъектов профилактики и их роли
</a:t>
            </a:r>
            <a:endParaRPr lang="en-US" sz="4500" dirty="0"/>
          </a:p>
        </p:txBody>
      </p:sp>
      <p:sp>
        <p:nvSpPr>
          <p:cNvPr id="9" name="Text 1"/>
          <p:cNvSpPr txBox="1"/>
          <p:nvPr/>
        </p:nvSpPr>
        <p:spPr>
          <a:xfrm>
            <a:off x="123775" y="9536150"/>
            <a:ext cx="1028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2200" dirty="0"/>
          </a:p>
        </p:txBody>
      </p:sp>
      <p:sp>
        <p:nvSpPr>
          <p:cNvPr id="10" name="Text 2"/>
          <p:cNvSpPr txBox="1"/>
          <p:nvPr/>
        </p:nvSpPr>
        <p:spPr>
          <a:xfrm>
            <a:off x="962350" y="5582825"/>
            <a:ext cx="2901300" cy="317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01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ФСБ, МВД и Росгвардия обеспечивают безопасность, выявляют и пресекают угрозы, проводят проверку и подходят к реагированию на деструктивные проявления среди молодежи.
</a:t>
            </a:r>
            <a:endParaRPr lang="en-US" sz="2019" dirty="0"/>
          </a:p>
        </p:txBody>
      </p:sp>
      <p:sp>
        <p:nvSpPr>
          <p:cNvPr id="11" name="Text 3"/>
          <p:cNvSpPr txBox="1"/>
          <p:nvPr/>
        </p:nvSpPr>
        <p:spPr>
          <a:xfrm>
            <a:off x="962350" y="4060600"/>
            <a:ext cx="2901300" cy="1173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Правоохранительные органы
</a:t>
            </a:r>
            <a:endParaRPr lang="en-US" sz="3200" dirty="0"/>
          </a:p>
        </p:txBody>
      </p:sp>
      <p:sp>
        <p:nvSpPr>
          <p:cNvPr id="12" name="Text 4"/>
          <p:cNvSpPr txBox="1"/>
          <p:nvPr/>
        </p:nvSpPr>
        <p:spPr>
          <a:xfrm>
            <a:off x="4327850" y="5582825"/>
            <a:ext cx="2901300" cy="317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17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Обеспечивают социальную поддержку детей и семей, занимаются профилактикой неблагополучия, организуют комплексное сопровождение детей из групп риска.
</a:t>
            </a:r>
            <a:endParaRPr lang="en-US" sz="2173" dirty="0"/>
          </a:p>
        </p:txBody>
      </p:sp>
      <p:sp>
        <p:nvSpPr>
          <p:cNvPr id="13" name="Text 5"/>
          <p:cNvSpPr txBox="1"/>
          <p:nvPr/>
        </p:nvSpPr>
        <p:spPr>
          <a:xfrm>
            <a:off x="4327850" y="4060600"/>
            <a:ext cx="2901300" cy="1173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Органы соцзащиты и КДНиЗП
</a:t>
            </a:r>
            <a:endParaRPr lang="en-US" sz="3200" dirty="0"/>
          </a:p>
        </p:txBody>
      </p:sp>
      <p:sp>
        <p:nvSpPr>
          <p:cNvPr id="14" name="Text 6"/>
          <p:cNvSpPr txBox="1"/>
          <p:nvPr/>
        </p:nvSpPr>
        <p:spPr>
          <a:xfrm>
            <a:off x="7693350" y="5582825"/>
            <a:ext cx="2901300" cy="317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17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Школы и колледжи реализуют программы раннего выявления, формируют антитеррористическое мировоззрение и обеспечивают психологическую помощь обучающимся.
</a:t>
            </a:r>
            <a:endParaRPr lang="en-US" sz="2173" dirty="0"/>
          </a:p>
        </p:txBody>
      </p:sp>
      <p:sp>
        <p:nvSpPr>
          <p:cNvPr id="15" name="Text 7"/>
          <p:cNvSpPr txBox="1"/>
          <p:nvPr/>
        </p:nvSpPr>
        <p:spPr>
          <a:xfrm>
            <a:off x="7693350" y="4060600"/>
            <a:ext cx="2901300" cy="1173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Образовательные учреждения
</a:t>
            </a:r>
            <a:endParaRPr lang="en-US" sz="3200" dirty="0"/>
          </a:p>
        </p:txBody>
      </p:sp>
      <p:sp>
        <p:nvSpPr>
          <p:cNvPr id="16" name="Text 8"/>
          <p:cNvSpPr txBox="1"/>
          <p:nvPr/>
        </p:nvSpPr>
        <p:spPr>
          <a:xfrm>
            <a:off x="11058850" y="5582825"/>
            <a:ext cx="2901300" cy="317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17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Проводят диагностику психологического состояния, консультируют педагогов и родителей, реализуют проекты ресоциализации и профилактики радикализации.
</a:t>
            </a:r>
            <a:endParaRPr lang="en-US" sz="2173" dirty="0"/>
          </a:p>
        </p:txBody>
      </p:sp>
      <p:sp>
        <p:nvSpPr>
          <p:cNvPr id="17" name="Text 9"/>
          <p:cNvSpPr txBox="1"/>
          <p:nvPr/>
        </p:nvSpPr>
        <p:spPr>
          <a:xfrm>
            <a:off x="11058850" y="4060600"/>
            <a:ext cx="2901300" cy="1173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Психологические службы и НКО
</a:t>
            </a:r>
            <a:endParaRPr lang="en-US" sz="3200" dirty="0"/>
          </a:p>
        </p:txBody>
      </p:sp>
      <p:sp>
        <p:nvSpPr>
          <p:cNvPr id="18" name="Text 10"/>
          <p:cNvSpPr txBox="1"/>
          <p:nvPr/>
        </p:nvSpPr>
        <p:spPr>
          <a:xfrm>
            <a:off x="14424350" y="5582825"/>
            <a:ext cx="2901300" cy="317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9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Традиционные конфессии привлекаются для формирования нравственных ориентиров, противодействия экстремизму через духовное воспитание и межконфессиональный диалог.
</a:t>
            </a:r>
            <a:endParaRPr lang="en-US" sz="1975" dirty="0"/>
          </a:p>
        </p:txBody>
      </p:sp>
      <p:sp>
        <p:nvSpPr>
          <p:cNvPr id="19" name="Text 11"/>
          <p:cNvSpPr txBox="1"/>
          <p:nvPr/>
        </p:nvSpPr>
        <p:spPr>
          <a:xfrm>
            <a:off x="14424350" y="4060600"/>
            <a:ext cx="2901300" cy="1173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Религиозные организации
</a:t>
            </a:r>
            <a:endParaRPr lang="en-US" sz="3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 rotWithShape="1">
          <a:blip r:embed="rId4"/>
          <a:srcRect l="20701" r="23125"/>
          <a:stretch/>
        </p:blipFill>
        <p:spPr>
          <a:xfrm>
            <a:off x="2783860" y="2808631"/>
            <a:ext cx="12720280" cy="7473919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954527" y="896824"/>
            <a:ext cx="16488300" cy="1300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267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Уровни профилактики и межведомственное взаимодействие
</a:t>
            </a:r>
            <a:endParaRPr lang="en-US" sz="4267" dirty="0"/>
          </a:p>
        </p:txBody>
      </p:sp>
      <p:sp>
        <p:nvSpPr>
          <p:cNvPr id="5" name="Text 1"/>
          <p:cNvSpPr txBox="1"/>
          <p:nvPr/>
        </p:nvSpPr>
        <p:spPr>
          <a:xfrm>
            <a:off x="123775" y="9536150"/>
            <a:ext cx="1028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2200" dirty="0"/>
          </a:p>
        </p:txBody>
      </p:sp>
      <p:sp>
        <p:nvSpPr>
          <p:cNvPr id="6" name="Text 2"/>
          <p:cNvSpPr txBox="1"/>
          <p:nvPr/>
        </p:nvSpPr>
        <p:spPr>
          <a:xfrm>
            <a:off x="957150" y="2137131"/>
            <a:ext cx="16488300" cy="1334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Структура работы субъектов и этапы профилактики в системе образования и органов власти
</a:t>
            </a:r>
            <a:endParaRPr lang="en-US" sz="2600" dirty="0"/>
          </a:p>
        </p:txBody>
      </p:sp>
      <p:sp>
        <p:nvSpPr>
          <p:cNvPr id="7" name="Text 1"/>
          <p:cNvSpPr txBox="1"/>
          <p:nvPr/>
        </p:nvSpPr>
        <p:spPr>
          <a:xfrm>
            <a:off x="14565775" y="9032716"/>
            <a:ext cx="4457699" cy="14368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400" dirty="0">
                <a:solidFill>
                  <a:srgbClr val="04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ЦПО Самарской области</a:t>
            </a:r>
            <a:endParaRPr lang="en-US" sz="2400" dirty="0">
              <a:solidFill>
                <a:srgbClr val="0445E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E8E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695" y="2024325"/>
            <a:ext cx="5107760" cy="39906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107" y="2024325"/>
            <a:ext cx="5107760" cy="39906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98100" y="2025012"/>
            <a:ext cx="5112600" cy="3989226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123775" y="9536150"/>
            <a:ext cx="10290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2200" dirty="0"/>
          </a:p>
        </p:txBody>
      </p:sp>
      <p:sp>
        <p:nvSpPr>
          <p:cNvPr id="11" name="Text 1"/>
          <p:cNvSpPr txBox="1"/>
          <p:nvPr/>
        </p:nvSpPr>
        <p:spPr>
          <a:xfrm>
            <a:off x="679950" y="491775"/>
            <a:ext cx="16930800" cy="87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223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Инструменты профилактики: проекты, просвещение, контроль
</a:t>
            </a:r>
            <a:endParaRPr lang="en-US" sz="4223" dirty="0"/>
          </a:p>
        </p:txBody>
      </p:sp>
      <p:sp>
        <p:nvSpPr>
          <p:cNvPr id="12" name="Text 2"/>
          <p:cNvSpPr txBox="1"/>
          <p:nvPr/>
        </p:nvSpPr>
        <p:spPr>
          <a:xfrm>
            <a:off x="1086855" y="7171155"/>
            <a:ext cx="5112600" cy="196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2322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Общественный молодежные организации, </a:t>
            </a:r>
            <a:r>
              <a:rPr lang="ru-RU" sz="2322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социально значимая деятельность</a:t>
            </a:r>
            <a:r>
              <a:rPr lang="en-US" sz="2322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</a:t>
            </a:r>
            <a:r>
              <a:rPr lang="ru-RU" sz="2322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дополнительное образования</a:t>
            </a:r>
            <a:r>
              <a:rPr lang="en-US" sz="2322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32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предоставляют площадки для самореализации и развития у молодежи позитивных ценностей, снижая риски радикализации.
</a:t>
            </a:r>
            <a:endParaRPr lang="en-US" sz="2322" dirty="0"/>
          </a:p>
        </p:txBody>
      </p:sp>
      <p:sp>
        <p:nvSpPr>
          <p:cNvPr id="13" name="Text 3"/>
          <p:cNvSpPr txBox="1"/>
          <p:nvPr/>
        </p:nvSpPr>
        <p:spPr>
          <a:xfrm>
            <a:off x="1128391" y="6422423"/>
            <a:ext cx="5112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644" b="1" dirty="0">
                <a:solidFill>
                  <a:srgbClr val="03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Молодёжные программы и гранты
</a:t>
            </a:r>
            <a:endParaRPr lang="en-US" sz="2644" dirty="0"/>
          </a:p>
        </p:txBody>
      </p:sp>
      <p:sp>
        <p:nvSpPr>
          <p:cNvPr id="14" name="Text 4"/>
          <p:cNvSpPr txBox="1"/>
          <p:nvPr/>
        </p:nvSpPr>
        <p:spPr>
          <a:xfrm>
            <a:off x="6796107" y="7062532"/>
            <a:ext cx="5112600" cy="196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32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Правовое и историческое просвещение помогает разрушить мифы экстремистских идеологий, повышая правовую культуру и патриотическое сознание среди школьников и студентов.
</a:t>
            </a:r>
            <a:endParaRPr lang="en-US" sz="2322" dirty="0"/>
          </a:p>
        </p:txBody>
      </p:sp>
      <p:sp>
        <p:nvSpPr>
          <p:cNvPr id="15" name="Text 5"/>
          <p:cNvSpPr txBox="1"/>
          <p:nvPr/>
        </p:nvSpPr>
        <p:spPr>
          <a:xfrm>
            <a:off x="6793690" y="6289732"/>
            <a:ext cx="5112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773" b="1" dirty="0">
                <a:solidFill>
                  <a:srgbClr val="03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Просвещение и правозащита
</a:t>
            </a:r>
            <a:endParaRPr lang="en-US" sz="2773" dirty="0"/>
          </a:p>
        </p:txBody>
      </p:sp>
      <p:sp>
        <p:nvSpPr>
          <p:cNvPr id="16" name="Text 6"/>
          <p:cNvSpPr txBox="1"/>
          <p:nvPr/>
        </p:nvSpPr>
        <p:spPr>
          <a:xfrm>
            <a:off x="12498100" y="7326427"/>
            <a:ext cx="5112600" cy="196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31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Отслеживание активности в соцсетях, работа с лидерами мнений, разработка индивидуальных профилактических маршрутов помогают своевременно выявлять и снижать риски вовлечения.
</a:t>
            </a:r>
            <a:endParaRPr lang="en-US" sz="2311" dirty="0"/>
          </a:p>
        </p:txBody>
      </p:sp>
      <p:sp>
        <p:nvSpPr>
          <p:cNvPr id="17" name="Text 7"/>
          <p:cNvSpPr txBox="1"/>
          <p:nvPr/>
        </p:nvSpPr>
        <p:spPr>
          <a:xfrm>
            <a:off x="12539636" y="6553627"/>
            <a:ext cx="5112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644" b="1" dirty="0">
                <a:solidFill>
                  <a:srgbClr val="03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Мониторинг и индивидуальная работа
</a:t>
            </a:r>
            <a:endParaRPr lang="en-US" sz="2644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0" y="793797"/>
            <a:ext cx="18288000" cy="1077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Алгоритм реагирования при выявлении риска
</a:t>
            </a:r>
            <a:endParaRPr lang="en-US" sz="4500" dirty="0"/>
          </a:p>
        </p:txBody>
      </p:sp>
      <p:sp>
        <p:nvSpPr>
          <p:cNvPr id="5" name="Text 1"/>
          <p:cNvSpPr txBox="1"/>
          <p:nvPr/>
        </p:nvSpPr>
        <p:spPr>
          <a:xfrm>
            <a:off x="123775" y="9536150"/>
            <a:ext cx="1028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</a:t>
            </a:r>
            <a:endParaRPr lang="en-US" sz="2200" dirty="0"/>
          </a:p>
        </p:txBody>
      </p:sp>
      <p:sp>
        <p:nvSpPr>
          <p:cNvPr id="6" name="Text 2"/>
          <p:cNvSpPr txBox="1"/>
          <p:nvPr/>
        </p:nvSpPr>
        <p:spPr>
          <a:xfrm>
            <a:off x="1563575" y="3040625"/>
            <a:ext cx="4411800" cy="4852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Немедленно оповестить администрацию и </a:t>
            </a:r>
            <a:r>
              <a:rPr lang="en-US" sz="2500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психолога </a:t>
            </a:r>
            <a:r>
              <a:rPr lang="en-US" sz="25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своевременного обсуждения выявленных признаков и организации поддержки </a:t>
            </a:r>
            <a:r>
              <a:rPr lang="en-US" sz="2500" dirty="0" err="1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обучающегося</a:t>
            </a:r>
            <a:r>
              <a:rPr lang="en-US" sz="2500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25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500" dirty="0"/>
          </a:p>
        </p:txBody>
      </p:sp>
      <p:sp>
        <p:nvSpPr>
          <p:cNvPr id="7" name="Text 3"/>
          <p:cNvSpPr txBox="1"/>
          <p:nvPr/>
        </p:nvSpPr>
        <p:spPr>
          <a:xfrm>
            <a:off x="6938100" y="3040625"/>
            <a:ext cx="4411800" cy="4852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 наличии угрозы безопасности сообщить правоохранительным органам и обеспечить контроль за ситуацией, привлекая соответствующие службы.
</a:t>
            </a:r>
            <a:endParaRPr lang="en-US" sz="2500" dirty="0"/>
          </a:p>
        </p:txBody>
      </p:sp>
      <p:sp>
        <p:nvSpPr>
          <p:cNvPr id="8" name="Text 4"/>
          <p:cNvSpPr txBox="1"/>
          <p:nvPr/>
        </p:nvSpPr>
        <p:spPr>
          <a:xfrm>
            <a:off x="12312625" y="3040625"/>
            <a:ext cx="4411800" cy="4852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Провести беседу с родителями учащегося, разработать индивидуальный маршрут социальной и психологической поддержки с участием специалистов.
</a:t>
            </a:r>
            <a:endParaRPr lang="en-US" sz="2500" dirty="0"/>
          </a:p>
        </p:txBody>
      </p:sp>
      <p:sp>
        <p:nvSpPr>
          <p:cNvPr id="9" name="Text 1"/>
          <p:cNvSpPr txBox="1"/>
          <p:nvPr/>
        </p:nvSpPr>
        <p:spPr>
          <a:xfrm>
            <a:off x="14565775" y="9032716"/>
            <a:ext cx="4457699" cy="14368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400" dirty="0">
                <a:solidFill>
                  <a:srgbClr val="04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ЦПО Самарской области</a:t>
            </a:r>
            <a:endParaRPr lang="en-US" sz="2400" dirty="0">
              <a:solidFill>
                <a:srgbClr val="0445E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2098" y="312781"/>
            <a:ext cx="9042900" cy="3071926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123775" y="9536150"/>
            <a:ext cx="1028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2200" dirty="0"/>
          </a:p>
        </p:txBody>
      </p:sp>
      <p:sp>
        <p:nvSpPr>
          <p:cNvPr id="7" name="Text 2"/>
          <p:cNvSpPr txBox="1"/>
          <p:nvPr/>
        </p:nvSpPr>
        <p:spPr>
          <a:xfrm>
            <a:off x="401499" y="372737"/>
            <a:ext cx="8069100" cy="6649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445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Маркеры деструктивного поведения: </a:t>
            </a:r>
            <a:r>
              <a:rPr lang="ru-RU" sz="4452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см. </a:t>
            </a:r>
            <a:r>
              <a:rPr lang="en-US" sz="4452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памятк</a:t>
            </a:r>
            <a:r>
              <a:rPr lang="ru-RU" sz="4452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</a:t>
            </a:r>
            <a:r>
              <a:rPr lang="en-US" sz="4452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445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32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Наблюдение за внешними, речевыми, цифровыми и социально-психологическими проявлениями, указывающими на возможную радикализацию обучающегося.
</a:t>
            </a:r>
            <a:r>
              <a:rPr lang="en-US" sz="251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32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Совпадение нескольких маркеров требует немедленного реагирования для предотвращения деструктивных действий.
</a:t>
            </a:r>
            <a:endParaRPr lang="en-US" sz="4452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71" y="3697487"/>
            <a:ext cx="5586927" cy="42281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5825" y="5440595"/>
            <a:ext cx="5267401" cy="44687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2832" y="7762613"/>
            <a:ext cx="5022993" cy="21467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176" y="6670929"/>
            <a:ext cx="3907875" cy="21947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79386" y="8238407"/>
            <a:ext cx="2345436" cy="195223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2206500" y="549125"/>
            <a:ext cx="13875000" cy="170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Практические кейсы: </a:t>
            </a:r>
            <a:endParaRPr lang="ru-RU" sz="46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6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ситуация</a:t>
            </a:r>
            <a:r>
              <a:rPr lang="en-US" sz="4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риски и план действий
</a:t>
            </a:r>
            <a:endParaRPr lang="en-US" sz="4600" dirty="0"/>
          </a:p>
        </p:txBody>
      </p:sp>
      <p:sp>
        <p:nvSpPr>
          <p:cNvPr id="6" name="Text 1"/>
          <p:cNvSpPr txBox="1"/>
          <p:nvPr/>
        </p:nvSpPr>
        <p:spPr>
          <a:xfrm>
            <a:off x="1326899" y="6366545"/>
            <a:ext cx="6535200" cy="258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Интерес к неонацистской символике и экстремистскому контенту у студента — сигнал для участия правоохранителей и разработки воспитательных мероприятий, включая индивидуальную работу психолога.
</a:t>
            </a:r>
            <a:endParaRPr lang="en-US" sz="2600" dirty="0"/>
          </a:p>
        </p:txBody>
      </p:sp>
      <p:sp>
        <p:nvSpPr>
          <p:cNvPr id="7" name="Text 2"/>
          <p:cNvSpPr txBox="1"/>
          <p:nvPr/>
        </p:nvSpPr>
        <p:spPr>
          <a:xfrm>
            <a:off x="1457528" y="3207585"/>
            <a:ext cx="6535200" cy="258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Агрессивные рисунки у дошкольника могут свидетельствовать о посттравматических реакциях и влиянии ненадлежащего контента. Рекомендуется психологическая диагностика и корректирующая работа с семьей.
</a:t>
            </a:r>
          </a:p>
        </p:txBody>
      </p:sp>
      <p:sp>
        <p:nvSpPr>
          <p:cNvPr id="8" name="Text 3"/>
          <p:cNvSpPr txBox="1"/>
          <p:nvPr/>
        </p:nvSpPr>
        <p:spPr>
          <a:xfrm>
            <a:off x="10101251" y="2930000"/>
            <a:ext cx="6399600" cy="258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Высказывания о войне и привнесение в группу игрушечного оружия требуют вовлечения родителей и проведения профилактических бесед с детьми и педагогами.
</a:t>
            </a:r>
            <a:endParaRPr lang="en-US" sz="2600" dirty="0"/>
          </a:p>
        </p:txBody>
      </p:sp>
      <p:sp>
        <p:nvSpPr>
          <p:cNvPr id="9" name="Text 4"/>
          <p:cNvSpPr txBox="1"/>
          <p:nvPr/>
        </p:nvSpPr>
        <p:spPr>
          <a:xfrm>
            <a:off x="10101251" y="6366545"/>
            <a:ext cx="6399600" cy="258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Угрозы нападения и репосты радикального контента в соцсетях требуют срочного информирования администрации, сотрудников МВД и реализации мер профилактики внутри учебного заведения.
</a:t>
            </a:r>
            <a:endParaRPr lang="en-US" sz="2600" dirty="0"/>
          </a:p>
        </p:txBody>
      </p:sp>
      <p:sp>
        <p:nvSpPr>
          <p:cNvPr id="10" name="Text 5"/>
          <p:cNvSpPr txBox="1"/>
          <p:nvPr/>
        </p:nvSpPr>
        <p:spPr>
          <a:xfrm>
            <a:off x="123775" y="9536150"/>
            <a:ext cx="10290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17</a:t>
            </a:r>
            <a:endParaRPr lang="en-US" sz="2200" dirty="0"/>
          </a:p>
        </p:txBody>
      </p:sp>
      <p:sp>
        <p:nvSpPr>
          <p:cNvPr id="11" name="Text 1"/>
          <p:cNvSpPr txBox="1"/>
          <p:nvPr/>
        </p:nvSpPr>
        <p:spPr>
          <a:xfrm>
            <a:off x="14565775" y="9032716"/>
            <a:ext cx="4457699" cy="14368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400" dirty="0">
                <a:solidFill>
                  <a:srgbClr val="04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ЦПО Самарской области</a:t>
            </a:r>
            <a:endParaRPr lang="en-US" sz="2400" dirty="0">
              <a:solidFill>
                <a:srgbClr val="0445E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630" y="2827747"/>
            <a:ext cx="614400" cy="6144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630" y="5947147"/>
            <a:ext cx="614400" cy="6144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7080" y="2869267"/>
            <a:ext cx="664200" cy="531360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832650" y="376226"/>
            <a:ext cx="16622700" cy="1656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Ресурсы и контакты для педагогов региона
</a:t>
            </a:r>
            <a:endParaRPr lang="en-US" sz="4500" dirty="0"/>
          </a:p>
        </p:txBody>
      </p:sp>
      <p:sp>
        <p:nvSpPr>
          <p:cNvPr id="11" name="Text 1"/>
          <p:cNvSpPr txBox="1"/>
          <p:nvPr/>
        </p:nvSpPr>
        <p:spPr>
          <a:xfrm>
            <a:off x="123775" y="9536150"/>
            <a:ext cx="1028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</a:t>
            </a:r>
            <a:endParaRPr lang="en-US" sz="2200" dirty="0"/>
          </a:p>
        </p:txBody>
      </p:sp>
      <p:sp>
        <p:nvSpPr>
          <p:cNvPr id="12" name="Text 2"/>
          <p:cNvSpPr txBox="1"/>
          <p:nvPr/>
        </p:nvSpPr>
        <p:spPr>
          <a:xfrm>
            <a:off x="832650" y="3896548"/>
            <a:ext cx="8004000" cy="113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Иванушкина Екатерина Владимировна – начальник отдела, контакт: 8 927 606-51-63, </a:t>
            </a:r>
            <a:r>
              <a:rPr lang="en-US" sz="23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11"/>
              </a:rPr>
              <a:t>ivanushkina@cposo.ru</a:t>
            </a:r>
            <a:r>
              <a:rPr lang="ru-RU" sz="23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3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консультаций и </a:t>
            </a:r>
            <a:r>
              <a:rPr lang="en-US" sz="23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обучения</a:t>
            </a:r>
            <a:r>
              <a:rPr lang="en-US" sz="2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300" dirty="0"/>
          </a:p>
        </p:txBody>
      </p:sp>
      <p:sp>
        <p:nvSpPr>
          <p:cNvPr id="13" name="Text 3"/>
          <p:cNvSpPr txBox="1"/>
          <p:nvPr/>
        </p:nvSpPr>
        <p:spPr>
          <a:xfrm>
            <a:off x="1969625" y="3155490"/>
            <a:ext cx="6842100" cy="6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800" b="1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</a:t>
            </a:r>
            <a:r>
              <a:rPr lang="ru-RU" sz="2800" b="1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 </a:t>
            </a:r>
            <a:r>
              <a:rPr lang="en-US" sz="2800" b="1" dirty="0" err="1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Самарской</a:t>
            </a:r>
            <a:r>
              <a:rPr lang="en-US" sz="2800" b="1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8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области
</a:t>
            </a:r>
            <a:endParaRPr lang="en-US" sz="2800" dirty="0"/>
          </a:p>
        </p:txBody>
      </p:sp>
      <p:sp>
        <p:nvSpPr>
          <p:cNvPr id="14" name="Text 4"/>
          <p:cNvSpPr txBox="1"/>
          <p:nvPr/>
        </p:nvSpPr>
        <p:spPr>
          <a:xfrm>
            <a:off x="832650" y="7078956"/>
            <a:ext cx="8004000" cy="113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Контакты экстренных служб в Самаре, Тольятти и Сызрани, круглосуточные телефоны для быстрой связи при выявлении угрозы.
</a:t>
            </a:r>
            <a:endParaRPr lang="en-US" sz="2300" dirty="0"/>
          </a:p>
        </p:txBody>
      </p:sp>
      <p:sp>
        <p:nvSpPr>
          <p:cNvPr id="15" name="Text 5"/>
          <p:cNvSpPr txBox="1"/>
          <p:nvPr/>
        </p:nvSpPr>
        <p:spPr>
          <a:xfrm>
            <a:off x="1969625" y="6143152"/>
            <a:ext cx="6842100" cy="6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6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Полиция </a:t>
            </a:r>
            <a:r>
              <a:rPr lang="en-US" sz="2600" b="1" dirty="0" err="1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Самарской</a:t>
            </a:r>
            <a:r>
              <a:rPr lang="en-US" sz="26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600" b="1" dirty="0" err="1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области</a:t>
            </a:r>
            <a:endParaRPr lang="ru-RU" sz="2600" b="1" dirty="0" smtClean="0">
              <a:solidFill>
                <a:srgbClr val="1C335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90000"/>
              </a:lnSpc>
              <a:buNone/>
            </a:pPr>
            <a:r>
              <a:rPr lang="ru-RU" sz="2600" b="1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(см. памятку)</a:t>
            </a:r>
            <a:r>
              <a:rPr lang="en-US" sz="26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600" dirty="0"/>
          </a:p>
        </p:txBody>
      </p:sp>
      <p:sp>
        <p:nvSpPr>
          <p:cNvPr id="16" name="Text 6"/>
          <p:cNvSpPr txBox="1"/>
          <p:nvPr/>
        </p:nvSpPr>
        <p:spPr>
          <a:xfrm>
            <a:off x="9473974" y="3767688"/>
            <a:ext cx="8814025" cy="113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sz="2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Андрианов Иван Павлович – руководитель отделения, оказывает поддержку детям и педагогам в вопросах профилактики деструктивного </a:t>
            </a:r>
            <a:r>
              <a:rPr lang="en-US" sz="23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поведения</a:t>
            </a:r>
            <a:r>
              <a:rPr lang="ru-RU" sz="2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3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12"/>
              </a:rPr>
              <a:t>https</a:t>
            </a:r>
            <a:r>
              <a:rPr lang="en-US" sz="2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12"/>
              </a:rPr>
              <a:t>://</a:t>
            </a:r>
            <a:r>
              <a:rPr lang="en-US" sz="23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12"/>
              </a:rPr>
              <a:t>vk.com/iandrianov</a:t>
            </a:r>
            <a:r>
              <a:rPr lang="ru-RU" sz="23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300" dirty="0"/>
          </a:p>
        </p:txBody>
      </p:sp>
      <p:sp>
        <p:nvSpPr>
          <p:cNvPr id="17" name="Text 7"/>
          <p:cNvSpPr txBox="1"/>
          <p:nvPr/>
        </p:nvSpPr>
        <p:spPr>
          <a:xfrm>
            <a:off x="10635875" y="3155490"/>
            <a:ext cx="6842100" cy="6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Национальный центр помощи детям
</a:t>
            </a:r>
            <a:endParaRPr lang="en-US" sz="2800" dirty="0"/>
          </a:p>
        </p:txBody>
      </p:sp>
      <p:sp>
        <p:nvSpPr>
          <p:cNvPr id="18" name="Text 1"/>
          <p:cNvSpPr txBox="1"/>
          <p:nvPr/>
        </p:nvSpPr>
        <p:spPr>
          <a:xfrm>
            <a:off x="14565775" y="9032716"/>
            <a:ext cx="4457699" cy="14368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400" dirty="0">
                <a:solidFill>
                  <a:srgbClr val="04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ЦПО Самарской области</a:t>
            </a:r>
            <a:endParaRPr lang="en-US" sz="2400" dirty="0">
              <a:solidFill>
                <a:srgbClr val="0445E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028675" y="2761375"/>
            <a:ext cx="12865200" cy="4745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6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Системный подход — </a:t>
            </a:r>
            <a:endParaRPr lang="ru-RU" sz="60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60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залог</a:t>
            </a:r>
            <a:r>
              <a:rPr lang="en-US" sz="60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6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успешной профилактики
</a:t>
            </a:r>
            <a:r>
              <a:rPr lang="en-US" sz="25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Эффективная профилактика возможна лишь при взаимодействии всех субъектов, внимании педагогов и поддержке региональных служб, что способствует предотвращению трагедий и формированию здорового общества.
</a:t>
            </a:r>
            <a:endParaRPr lang="en-US" sz="6000" dirty="0"/>
          </a:p>
        </p:txBody>
      </p:sp>
      <p:sp>
        <p:nvSpPr>
          <p:cNvPr id="5" name="Text 1"/>
          <p:cNvSpPr txBox="1"/>
          <p:nvPr/>
        </p:nvSpPr>
        <p:spPr>
          <a:xfrm>
            <a:off x="14565775" y="9032716"/>
            <a:ext cx="4457699" cy="14368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400" dirty="0">
                <a:solidFill>
                  <a:srgbClr val="04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ЦПО Самарской области</a:t>
            </a:r>
            <a:endParaRPr lang="en-US" sz="2400" dirty="0">
              <a:solidFill>
                <a:srgbClr val="0445E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81" y="2233450"/>
            <a:ext cx="8045362" cy="80349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7242500" y="9536150"/>
            <a:ext cx="924600" cy="108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2200" dirty="0"/>
          </a:p>
        </p:txBody>
      </p:sp>
      <p:sp>
        <p:nvSpPr>
          <p:cNvPr id="5" name="Text 1"/>
          <p:cNvSpPr txBox="1"/>
          <p:nvPr/>
        </p:nvSpPr>
        <p:spPr>
          <a:xfrm>
            <a:off x="9020150" y="3242100"/>
            <a:ext cx="7925400" cy="5531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Экстремизм и неонацизм среди молодежи — приоритетные проблемы государственной политики РФ. Особое внимание уделяется феномену скулшутинга, интернет-вербовке и необходимости комплексного межведомственного взаимодействия для раннего выявления угроз.</a:t>
            </a:r>
            <a:r>
              <a:rPr lang="en-US" sz="2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600" dirty="0"/>
          </a:p>
        </p:txBody>
      </p:sp>
      <p:sp>
        <p:nvSpPr>
          <p:cNvPr id="6" name="Text 2"/>
          <p:cNvSpPr txBox="1"/>
          <p:nvPr/>
        </p:nvSpPr>
        <p:spPr>
          <a:xfrm>
            <a:off x="503022" y="724050"/>
            <a:ext cx="14526600" cy="129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5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Контекст и актуальность: </a:t>
            </a:r>
            <a:endParaRPr lang="ru-RU" sz="5000" b="1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5000" b="1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вызовы</a:t>
            </a:r>
            <a:r>
              <a:rPr lang="en-US" sz="50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5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образовательного сообщества
</a:t>
            </a:r>
            <a:endParaRPr lang="en-US" sz="5000" dirty="0"/>
          </a:p>
        </p:txBody>
      </p:sp>
      <p:sp>
        <p:nvSpPr>
          <p:cNvPr id="8" name="Text 1"/>
          <p:cNvSpPr txBox="1"/>
          <p:nvPr/>
        </p:nvSpPr>
        <p:spPr>
          <a:xfrm>
            <a:off x="13585371" y="8917050"/>
            <a:ext cx="4457699" cy="122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400" dirty="0">
                <a:solidFill>
                  <a:srgbClr val="04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ЦПО Самарской области</a:t>
            </a:r>
            <a:endParaRPr lang="en-US" sz="2400" dirty="0">
              <a:solidFill>
                <a:srgbClr val="0445E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774600" y="807050"/>
            <a:ext cx="15199800" cy="114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524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угрозы вовлечения детей </a:t>
            </a:r>
            <a:endParaRPr lang="ru-RU" sz="4524" b="1" dirty="0" smtClean="0">
              <a:solidFill>
                <a:srgbClr val="1C335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524" b="1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</a:t>
            </a:r>
            <a:r>
              <a:rPr lang="en-US" sz="4524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деструктивную деятельность
</a:t>
            </a:r>
            <a:endParaRPr lang="en-US" sz="4524" dirty="0"/>
          </a:p>
        </p:txBody>
      </p:sp>
      <p:sp>
        <p:nvSpPr>
          <p:cNvPr id="5" name="Text 1"/>
          <p:cNvSpPr txBox="1"/>
          <p:nvPr/>
        </p:nvSpPr>
        <p:spPr>
          <a:xfrm>
            <a:off x="2622300" y="6869750"/>
            <a:ext cx="6046800" cy="266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6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Идеологическая обработка </a:t>
            </a:r>
            <a:r>
              <a:rPr lang="en-US" sz="2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базируется на национализме, культе насилия и неонацизме, формируя у подростков фанатичные взгляды и готовность к противоправным действиям.
</a:t>
            </a:r>
            <a:endParaRPr lang="en-US" sz="2600" dirty="0"/>
          </a:p>
        </p:txBody>
      </p:sp>
      <p:sp>
        <p:nvSpPr>
          <p:cNvPr id="6" name="Text 2"/>
          <p:cNvSpPr txBox="1"/>
          <p:nvPr/>
        </p:nvSpPr>
        <p:spPr>
          <a:xfrm>
            <a:off x="2622300" y="3293000"/>
            <a:ext cx="6046800" cy="266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6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Деструктивные организации </a:t>
            </a:r>
            <a:r>
              <a:rPr lang="en-US" sz="2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используют детей для проведения диверсий, распространения запрещённых материалов и иной противоправной деятельности, нанося ущерб безопасности общества.
</a:t>
            </a:r>
            <a:endParaRPr lang="en-US" sz="2600" dirty="0"/>
          </a:p>
        </p:txBody>
      </p:sp>
      <p:sp>
        <p:nvSpPr>
          <p:cNvPr id="7" name="Text 3"/>
          <p:cNvSpPr txBox="1"/>
          <p:nvPr/>
        </p:nvSpPr>
        <p:spPr>
          <a:xfrm>
            <a:off x="10637600" y="3293000"/>
            <a:ext cx="6046800" cy="266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6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Радикальные </a:t>
            </a:r>
            <a:r>
              <a:rPr lang="en-US" sz="2600" b="1" dirty="0" err="1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структуры</a:t>
            </a:r>
            <a:r>
              <a:rPr lang="en-US" sz="26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ru-RU" sz="2600" b="1" dirty="0" smtClean="0">
              <a:solidFill>
                <a:srgbClr val="1C335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15000"/>
              </a:lnSpc>
              <a:buNone/>
            </a:pPr>
            <a:r>
              <a:rPr lang="en-US" sz="2600" dirty="0" err="1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ведут</a:t>
            </a:r>
            <a:r>
              <a:rPr lang="en-US" sz="2600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целенаправленную работу через интернет и социальные сети, активно вовлекая детей и подростков в экстремистские сообщества и идеологии.
</a:t>
            </a:r>
            <a:endParaRPr lang="en-US" sz="2600" dirty="0"/>
          </a:p>
        </p:txBody>
      </p:sp>
      <p:sp>
        <p:nvSpPr>
          <p:cNvPr id="8" name="Text 4"/>
          <p:cNvSpPr txBox="1"/>
          <p:nvPr/>
        </p:nvSpPr>
        <p:spPr>
          <a:xfrm>
            <a:off x="123775" y="9536150"/>
            <a:ext cx="10290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2200" dirty="0"/>
          </a:p>
        </p:txBody>
      </p:sp>
      <p:sp>
        <p:nvSpPr>
          <p:cNvPr id="9" name="Text 1"/>
          <p:cNvSpPr txBox="1"/>
          <p:nvPr/>
        </p:nvSpPr>
        <p:spPr>
          <a:xfrm>
            <a:off x="12932229" y="8799923"/>
            <a:ext cx="4457699" cy="14368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400" dirty="0">
                <a:solidFill>
                  <a:srgbClr val="04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ЦПО Самарской области</a:t>
            </a:r>
            <a:endParaRPr lang="en-US" sz="2400" dirty="0">
              <a:solidFill>
                <a:srgbClr val="0445E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2206500" y="549125"/>
            <a:ext cx="13875000" cy="170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Причины вовлечения: </a:t>
            </a:r>
            <a:endParaRPr lang="ru-RU" sz="46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личные </a:t>
            </a:r>
            <a:r>
              <a:rPr lang="en-US" sz="4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социальные аспекты
</a:t>
            </a:r>
            <a:endParaRPr lang="en-US" sz="4600" dirty="0"/>
          </a:p>
        </p:txBody>
      </p:sp>
      <p:sp>
        <p:nvSpPr>
          <p:cNvPr id="6" name="Text 1"/>
          <p:cNvSpPr txBox="1"/>
          <p:nvPr/>
        </p:nvSpPr>
        <p:spPr>
          <a:xfrm>
            <a:off x="1326899" y="6366545"/>
            <a:ext cx="6535200" cy="258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6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Доступность экстремистского контента </a:t>
            </a:r>
            <a:r>
              <a:rPr lang="en-US" sz="2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через интернет и искажённая историческая память формируют неправильное мировоззрение, усиливая риск вовлечения.
</a:t>
            </a:r>
            <a:endParaRPr lang="en-US" sz="2600" dirty="0"/>
          </a:p>
        </p:txBody>
      </p:sp>
      <p:sp>
        <p:nvSpPr>
          <p:cNvPr id="7" name="Text 2"/>
          <p:cNvSpPr txBox="1"/>
          <p:nvPr/>
        </p:nvSpPr>
        <p:spPr>
          <a:xfrm>
            <a:off x="1326900" y="2930000"/>
            <a:ext cx="6535200" cy="258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6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Желание самоутверждения и принадлежности к группе </a:t>
            </a:r>
            <a:r>
              <a:rPr lang="en-US" sz="2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стимулирует подростков искать поддержку в радикальных сообществах для подтверждения своей идентичности.</a:t>
            </a:r>
            <a:r>
              <a:rPr lang="en-US" sz="2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600" dirty="0"/>
          </a:p>
        </p:txBody>
      </p:sp>
      <p:sp>
        <p:nvSpPr>
          <p:cNvPr id="8" name="Text 3"/>
          <p:cNvSpPr txBox="1"/>
          <p:nvPr/>
        </p:nvSpPr>
        <p:spPr>
          <a:xfrm>
            <a:off x="10101251" y="2930000"/>
            <a:ext cx="6399600" cy="258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6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Психологическая уязвимость</a:t>
            </a:r>
            <a:r>
              <a:rPr lang="en-US" sz="2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включая низкую самооценку и тревожность, а также семейное неблагополучие способствуют открытости к деструктивному влиянию.
</a:t>
            </a:r>
            <a:endParaRPr lang="en-US" sz="2600" dirty="0"/>
          </a:p>
        </p:txBody>
      </p:sp>
      <p:sp>
        <p:nvSpPr>
          <p:cNvPr id="9" name="Text 4"/>
          <p:cNvSpPr txBox="1"/>
          <p:nvPr/>
        </p:nvSpPr>
        <p:spPr>
          <a:xfrm>
            <a:off x="10101251" y="6366545"/>
            <a:ext cx="6399600" cy="258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Возрастной максимум риска приходится на 13—25 лет, при этом первые признаки отклонений могут проявиться уже в 7—10 лет в виде нарушений поведения и интересов.
</a:t>
            </a:r>
            <a:endParaRPr lang="en-US" sz="2600" dirty="0"/>
          </a:p>
        </p:txBody>
      </p:sp>
      <p:sp>
        <p:nvSpPr>
          <p:cNvPr id="10" name="Text 5"/>
          <p:cNvSpPr txBox="1"/>
          <p:nvPr/>
        </p:nvSpPr>
        <p:spPr>
          <a:xfrm>
            <a:off x="123775" y="9536150"/>
            <a:ext cx="10290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2200" dirty="0"/>
          </a:p>
        </p:txBody>
      </p:sp>
      <p:sp>
        <p:nvSpPr>
          <p:cNvPr id="11" name="Text 1"/>
          <p:cNvSpPr txBox="1"/>
          <p:nvPr/>
        </p:nvSpPr>
        <p:spPr>
          <a:xfrm>
            <a:off x="14401801" y="8979225"/>
            <a:ext cx="4457699" cy="14368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400" dirty="0">
                <a:solidFill>
                  <a:srgbClr val="04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ЦПО Самарской области</a:t>
            </a:r>
            <a:endParaRPr lang="en-US" sz="2400" dirty="0">
              <a:solidFill>
                <a:srgbClr val="0445E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448" y="1979215"/>
            <a:ext cx="8287500" cy="6649052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123775" y="9536150"/>
            <a:ext cx="1028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18</a:t>
            </a:r>
            <a:endParaRPr lang="en-US" sz="2200" dirty="0"/>
          </a:p>
        </p:txBody>
      </p:sp>
      <p:sp>
        <p:nvSpPr>
          <p:cNvPr id="7" name="Text 2"/>
          <p:cNvSpPr txBox="1"/>
          <p:nvPr/>
        </p:nvSpPr>
        <p:spPr>
          <a:xfrm>
            <a:off x="349250" y="2011300"/>
            <a:ext cx="8918400" cy="6649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4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Возрастной профиль детей с высоким риском вовлечения
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Максимальный подъем рисков приходится на подростковый период, что требует максимального внимания в школах и колледжах.
</a:t>
            </a:r>
            <a:r>
              <a:rPr lang="en-US" sz="2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Ранняя диагностика с 7–10 лет помогает снизить вероятность дальнейшей радикализации в критическом возрасте.
</a:t>
            </a:r>
            <a:endParaRPr lang="en-US" sz="4600" dirty="0"/>
          </a:p>
        </p:txBody>
      </p:sp>
      <p:sp>
        <p:nvSpPr>
          <p:cNvPr id="8" name="Text 1"/>
          <p:cNvSpPr txBox="1"/>
          <p:nvPr/>
        </p:nvSpPr>
        <p:spPr>
          <a:xfrm>
            <a:off x="14124215" y="9161659"/>
            <a:ext cx="4457699" cy="14368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400" dirty="0">
                <a:solidFill>
                  <a:srgbClr val="04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ЦПО Самарской области</a:t>
            </a:r>
            <a:endParaRPr lang="en-US" sz="2400" dirty="0">
              <a:solidFill>
                <a:srgbClr val="0445E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761" y="5005637"/>
            <a:ext cx="15232475" cy="3746698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123775" y="9536150"/>
            <a:ext cx="1028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2200" dirty="0"/>
          </a:p>
        </p:txBody>
      </p:sp>
      <p:sp>
        <p:nvSpPr>
          <p:cNvPr id="7" name="Text 2"/>
          <p:cNvSpPr txBox="1"/>
          <p:nvPr/>
        </p:nvSpPr>
        <p:spPr>
          <a:xfrm>
            <a:off x="0" y="2247344"/>
            <a:ext cx="18287999" cy="2210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акторы 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разделены на мировоззренческие, психологические, возрастные и социальные, отражающие комплексные условия 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радикализации.</a:t>
            </a:r>
            <a:r>
              <a:rPr lang="ru-RU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Совместное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воздействие факторов значительно увеличивает вероятность вовлечения в экстремизм.
</a:t>
            </a:r>
            <a:endParaRPr lang="en-US" sz="3200" dirty="0"/>
          </a:p>
        </p:txBody>
      </p:sp>
      <p:sp>
        <p:nvSpPr>
          <p:cNvPr id="8" name="Text 1"/>
          <p:cNvSpPr txBox="1"/>
          <p:nvPr/>
        </p:nvSpPr>
        <p:spPr>
          <a:xfrm>
            <a:off x="14091558" y="8961407"/>
            <a:ext cx="4457699" cy="14368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400" dirty="0">
                <a:solidFill>
                  <a:srgbClr val="04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ЦПО Самарской области</a:t>
            </a:r>
            <a:endParaRPr lang="en-US" sz="2400" dirty="0">
              <a:solidFill>
                <a:srgbClr val="0445E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146199"/>
            <a:ext cx="18288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Группы факторов риска вовлечения ребёнка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E8E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695" y="2024325"/>
            <a:ext cx="5107760" cy="39906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107" y="2024325"/>
            <a:ext cx="5107760" cy="39906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00520" y="2024325"/>
            <a:ext cx="5107760" cy="39906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123775" y="9536150"/>
            <a:ext cx="10290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2200" dirty="0"/>
          </a:p>
        </p:txBody>
      </p:sp>
      <p:sp>
        <p:nvSpPr>
          <p:cNvPr id="11" name="Text 1"/>
          <p:cNvSpPr txBox="1"/>
          <p:nvPr/>
        </p:nvSpPr>
        <p:spPr>
          <a:xfrm>
            <a:off x="679950" y="491775"/>
            <a:ext cx="16930800" cy="87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способы вербовки молодежи
</a:t>
            </a:r>
            <a:endParaRPr lang="en-US" sz="4500" dirty="0"/>
          </a:p>
        </p:txBody>
      </p:sp>
      <p:sp>
        <p:nvSpPr>
          <p:cNvPr id="12" name="Text 2"/>
          <p:cNvSpPr txBox="1"/>
          <p:nvPr/>
        </p:nvSpPr>
        <p:spPr>
          <a:xfrm>
            <a:off x="1089275" y="7326427"/>
            <a:ext cx="5112600" cy="196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32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Радикальные </a:t>
            </a:r>
            <a:r>
              <a:rPr lang="en-US" sz="2322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группы</a:t>
            </a:r>
            <a:r>
              <a:rPr lang="en-US" sz="232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используют социальные сети, мессенджеры и игровые площадки для установления контакта с молодёжью, предлагая поддержку и привлекательные общие интересы.
</a:t>
            </a:r>
            <a:endParaRPr lang="en-US" sz="2322" dirty="0"/>
          </a:p>
        </p:txBody>
      </p:sp>
      <p:sp>
        <p:nvSpPr>
          <p:cNvPr id="13" name="Text 3"/>
          <p:cNvSpPr txBox="1"/>
          <p:nvPr/>
        </p:nvSpPr>
        <p:spPr>
          <a:xfrm>
            <a:off x="1091695" y="6431866"/>
            <a:ext cx="5112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644" b="1" dirty="0">
                <a:solidFill>
                  <a:srgbClr val="03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Активное вовлечение через соцсети и мессенджеры
</a:t>
            </a:r>
            <a:endParaRPr lang="en-US" sz="2644" dirty="0"/>
          </a:p>
        </p:txBody>
      </p:sp>
      <p:sp>
        <p:nvSpPr>
          <p:cNvPr id="14" name="Text 4"/>
          <p:cNvSpPr txBox="1"/>
          <p:nvPr/>
        </p:nvSpPr>
        <p:spPr>
          <a:xfrm>
            <a:off x="6793688" y="7326427"/>
            <a:ext cx="5112600" cy="196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32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Часто вербовка сопровождается психологическим давлением, угрозами и шантажом, дополнительно стимулируется материальными выгодами и обещаниями защиты.
</a:t>
            </a:r>
            <a:endParaRPr lang="en-US" sz="2322" dirty="0"/>
          </a:p>
        </p:txBody>
      </p:sp>
      <p:sp>
        <p:nvSpPr>
          <p:cNvPr id="15" name="Text 5"/>
          <p:cNvSpPr txBox="1"/>
          <p:nvPr/>
        </p:nvSpPr>
        <p:spPr>
          <a:xfrm>
            <a:off x="6813180" y="6431866"/>
            <a:ext cx="5112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644" b="1" dirty="0">
                <a:solidFill>
                  <a:srgbClr val="03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Манипуляции и шантаж как инструменты воздействия
</a:t>
            </a:r>
            <a:endParaRPr lang="en-US" sz="2644" dirty="0"/>
          </a:p>
        </p:txBody>
      </p:sp>
      <p:sp>
        <p:nvSpPr>
          <p:cNvPr id="16" name="Text 6"/>
          <p:cNvSpPr txBox="1"/>
          <p:nvPr/>
        </p:nvSpPr>
        <p:spPr>
          <a:xfrm>
            <a:off x="12498100" y="7326427"/>
            <a:ext cx="5112600" cy="196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32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Процесс вовлечения часто начинается с безобидных мемов и сатиры, постепенно переходя к оправданию насилия и подготовке реальных экстремистских действий.
</a:t>
            </a:r>
            <a:endParaRPr lang="en-US" sz="2322" dirty="0"/>
          </a:p>
        </p:txBody>
      </p:sp>
      <p:sp>
        <p:nvSpPr>
          <p:cNvPr id="17" name="Text 7"/>
          <p:cNvSpPr txBox="1"/>
          <p:nvPr/>
        </p:nvSpPr>
        <p:spPr>
          <a:xfrm>
            <a:off x="12550590" y="6431866"/>
            <a:ext cx="5112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644" b="1" dirty="0">
                <a:solidFill>
                  <a:srgbClr val="03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Радикализация через культурные мемы и контент
</a:t>
            </a:r>
            <a:endParaRPr lang="en-US" sz="2644" dirty="0"/>
          </a:p>
        </p:txBody>
      </p:sp>
      <p:sp>
        <p:nvSpPr>
          <p:cNvPr id="18" name="Text 1"/>
          <p:cNvSpPr txBox="1"/>
          <p:nvPr/>
        </p:nvSpPr>
        <p:spPr>
          <a:xfrm>
            <a:off x="14091558" y="8961407"/>
            <a:ext cx="4457699" cy="14368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400" dirty="0">
                <a:solidFill>
                  <a:srgbClr val="04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ЦПО Самарской области</a:t>
            </a:r>
            <a:endParaRPr lang="en-US" sz="2400" dirty="0">
              <a:solidFill>
                <a:srgbClr val="0445E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2177300" y="275629"/>
            <a:ext cx="14758500" cy="147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Психологический и возрастной портрет </a:t>
            </a:r>
            <a:endParaRPr lang="ru-RU" sz="45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5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уязвимых </a:t>
            </a:r>
            <a:r>
              <a:rPr lang="en-US" sz="4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подростков
</a:t>
            </a:r>
            <a:endParaRPr lang="en-US" sz="4500" dirty="0"/>
          </a:p>
        </p:txBody>
      </p:sp>
      <p:sp>
        <p:nvSpPr>
          <p:cNvPr id="6" name="Text 1"/>
          <p:cNvSpPr txBox="1"/>
          <p:nvPr/>
        </p:nvSpPr>
        <p:spPr>
          <a:xfrm>
            <a:off x="739700" y="4264613"/>
            <a:ext cx="5043600" cy="289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Подростки обладают повышенной внушаемостью и склонностью к депрессии, что усиливает их восприимчивость к радикальным идеям и группам.
</a:t>
            </a:r>
            <a:endParaRPr lang="en-US" sz="2800" dirty="0"/>
          </a:p>
        </p:txBody>
      </p:sp>
      <p:sp>
        <p:nvSpPr>
          <p:cNvPr id="7" name="Text 2"/>
          <p:cNvSpPr txBox="1"/>
          <p:nvPr/>
        </p:nvSpPr>
        <p:spPr>
          <a:xfrm>
            <a:off x="6831475" y="4264637"/>
            <a:ext cx="5043600" cy="289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этот критический период они ищут экстрим и страдают от суицидальных мыслей, что нередко сопровождается романтизацией</a:t>
            </a:r>
            <a:r>
              <a:rPr lang="en-US" sz="28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насилия и </a:t>
            </a:r>
            <a:r>
              <a:rPr lang="en-US" sz="28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агрессии</a:t>
            </a:r>
            <a:r>
              <a:rPr lang="en-US" sz="28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25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500" dirty="0"/>
          </a:p>
        </p:txBody>
      </p:sp>
      <p:sp>
        <p:nvSpPr>
          <p:cNvPr id="8" name="Text 3"/>
          <p:cNvSpPr txBox="1"/>
          <p:nvPr/>
        </p:nvSpPr>
        <p:spPr>
          <a:xfrm>
            <a:off x="123775" y="9536150"/>
            <a:ext cx="1028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2200" dirty="0"/>
          </a:p>
        </p:txBody>
      </p:sp>
      <p:sp>
        <p:nvSpPr>
          <p:cNvPr id="9" name="Text 4"/>
          <p:cNvSpPr txBox="1"/>
          <p:nvPr/>
        </p:nvSpPr>
        <p:spPr>
          <a:xfrm>
            <a:off x="12618550" y="4264613"/>
            <a:ext cx="5043600" cy="289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Чувство несправедливости и поиск собственной идентичности делают их уязвимыми к внешнему влиянию лидеров экстремистских сообществ.
</a:t>
            </a:r>
          </a:p>
        </p:txBody>
      </p:sp>
      <p:sp>
        <p:nvSpPr>
          <p:cNvPr id="10" name="Text 1"/>
          <p:cNvSpPr txBox="1"/>
          <p:nvPr/>
        </p:nvSpPr>
        <p:spPr>
          <a:xfrm>
            <a:off x="14091558" y="8961407"/>
            <a:ext cx="4457699" cy="14368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400" dirty="0">
                <a:solidFill>
                  <a:srgbClr val="04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ЦПО Самарской области</a:t>
            </a:r>
            <a:endParaRPr lang="en-US" sz="2400" dirty="0">
              <a:solidFill>
                <a:srgbClr val="0445E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8764" y="-199505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0" y="647875"/>
            <a:ext cx="18288000" cy="1479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Скулшутинг и движение «</a:t>
            </a:r>
            <a:r>
              <a:rPr lang="en-US" sz="45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Колумбайн</a:t>
            </a:r>
            <a:r>
              <a:rPr lang="en-US" sz="45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»</a:t>
            </a:r>
            <a:r>
              <a:rPr lang="ru-RU" sz="45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</a:t>
            </a:r>
            <a:r>
              <a:rPr lang="en-US" sz="45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суть</a:t>
            </a:r>
            <a:r>
              <a:rPr lang="en-US" sz="45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4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причины
</a:t>
            </a:r>
            <a:endParaRPr lang="en-US" sz="4500" dirty="0"/>
          </a:p>
        </p:txBody>
      </p:sp>
      <p:sp>
        <p:nvSpPr>
          <p:cNvPr id="5" name="Text 1"/>
          <p:cNvSpPr txBox="1"/>
          <p:nvPr/>
        </p:nvSpPr>
        <p:spPr>
          <a:xfrm>
            <a:off x="5870674" y="7147838"/>
            <a:ext cx="9630600" cy="129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Отсутствие своевременной психологической помощи </a:t>
            </a: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поддерживающего окружения усугубляет состояние подростков и повышает риск трагедии.
</a:t>
            </a:r>
            <a:endParaRPr lang="en-US" sz="2500" dirty="0"/>
          </a:p>
        </p:txBody>
      </p:sp>
      <p:sp>
        <p:nvSpPr>
          <p:cNvPr id="6" name="Text 2"/>
          <p:cNvSpPr txBox="1"/>
          <p:nvPr/>
        </p:nvSpPr>
        <p:spPr>
          <a:xfrm>
            <a:off x="6155574" y="5628212"/>
            <a:ext cx="9630600" cy="129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причины возникновения </a:t>
            </a: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 длительная травля (буллинг), желание подражать «героям» нападений, а также доступ к оружию и изоляция личности.
</a:t>
            </a:r>
            <a:endParaRPr lang="en-US" sz="2500" dirty="0"/>
          </a:p>
        </p:txBody>
      </p:sp>
      <p:sp>
        <p:nvSpPr>
          <p:cNvPr id="7" name="Text 3"/>
          <p:cNvSpPr txBox="1"/>
          <p:nvPr/>
        </p:nvSpPr>
        <p:spPr>
          <a:xfrm>
            <a:off x="6456324" y="4203088"/>
            <a:ext cx="9630600" cy="1197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Субкультура</a:t>
            </a: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«Колумбайн» героизирует такие массовые убийства и признана террористической и запрещённой в Российской Федерации.
</a:t>
            </a:r>
            <a:endParaRPr lang="en-US" sz="2500" dirty="0"/>
          </a:p>
        </p:txBody>
      </p:sp>
      <p:sp>
        <p:nvSpPr>
          <p:cNvPr id="8" name="Text 4"/>
          <p:cNvSpPr txBox="1"/>
          <p:nvPr/>
        </p:nvSpPr>
        <p:spPr>
          <a:xfrm>
            <a:off x="6736799" y="2777963"/>
            <a:ext cx="9630600" cy="1197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Скулшутинг</a:t>
            </a: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— вооружённые нападения на школы, которые проводят мотивированные подростки с личными или идеологическими целями.
</a:t>
            </a:r>
            <a:endParaRPr lang="en-US" sz="2500" dirty="0"/>
          </a:p>
        </p:txBody>
      </p:sp>
      <p:sp>
        <p:nvSpPr>
          <p:cNvPr id="9" name="Text 5"/>
          <p:cNvSpPr txBox="1"/>
          <p:nvPr/>
        </p:nvSpPr>
        <p:spPr>
          <a:xfrm>
            <a:off x="123775" y="9536150"/>
            <a:ext cx="1028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2200" dirty="0"/>
          </a:p>
        </p:txBody>
      </p:sp>
      <p:sp>
        <p:nvSpPr>
          <p:cNvPr id="10" name="Text 1"/>
          <p:cNvSpPr txBox="1"/>
          <p:nvPr/>
        </p:nvSpPr>
        <p:spPr>
          <a:xfrm>
            <a:off x="14565775" y="8161651"/>
            <a:ext cx="4457699" cy="14368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400" dirty="0">
                <a:solidFill>
                  <a:srgbClr val="0445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ЦПО Самарской области</a:t>
            </a:r>
            <a:endParaRPr lang="en-US" sz="2400" dirty="0">
              <a:solidFill>
                <a:srgbClr val="0445E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1065</Words>
  <Application>Microsoft Office PowerPoint</Application>
  <PresentationFormat>Произвольный</PresentationFormat>
  <Paragraphs>137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Екатерина Владимировна Иванушкина</cp:lastModifiedBy>
  <cp:revision>7</cp:revision>
  <dcterms:created xsi:type="dcterms:W3CDTF">2026-04-16T07:37:07Z</dcterms:created>
  <dcterms:modified xsi:type="dcterms:W3CDTF">2026-04-16T08:48:04Z</dcterms:modified>
</cp:coreProperties>
</file>