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15" r:id="rId2"/>
    <p:sldId id="318" r:id="rId3"/>
    <p:sldId id="338" r:id="rId4"/>
    <p:sldId id="256" r:id="rId5"/>
    <p:sldId id="292" r:id="rId6"/>
    <p:sldId id="319" r:id="rId7"/>
    <p:sldId id="340" r:id="rId8"/>
    <p:sldId id="342" r:id="rId9"/>
    <p:sldId id="341" r:id="rId10"/>
    <p:sldId id="343" r:id="rId11"/>
    <p:sldId id="344" r:id="rId12"/>
    <p:sldId id="345" r:id="rId13"/>
    <p:sldId id="350" r:id="rId14"/>
    <p:sldId id="349" r:id="rId15"/>
    <p:sldId id="348" r:id="rId16"/>
    <p:sldId id="346" r:id="rId17"/>
    <p:sldId id="347" r:id="rId18"/>
    <p:sldId id="351" r:id="rId19"/>
    <p:sldId id="353" r:id="rId20"/>
    <p:sldId id="352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5" r:id="rId29"/>
    <p:sldId id="361" r:id="rId30"/>
    <p:sldId id="366" r:id="rId31"/>
    <p:sldId id="362" r:id="rId32"/>
    <p:sldId id="364" r:id="rId33"/>
    <p:sldId id="363" r:id="rId3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52" autoAdjust="0"/>
    <p:restoredTop sz="95846"/>
  </p:normalViewPr>
  <p:slideViewPr>
    <p:cSldViewPr snapToGrid="0" snapToObjects="1">
      <p:cViewPr varScale="1">
        <p:scale>
          <a:sx n="68" d="100"/>
          <a:sy n="68" d="100"/>
        </p:scale>
        <p:origin x="51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2D82A-D932-44EE-87A2-65659E8D89AB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9C767-99D5-426A-BD9C-A339CFF6F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4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B448F-F882-7C4D-92D7-623EE1B40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B2566-8C62-184D-B275-33ACD67AC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6953" y="2084388"/>
            <a:ext cx="6119447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17AD-31D5-AB4A-85EA-417A0661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6953" y="4564063"/>
            <a:ext cx="611944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E0B51-B3AA-1144-A063-2A3C971B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E8C0-E1CE-954C-B2CB-C05BA0D5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6FDF-34A5-0442-B78E-E7762A6E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735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3AA6-48F6-F84E-8111-C40BF947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EF053-8BE6-ED48-958D-898AB4D68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61FDA-06F4-C847-A56C-FCC6181F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4C558-1774-164B-880D-6744A5EF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61481-5C69-4B42-A9C9-36A832C5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342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460B4D-307E-B945-882B-76215B558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A844D-631E-FD44-9332-840B3340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DCC4A-9E84-144E-984E-C97F4252E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E2099-85EB-B547-9C9A-45DA7248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183D3-2539-5743-8423-ED6848731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148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F1D66-6361-8840-9201-28A3BF11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3C8F4-1806-7C4E-9400-C9F841BF8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940C4-AD79-D849-9E43-A1DE71862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E307-C7FD-E34C-A7BC-461EB3617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1DDD0-6F6E-1D49-B70E-77188BDE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110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8C270-98FB-6140-BF94-7AA7CA5D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7A7C9-F376-2041-96F0-5674DD9A1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53E32-BB31-2E41-8CF3-4009BB28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983B4-36A8-DC4F-9146-4605B2E2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83717-A577-AC4F-B6BB-F11BAD63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43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327A4-35B1-1B4B-A514-622FC7E5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D258E-6754-F444-9A58-FEF78F38A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6CC7C-7F13-E845-A05E-17F1C6A16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5B477-03BD-B949-BFE5-A4123D2DB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FB8DD-2F31-3E43-A246-2F9CAC7F5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F3B8F-E351-2440-A42F-D685549E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093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8511-C2FD-DF4C-9E66-694E4D21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DAB3C-868E-894A-A3AC-960B965A2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1F29A-1AD9-A841-928E-A6DE1025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8D2D0-EB5F-BA4E-AB92-38FBF22826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DBBD36-8369-DC41-90CA-36C7935757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76484-078E-104E-9CCF-0D9858BE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38203-14E4-A04C-85DA-FE2E22E32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40C32C-617E-F54D-998E-B3783575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5777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E110-BE2B-704D-8CFE-9F815FEA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2C854-C8C3-8F4F-BB8D-2028EDD6B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923D6-5F97-C84A-8A34-BA6991FF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6C1A0-6CA3-6744-BA01-DB49040F6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36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C4DB2F-7A0B-9241-B39E-55B15166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B8837A-D75C-B640-A709-86407D6B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84B8D-311C-0D41-932A-D74CBE37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332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8BEDD-0E8E-8D41-9D99-F674E1174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28049-5577-8542-99D7-DFCAFC3C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CD359-5513-6B43-9F56-586CDBD6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09B72-D2E8-AE45-A3C6-7E3E7289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4E05A-F433-C142-9DAD-1E7546FA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1AE38-3C29-A846-B2E6-72C9E12B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827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7A15-C0B6-914D-90B8-2B1330CAB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94C2C-F8A5-C94C-AD09-9C50CB855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2352F-9505-DD42-8D3A-AC51C3CEE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5408E-0288-C043-9509-500EAE46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4EF4B-C4B7-D844-A2E1-0AB99E74C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933F-BF6B-DB43-834A-411F60D8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145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9A8344-2F52-D246-8430-D2473C72FC5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AF6FE-CCCC-4948-AE3F-A4B5ED20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85" y="3651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42BA8-053F-A64E-BA8E-D23D3DCB1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97E7D-E98B-094E-9EF3-268455381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CDFF8-EFE1-3B43-84DF-46B998FF0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D3EE6-5817-CA42-A142-0B55BA111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111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isk.yandex.ru/i/EzF1g5l9QH4oq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tube.ru/video/56ef6ee0fb55544186f56868bb60f7d6/?r=w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FDD6-109A-794B-9A25-31B897FAF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1" y="2084388"/>
            <a:ext cx="6865034" cy="23876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Seravek" panose="020B0503040000020004" pitchFamily="34" charset="0"/>
              </a:rPr>
              <a:t>Обсуждение результатов самостоятельной работы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13F66-0051-094C-B748-4D8AEE0FE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/>
                </a:solidFill>
              </a:rPr>
              <a:t>Севостьянова О.В.</a:t>
            </a:r>
            <a:endParaRPr lang="x-none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46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449439-89D8-4797-A3E9-A0AE6E17E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732" y="1324708"/>
            <a:ext cx="9294055" cy="522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10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990882-3C7B-49C3-A9C1-8A3F16CBC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232" y="1168081"/>
            <a:ext cx="10053711" cy="56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60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942A2D-A2B1-4E8E-8BA3-C61798C60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49" y="1324708"/>
            <a:ext cx="9786425" cy="55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94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9E6A65-98F2-43A8-BF91-039AD8D52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024" y="1324708"/>
            <a:ext cx="9687951" cy="544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24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26C705-ED99-4790-B5C9-04743A90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22" y="1324708"/>
            <a:ext cx="9631680" cy="54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83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FA2FAB-3588-4A3B-807D-E116F0741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649" y="1384788"/>
            <a:ext cx="9730154" cy="547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C09A54-361B-470F-A281-D8C0AD9F3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188" y="1324708"/>
            <a:ext cx="9645748" cy="542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94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20BAC1-D103-47C5-A31B-39AB55C23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045" y="1266092"/>
            <a:ext cx="9941169" cy="55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72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65367F-41CC-4614-9258-AA9E90C8E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867" y="1324708"/>
            <a:ext cx="9645748" cy="542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70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474C67-377C-4295-A6A5-FDBF0BF63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9" y="1324708"/>
            <a:ext cx="9758289" cy="548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0918" y="2393576"/>
            <a:ext cx="992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Формулирование собственных целей и задач на  самостоятельно выбранную тематику (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заполнение формы и прикрепление в личном кабинете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1193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D57208-CFDB-40BC-91C5-E620654EB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851" y="1368962"/>
            <a:ext cx="9758289" cy="5489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298520-41D5-48DA-AB39-C51C371CF4DA}"/>
              </a:ext>
            </a:extLst>
          </p:cNvPr>
          <p:cNvSpPr txBox="1"/>
          <p:nvPr/>
        </p:nvSpPr>
        <p:spPr>
          <a:xfrm>
            <a:off x="2201333" y="5181600"/>
            <a:ext cx="7298267" cy="812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541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F51CF2-0329-483B-A242-6FBEE2D20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28" y="1324708"/>
            <a:ext cx="9767668" cy="54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56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4087D0-DF79-43B3-A3CF-68DDBB8E0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837" y="1324708"/>
            <a:ext cx="9744222" cy="54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80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0F39AB-C271-4461-A44A-0DC1EE6B9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853" y="1324708"/>
            <a:ext cx="9716086" cy="54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62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77312C-0EE4-47E2-BBF7-DB46C466A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787" y="1324708"/>
            <a:ext cx="9786425" cy="55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03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381803-513F-4536-A8F1-11D4B3896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44" y="1324708"/>
            <a:ext cx="10053711" cy="56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40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307C70-5EA5-4BA0-A29E-34083D31B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47" y="1274004"/>
            <a:ext cx="9927102" cy="55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60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84C672-1B3C-4A6A-93B2-2A85E8E5E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28" y="1324708"/>
            <a:ext cx="9687951" cy="544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27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2E5497-DBDD-4A8D-ACEB-70F617B31DB9}"/>
              </a:ext>
            </a:extLst>
          </p:cNvPr>
          <p:cNvSpPr txBox="1"/>
          <p:nvPr/>
        </p:nvSpPr>
        <p:spPr>
          <a:xfrm>
            <a:off x="896229" y="1663505"/>
            <a:ext cx="9865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Как вызвать интерес к лекции гуманитарного цикла в технических вузах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к.и.н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. доц. Харламова Т.И.,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к.и.н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. Рыбина М.В. Университет машиностроения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ru-RU" sz="2000" i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-12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n-US" sz="2000" i="1" dirty="0">
                <a:solidFill>
                  <a:srgbClr val="FF0000"/>
                </a:solidFill>
                <a:latin typeface="Arial" pitchFamily="34" charset="0"/>
                <a:cs typeface="Arial" pitchFamily="34" charset="-120"/>
                <a:hlinkClick r:id="rId2"/>
              </a:rPr>
              <a:t>https://disk.yandex.ru/i/EzF1g5l9QH4oqg</a:t>
            </a:r>
            <a:endParaRPr lang="en-US" sz="2000" i="1" dirty="0">
              <a:solidFill>
                <a:srgbClr val="FF0000"/>
              </a:solidFill>
              <a:latin typeface="Arial" pitchFamily="34" charset="0"/>
              <a:cs typeface="Arial" pitchFamily="34" charset="-12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ru-RU" sz="2000" i="1" dirty="0">
              <a:solidFill>
                <a:srgbClr val="FF0000"/>
              </a:solidFill>
              <a:latin typeface="Arial" pitchFamily="34" charset="0"/>
              <a:cs typeface="Arial" pitchFamily="34" charset="-12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n-US" sz="2000" i="1" dirty="0">
              <a:solidFill>
                <a:srgbClr val="FF0000"/>
              </a:solidFill>
              <a:latin typeface="Arial" pitchFamily="34" charset="0"/>
              <a:cs typeface="Arial" pitchFamily="34" charset="-12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ru-RU" sz="2000" i="1" dirty="0">
                <a:solidFill>
                  <a:srgbClr val="FF0000"/>
                </a:solidFill>
                <a:latin typeface="Arial" pitchFamily="34" charset="0"/>
                <a:cs typeface="Arial" pitchFamily="34" charset="-120"/>
              </a:rPr>
              <a:t>Задание: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Чтение материала с пометками ИНСЕРТ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ru-RU" sz="2000" i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-12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ru-RU" sz="2000" i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-12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BEE999-4FA3-4E5F-AED4-2F3E6F057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188" y="2008163"/>
            <a:ext cx="1593166" cy="15931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A60BB4-D6B4-450E-A3BD-EEEC51701E46}"/>
              </a:ext>
            </a:extLst>
          </p:cNvPr>
          <p:cNvSpPr txBox="1"/>
          <p:nvPr/>
        </p:nvSpPr>
        <p:spPr>
          <a:xfrm>
            <a:off x="896229" y="4389829"/>
            <a:ext cx="3862038" cy="184665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I —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interactive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 (интерактивная)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N —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noting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 (познавательная)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S —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system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 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for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 (система)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E —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effective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 (для эффективного)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R —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reading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 (чтения)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T —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thinking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 (и размышления)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94886E-BBA6-4189-95D5-721C4D4F3C5A}"/>
              </a:ext>
            </a:extLst>
          </p:cNvPr>
          <p:cNvSpPr txBox="1"/>
          <p:nvPr/>
        </p:nvSpPr>
        <p:spPr>
          <a:xfrm>
            <a:off x="5937738" y="4251809"/>
            <a:ext cx="5825197" cy="2185214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FF0000"/>
                </a:solidFill>
                <a:latin typeface="Arial" pitchFamily="34" charset="0"/>
                <a:cs typeface="Arial" pitchFamily="34" charset="-120"/>
              </a:rPr>
              <a:t>V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 - я это знаю</a:t>
            </a:r>
          </a:p>
          <a:p>
            <a:r>
              <a:rPr lang="ru-RU" sz="2400" i="1" dirty="0">
                <a:solidFill>
                  <a:srgbClr val="FF0000"/>
                </a:solidFill>
                <a:latin typeface="Arial" pitchFamily="34" charset="0"/>
                <a:cs typeface="Arial" pitchFamily="34" charset="-120"/>
              </a:rPr>
              <a:t>+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 - это новая информация для меня</a:t>
            </a:r>
          </a:p>
          <a:p>
            <a:r>
              <a:rPr lang="ru-RU" sz="2400" i="1" dirty="0">
                <a:solidFill>
                  <a:srgbClr val="FF0000"/>
                </a:solidFill>
                <a:latin typeface="Arial" pitchFamily="34" charset="0"/>
                <a:cs typeface="Arial" pitchFamily="34" charset="-120"/>
              </a:rPr>
              <a:t>—</a:t>
            </a:r>
            <a:r>
              <a:rPr lang="ru-RU" sz="2000" i="1" dirty="0">
                <a:solidFill>
                  <a:srgbClr val="FF0000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 - я думал по-другому, это противоречит тому, что я знал</a:t>
            </a:r>
          </a:p>
          <a:p>
            <a:r>
              <a:rPr lang="ru-RU" sz="2400" i="1" dirty="0">
                <a:solidFill>
                  <a:srgbClr val="FF0000"/>
                </a:solidFill>
                <a:latin typeface="Arial" pitchFamily="34" charset="0"/>
                <a:cs typeface="Arial" pitchFamily="34" charset="-120"/>
              </a:rPr>
              <a:t>?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- это мне непонятно, нужны объяснения, уточнения</a:t>
            </a:r>
          </a:p>
        </p:txBody>
      </p:sp>
    </p:spTree>
    <p:extLst>
      <p:ext uri="{BB962C8B-B14F-4D97-AF65-F5344CB8AC3E}">
        <p14:creationId xmlns:p14="http://schemas.microsoft.com/office/powerpoint/2010/main" val="2132325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41C673-9FF4-4CEE-BAAE-5B5054C35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87" y="1324708"/>
            <a:ext cx="9476935" cy="533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62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D82F9C-8640-4CA3-B212-F1F0C4149C71}"/>
              </a:ext>
            </a:extLst>
          </p:cNvPr>
          <p:cNvSpPr txBox="1"/>
          <p:nvPr/>
        </p:nvSpPr>
        <p:spPr>
          <a:xfrm>
            <a:off x="773723" y="1800028"/>
            <a:ext cx="8862645" cy="4702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Анализ учебного занятия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 </a:t>
            </a: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практической работы: анализ эффективности построения учебного занятия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marL="342900" lvl="0" indent="-342900" algn="just">
              <a:lnSpc>
                <a:spcPct val="107000"/>
              </a:lnSpc>
              <a:buFont typeface="Yu Gothic UI Semilight" panose="020B0400000000000000" pitchFamily="34" charset="-128"/>
              <a:buChar char="-"/>
            </a:pP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тип учебного занятия;</a:t>
            </a:r>
          </a:p>
          <a:p>
            <a:pPr marL="342900" lvl="0" indent="-342900" algn="just">
              <a:lnSpc>
                <a:spcPct val="107000"/>
              </a:lnSpc>
              <a:buFont typeface="Yu Gothic UI Semilight" panose="020B0400000000000000" pitchFamily="34" charset="-128"/>
              <a:buChar char="-"/>
            </a:pP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этапы и методы, используемые на учебном занятии;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Yu Gothic UI Semilight" panose="020B0400000000000000" pitchFamily="34" charset="-128"/>
              <a:buChar char="-"/>
            </a:pP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зафиксировать способы управления вниманием аудитории, используемые преподавателем при проведении учебного занятия.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Бланки, материалы 18.03.2026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https://disk.yandex.ru/d/7YmkNz-usASRww</a:t>
            </a:r>
            <a:endParaRPr lang="ru-RU" sz="18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B6C0C4-A2A7-40C1-B96D-5D8283ED8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859" y="1499382"/>
            <a:ext cx="1929618" cy="19296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D12A92-FACF-46EB-BB4A-7A89A0D32AF5}"/>
              </a:ext>
            </a:extLst>
          </p:cNvPr>
          <p:cNvSpPr txBox="1"/>
          <p:nvPr/>
        </p:nvSpPr>
        <p:spPr>
          <a:xfrm>
            <a:off x="9811630" y="3895288"/>
            <a:ext cx="2198076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https://rutube.ru/video/56ef6ee0fb55544186f56868bb60f7d6/?r=wd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85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BAC6B-2200-44A6-A3F2-B6016F07EF49}"/>
              </a:ext>
            </a:extLst>
          </p:cNvPr>
          <p:cNvSpPr txBox="1"/>
          <p:nvPr/>
        </p:nvSpPr>
        <p:spPr>
          <a:xfrm>
            <a:off x="1290918" y="2393576"/>
            <a:ext cx="9923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Arial Black" panose="020B0A04020102020204" pitchFamily="34" charset="0"/>
              </a:rPr>
              <a:t>Просмотр видео</a:t>
            </a:r>
          </a:p>
        </p:txBody>
      </p:sp>
    </p:spTree>
    <p:extLst>
      <p:ext uri="{BB962C8B-B14F-4D97-AF65-F5344CB8AC3E}">
        <p14:creationId xmlns:p14="http://schemas.microsoft.com/office/powerpoint/2010/main" val="1422059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8692C8-658D-4916-A464-A3D39B494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257" y="1168081"/>
            <a:ext cx="9505071" cy="534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43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5D4CB-99AD-4C61-8859-BEDA24D3E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822" y="1324708"/>
            <a:ext cx="9533206" cy="536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84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F865D5-4153-4215-8017-4F81A6E73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70" y="1324708"/>
            <a:ext cx="9547274" cy="537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45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FDD6-109A-794B-9A25-31B897FAF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1" y="2084388"/>
            <a:ext cx="6865034" cy="23876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Seravek" panose="020B0503040000020004" pitchFamily="34" charset="0"/>
              </a:rPr>
              <a:t>Методика преподавания учебной дисциплины и профессионального модуля</a:t>
            </a:r>
            <a:endParaRPr lang="x-none" sz="4000" b="1" dirty="0">
              <a:latin typeface="Seravek" panose="020B05030400000200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13F66-0051-094C-B748-4D8AEE0FE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/>
                </a:solidFill>
              </a:rPr>
              <a:t>Севостьянова О.В.</a:t>
            </a:r>
            <a:endParaRPr lang="x-none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8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6" name="Рисунок 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20F531D-DB3D-43F6-9F18-0A85FA1E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3485" y="2799042"/>
            <a:ext cx="1658745" cy="1658745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9BC8DEE-7E5B-4ADD-AAE0-DBD2675D8F0B}"/>
              </a:ext>
            </a:extLst>
          </p:cNvPr>
          <p:cNvSpPr txBox="1">
            <a:spLocks/>
          </p:cNvSpPr>
          <p:nvPr/>
        </p:nvSpPr>
        <p:spPr>
          <a:xfrm>
            <a:off x="2283656" y="3402056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-120"/>
              </a:rPr>
              <a:t>МЕТОДЫ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4195029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725BC-B5A1-4A8F-8B37-7A8388412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27" y="1356164"/>
            <a:ext cx="9270610" cy="521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5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37824F-61A0-4309-949A-5C7D189BB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5" y="1276254"/>
            <a:ext cx="9836963" cy="55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0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B5E1A-C614-4905-8505-F20BE573C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648" y="1324708"/>
            <a:ext cx="9575409" cy="538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28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88E44A-4B2C-4C47-AA5F-79D6BEC05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597" y="1324708"/>
            <a:ext cx="9279988" cy="52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5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548</Words>
  <Application>Microsoft Office PowerPoint</Application>
  <PresentationFormat>Широкоэкранный</PresentationFormat>
  <Paragraphs>97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Yu Gothic UI Semilight</vt:lpstr>
      <vt:lpstr>Arial</vt:lpstr>
      <vt:lpstr>Arial Black</vt:lpstr>
      <vt:lpstr>Calibri</vt:lpstr>
      <vt:lpstr>Calibri Light</vt:lpstr>
      <vt:lpstr>Seravek</vt:lpstr>
      <vt:lpstr>Times New Roman</vt:lpstr>
      <vt:lpstr>Office Theme</vt:lpstr>
      <vt:lpstr>Обсуждение результатов самостоятельной работы</vt:lpstr>
      <vt:lpstr>МЕТОДИКА ПРЕПОДАВАНИЯ</vt:lpstr>
      <vt:lpstr>МЕТОДИКА ПРЕПОДАВАНИЯ</vt:lpstr>
      <vt:lpstr>Методика преподавания учебной дисциплины и профессионального модуля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Ольга Викторовна</cp:lastModifiedBy>
  <cp:revision>38</cp:revision>
  <dcterms:created xsi:type="dcterms:W3CDTF">2023-07-27T11:14:49Z</dcterms:created>
  <dcterms:modified xsi:type="dcterms:W3CDTF">2026-03-25T14:23:37Z</dcterms:modified>
</cp:coreProperties>
</file>