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1399" r:id="rId3"/>
    <p:sldId id="1398" r:id="rId4"/>
    <p:sldId id="1429" r:id="rId5"/>
    <p:sldId id="1430" r:id="rId6"/>
    <p:sldId id="1428" r:id="rId7"/>
    <p:sldId id="257" r:id="rId8"/>
    <p:sldId id="390" r:id="rId9"/>
    <p:sldId id="1431" r:id="rId10"/>
    <p:sldId id="292" r:id="rId11"/>
    <p:sldId id="1400" r:id="rId12"/>
    <p:sldId id="291" r:id="rId13"/>
    <p:sldId id="437" r:id="rId14"/>
    <p:sldId id="399" r:id="rId15"/>
    <p:sldId id="1402" r:id="rId16"/>
    <p:sldId id="1409" r:id="rId17"/>
    <p:sldId id="1410" r:id="rId18"/>
    <p:sldId id="1414" r:id="rId19"/>
    <p:sldId id="1417" r:id="rId20"/>
    <p:sldId id="1432" r:id="rId21"/>
    <p:sldId id="296" r:id="rId22"/>
    <p:sldId id="293" r:id="rId23"/>
    <p:sldId id="294" r:id="rId24"/>
    <p:sldId id="397" r:id="rId25"/>
    <p:sldId id="398" r:id="rId26"/>
    <p:sldId id="295" r:id="rId27"/>
    <p:sldId id="431" r:id="rId28"/>
    <p:sldId id="432" r:id="rId29"/>
    <p:sldId id="434" r:id="rId30"/>
    <p:sldId id="433" r:id="rId31"/>
    <p:sldId id="435" r:id="rId32"/>
    <p:sldId id="436" r:id="rId33"/>
    <p:sldId id="1422" r:id="rId34"/>
    <p:sldId id="438" r:id="rId35"/>
    <p:sldId id="308" r:id="rId36"/>
    <p:sldId id="302" r:id="rId37"/>
    <p:sldId id="403" r:id="rId38"/>
    <p:sldId id="404" r:id="rId39"/>
    <p:sldId id="405" r:id="rId40"/>
    <p:sldId id="408" r:id="rId41"/>
    <p:sldId id="406" r:id="rId42"/>
    <p:sldId id="409" r:id="rId43"/>
    <p:sldId id="407" r:id="rId44"/>
    <p:sldId id="429" r:id="rId45"/>
    <p:sldId id="1423" r:id="rId46"/>
    <p:sldId id="439" r:id="rId47"/>
    <p:sldId id="309" r:id="rId48"/>
    <p:sldId id="303" r:id="rId49"/>
    <p:sldId id="305" r:id="rId50"/>
    <p:sldId id="306" r:id="rId51"/>
    <p:sldId id="320" r:id="rId52"/>
    <p:sldId id="1420" r:id="rId53"/>
    <p:sldId id="1421" r:id="rId54"/>
    <p:sldId id="413" r:id="rId55"/>
    <p:sldId id="412" r:id="rId56"/>
    <p:sldId id="443" r:id="rId57"/>
    <p:sldId id="444" r:id="rId58"/>
    <p:sldId id="441" r:id="rId59"/>
    <p:sldId id="442" r:id="rId60"/>
    <p:sldId id="440" r:id="rId61"/>
    <p:sldId id="445" r:id="rId62"/>
    <p:sldId id="1424" r:id="rId63"/>
    <p:sldId id="310" r:id="rId64"/>
    <p:sldId id="414" r:id="rId65"/>
    <p:sldId id="396" r:id="rId66"/>
    <p:sldId id="463" r:id="rId67"/>
    <p:sldId id="1418" r:id="rId68"/>
    <p:sldId id="276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DA"/>
    <a:srgbClr val="4FA7FF"/>
    <a:srgbClr val="9BDEFF"/>
    <a:srgbClr val="66CCFF"/>
    <a:srgbClr val="8AEECA"/>
    <a:srgbClr val="87F5F0"/>
    <a:srgbClr val="1FDB98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 autoAdjust="0"/>
  </p:normalViewPr>
  <p:slideViewPr>
    <p:cSldViewPr>
      <p:cViewPr varScale="1">
        <p:scale>
          <a:sx n="114" d="100"/>
          <a:sy n="114" d="100"/>
        </p:scale>
        <p:origin x="3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4034B6-54AB-4B56-B9FE-DC0ACD100868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CA9809-8E2E-41E6-94D8-5001DA517E3B}">
      <dgm:prSet phldrT="[Текст]"/>
      <dgm:spPr/>
      <dgm:t>
        <a:bodyPr/>
        <a:lstStyle/>
        <a:p>
          <a:r>
            <a:rPr lang="ru-RU" b="1" dirty="0"/>
            <a:t>Количество образовательных организаций, участвующих в ДЭ</a:t>
          </a:r>
        </a:p>
      </dgm:t>
    </dgm:pt>
    <dgm:pt modelId="{4E238CA4-4023-4722-8244-92B264A8EB2D}" type="parTrans" cxnId="{09209A07-32B4-49AD-8A3A-AA306F6FA56A}">
      <dgm:prSet/>
      <dgm:spPr/>
      <dgm:t>
        <a:bodyPr/>
        <a:lstStyle/>
        <a:p>
          <a:endParaRPr lang="ru-RU"/>
        </a:p>
      </dgm:t>
    </dgm:pt>
    <dgm:pt modelId="{EC230FA3-3036-4740-84B0-237363AC6206}" type="sibTrans" cxnId="{09209A07-32B4-49AD-8A3A-AA306F6FA56A}">
      <dgm:prSet/>
      <dgm:spPr/>
      <dgm:t>
        <a:bodyPr/>
        <a:lstStyle/>
        <a:p>
          <a:endParaRPr lang="ru-RU"/>
        </a:p>
      </dgm:t>
    </dgm:pt>
    <dgm:pt modelId="{324EFF4D-DF94-47E3-8E5E-91E5ECFE8126}">
      <dgm:prSet phldrT="[Текст]"/>
      <dgm:spPr/>
      <dgm:t>
        <a:bodyPr/>
        <a:lstStyle/>
        <a:p>
          <a:r>
            <a:rPr lang="ru-RU" dirty="0"/>
            <a:t>69 головных образовательных организаций</a:t>
          </a:r>
        </a:p>
      </dgm:t>
    </dgm:pt>
    <dgm:pt modelId="{294F87EE-44AA-4075-BBFD-BB490CEFE00C}" type="parTrans" cxnId="{B190AFFE-66A3-4EAD-A5A9-46AA0784D7EA}">
      <dgm:prSet/>
      <dgm:spPr/>
      <dgm:t>
        <a:bodyPr/>
        <a:lstStyle/>
        <a:p>
          <a:endParaRPr lang="ru-RU"/>
        </a:p>
      </dgm:t>
    </dgm:pt>
    <dgm:pt modelId="{08000FE7-A485-4909-9B27-72C14E29EE26}" type="sibTrans" cxnId="{B190AFFE-66A3-4EAD-A5A9-46AA0784D7EA}">
      <dgm:prSet/>
      <dgm:spPr/>
      <dgm:t>
        <a:bodyPr/>
        <a:lstStyle/>
        <a:p>
          <a:endParaRPr lang="ru-RU"/>
        </a:p>
      </dgm:t>
    </dgm:pt>
    <dgm:pt modelId="{1107061A-198D-4A5F-A303-E1A7C2305F93}">
      <dgm:prSet phldrT="[Текст]"/>
      <dgm:spPr/>
      <dgm:t>
        <a:bodyPr/>
        <a:lstStyle/>
        <a:p>
          <a:r>
            <a:rPr lang="ru-RU" dirty="0"/>
            <a:t>7 филиалов образовательной организации</a:t>
          </a:r>
        </a:p>
      </dgm:t>
    </dgm:pt>
    <dgm:pt modelId="{D841F9F3-DAF5-4AF9-9497-9E798A231438}" type="parTrans" cxnId="{20957773-D07B-4074-9512-5118D4B7442B}">
      <dgm:prSet/>
      <dgm:spPr/>
      <dgm:t>
        <a:bodyPr/>
        <a:lstStyle/>
        <a:p>
          <a:endParaRPr lang="ru-RU"/>
        </a:p>
      </dgm:t>
    </dgm:pt>
    <dgm:pt modelId="{DAE20302-299C-444D-B921-534B4DAB5E27}" type="sibTrans" cxnId="{20957773-D07B-4074-9512-5118D4B7442B}">
      <dgm:prSet/>
      <dgm:spPr/>
      <dgm:t>
        <a:bodyPr/>
        <a:lstStyle/>
        <a:p>
          <a:endParaRPr lang="ru-RU"/>
        </a:p>
      </dgm:t>
    </dgm:pt>
    <dgm:pt modelId="{65873AEF-0118-4194-A024-F4E636B41074}">
      <dgm:prSet phldrT="[Текст]"/>
      <dgm:spPr/>
      <dgm:t>
        <a:bodyPr/>
        <a:lstStyle/>
        <a:p>
          <a:r>
            <a:rPr lang="ru-RU" b="1" dirty="0"/>
            <a:t>Количество экзаменов</a:t>
          </a:r>
        </a:p>
      </dgm:t>
    </dgm:pt>
    <dgm:pt modelId="{6540C7F6-C384-4D12-B08B-51CCBD468827}" type="parTrans" cxnId="{42A41E8F-D28E-4852-95CA-99C0F9DB1A0B}">
      <dgm:prSet/>
      <dgm:spPr/>
      <dgm:t>
        <a:bodyPr/>
        <a:lstStyle/>
        <a:p>
          <a:endParaRPr lang="ru-RU"/>
        </a:p>
      </dgm:t>
    </dgm:pt>
    <dgm:pt modelId="{00C7DFF0-3F64-4F58-92A8-876E452DDC07}" type="sibTrans" cxnId="{42A41E8F-D28E-4852-95CA-99C0F9DB1A0B}">
      <dgm:prSet/>
      <dgm:spPr/>
      <dgm:t>
        <a:bodyPr/>
        <a:lstStyle/>
        <a:p>
          <a:endParaRPr lang="ru-RU"/>
        </a:p>
      </dgm:t>
    </dgm:pt>
    <dgm:pt modelId="{1B32F11B-7690-4134-91E8-2B24DA8DC2A1}">
      <dgm:prSet phldrT="[Текст]"/>
      <dgm:spPr/>
      <dgm:t>
        <a:bodyPr/>
        <a:lstStyle/>
        <a:p>
          <a:r>
            <a:rPr lang="ru-RU" dirty="0"/>
            <a:t>714</a:t>
          </a:r>
        </a:p>
        <a:p>
          <a:r>
            <a:rPr lang="ru-RU" dirty="0"/>
            <a:t>в рамках ГИА</a:t>
          </a:r>
        </a:p>
      </dgm:t>
    </dgm:pt>
    <dgm:pt modelId="{4F10A013-CEA7-4C38-BDD4-06E5FFD88882}" type="parTrans" cxnId="{B23A3BBA-FC25-45EB-94B8-57E7F40A20F5}">
      <dgm:prSet/>
      <dgm:spPr/>
      <dgm:t>
        <a:bodyPr/>
        <a:lstStyle/>
        <a:p>
          <a:endParaRPr lang="ru-RU"/>
        </a:p>
      </dgm:t>
    </dgm:pt>
    <dgm:pt modelId="{054EDEC5-6A87-426A-8B43-D1061D015409}" type="sibTrans" cxnId="{B23A3BBA-FC25-45EB-94B8-57E7F40A20F5}">
      <dgm:prSet/>
      <dgm:spPr/>
      <dgm:t>
        <a:bodyPr/>
        <a:lstStyle/>
        <a:p>
          <a:endParaRPr lang="ru-RU"/>
        </a:p>
      </dgm:t>
    </dgm:pt>
    <dgm:pt modelId="{D5CE5CEF-6367-44CD-9EE0-62E52BB15383}">
      <dgm:prSet phldrT="[Текст]"/>
      <dgm:spPr/>
      <dgm:t>
        <a:bodyPr/>
        <a:lstStyle/>
        <a:p>
          <a:r>
            <a:rPr lang="ru-RU" dirty="0"/>
            <a:t>59 </a:t>
          </a:r>
        </a:p>
        <a:p>
          <a:r>
            <a:rPr lang="ru-RU" dirty="0"/>
            <a:t>в рамках ПА</a:t>
          </a:r>
        </a:p>
      </dgm:t>
    </dgm:pt>
    <dgm:pt modelId="{3C3AE053-63E1-47B2-8E3A-99A537F380C5}" type="parTrans" cxnId="{65BCAF57-886D-420C-90E4-D7B2B4562A31}">
      <dgm:prSet/>
      <dgm:spPr/>
      <dgm:t>
        <a:bodyPr/>
        <a:lstStyle/>
        <a:p>
          <a:endParaRPr lang="ru-RU"/>
        </a:p>
      </dgm:t>
    </dgm:pt>
    <dgm:pt modelId="{42EA1F10-7B1D-480C-9B8E-E393254D639D}" type="sibTrans" cxnId="{65BCAF57-886D-420C-90E4-D7B2B4562A31}">
      <dgm:prSet/>
      <dgm:spPr/>
      <dgm:t>
        <a:bodyPr/>
        <a:lstStyle/>
        <a:p>
          <a:endParaRPr lang="ru-RU"/>
        </a:p>
      </dgm:t>
    </dgm:pt>
    <dgm:pt modelId="{25F9F733-1D20-4F5B-A825-E7FE4955D73C}">
      <dgm:prSet phldrT="[Текст]"/>
      <dgm:spPr/>
      <dgm:t>
        <a:bodyPr/>
        <a:lstStyle/>
        <a:p>
          <a:r>
            <a:rPr lang="ru-RU" b="1" dirty="0"/>
            <a:t>Количество обучающихся, запланированное для участия в ГИА и промежуточной аттестации в форме ДЭ </a:t>
          </a:r>
        </a:p>
      </dgm:t>
    </dgm:pt>
    <dgm:pt modelId="{1C70DED9-1335-4112-9D89-78A9C64D94E1}" type="parTrans" cxnId="{6729CA37-33BF-4399-A72D-210923285E93}">
      <dgm:prSet/>
      <dgm:spPr/>
      <dgm:t>
        <a:bodyPr/>
        <a:lstStyle/>
        <a:p>
          <a:endParaRPr lang="ru-RU"/>
        </a:p>
      </dgm:t>
    </dgm:pt>
    <dgm:pt modelId="{16B2C4D5-5DA5-4546-AE0C-25EB2EE5DD10}" type="sibTrans" cxnId="{6729CA37-33BF-4399-A72D-210923285E93}">
      <dgm:prSet/>
      <dgm:spPr/>
      <dgm:t>
        <a:bodyPr/>
        <a:lstStyle/>
        <a:p>
          <a:endParaRPr lang="ru-RU"/>
        </a:p>
      </dgm:t>
    </dgm:pt>
    <dgm:pt modelId="{FAC20D87-FD67-42DC-B613-8719D0ECEEDA}">
      <dgm:prSet phldrT="[Текст]"/>
      <dgm:spPr/>
      <dgm:t>
        <a:bodyPr/>
        <a:lstStyle/>
        <a:p>
          <a:r>
            <a:rPr lang="ru-RU" dirty="0"/>
            <a:t>15200 чел. </a:t>
          </a:r>
        </a:p>
        <a:p>
          <a:r>
            <a:rPr lang="ru-RU" dirty="0"/>
            <a:t>сдают ДЭ в ГИА</a:t>
          </a:r>
        </a:p>
      </dgm:t>
    </dgm:pt>
    <dgm:pt modelId="{EE9B04EE-C070-44A9-A20D-A639F21445EB}" type="parTrans" cxnId="{A8CBEADA-02AB-422A-890E-001DF4053679}">
      <dgm:prSet/>
      <dgm:spPr/>
      <dgm:t>
        <a:bodyPr/>
        <a:lstStyle/>
        <a:p>
          <a:endParaRPr lang="ru-RU"/>
        </a:p>
      </dgm:t>
    </dgm:pt>
    <dgm:pt modelId="{E568DFFF-70CB-40BD-A507-EE8474374F7B}" type="sibTrans" cxnId="{A8CBEADA-02AB-422A-890E-001DF4053679}">
      <dgm:prSet/>
      <dgm:spPr/>
      <dgm:t>
        <a:bodyPr/>
        <a:lstStyle/>
        <a:p>
          <a:endParaRPr lang="ru-RU"/>
        </a:p>
      </dgm:t>
    </dgm:pt>
    <dgm:pt modelId="{463B6653-A3FF-4B7C-BD3E-44437BF4E202}">
      <dgm:prSet phldrT="[Текст]"/>
      <dgm:spPr/>
      <dgm:t>
        <a:bodyPr/>
        <a:lstStyle/>
        <a:p>
          <a:r>
            <a:rPr lang="ru-RU" dirty="0"/>
            <a:t>1240 чел. </a:t>
          </a:r>
        </a:p>
        <a:p>
          <a:r>
            <a:rPr lang="ru-RU" dirty="0"/>
            <a:t>сдают ДЭ в ПА</a:t>
          </a:r>
        </a:p>
      </dgm:t>
    </dgm:pt>
    <dgm:pt modelId="{1D93FAB5-0FD7-47DD-BEBE-214A59597D64}" type="parTrans" cxnId="{274842AB-F4F7-4BC5-B56F-C89ED0C812A0}">
      <dgm:prSet/>
      <dgm:spPr/>
      <dgm:t>
        <a:bodyPr/>
        <a:lstStyle/>
        <a:p>
          <a:endParaRPr lang="ru-RU"/>
        </a:p>
      </dgm:t>
    </dgm:pt>
    <dgm:pt modelId="{A014D8F8-874E-4EDA-A063-0D547F82289F}" type="sibTrans" cxnId="{274842AB-F4F7-4BC5-B56F-C89ED0C812A0}">
      <dgm:prSet/>
      <dgm:spPr/>
      <dgm:t>
        <a:bodyPr/>
        <a:lstStyle/>
        <a:p>
          <a:endParaRPr lang="ru-RU"/>
        </a:p>
      </dgm:t>
    </dgm:pt>
    <dgm:pt modelId="{6E85641F-CD0F-4D56-8C95-84FC724B1A4B}" type="pres">
      <dgm:prSet presAssocID="{8C4034B6-54AB-4B56-B9FE-DC0ACD100868}" presName="theList" presStyleCnt="0">
        <dgm:presLayoutVars>
          <dgm:dir/>
          <dgm:animLvl val="lvl"/>
          <dgm:resizeHandles val="exact"/>
        </dgm:presLayoutVars>
      </dgm:prSet>
      <dgm:spPr/>
    </dgm:pt>
    <dgm:pt modelId="{2AC63207-E7AE-4E4A-8B3D-9C50C98D2E45}" type="pres">
      <dgm:prSet presAssocID="{07CA9809-8E2E-41E6-94D8-5001DA517E3B}" presName="compNode" presStyleCnt="0"/>
      <dgm:spPr/>
    </dgm:pt>
    <dgm:pt modelId="{26FE4850-FEB2-4D96-BD79-8B62C1E2327E}" type="pres">
      <dgm:prSet presAssocID="{07CA9809-8E2E-41E6-94D8-5001DA517E3B}" presName="aNode" presStyleLbl="bgShp" presStyleIdx="0" presStyleCnt="3"/>
      <dgm:spPr/>
    </dgm:pt>
    <dgm:pt modelId="{B72EB20F-9E15-4D49-9CF7-6AB7802FC8C1}" type="pres">
      <dgm:prSet presAssocID="{07CA9809-8E2E-41E6-94D8-5001DA517E3B}" presName="textNode" presStyleLbl="bgShp" presStyleIdx="0" presStyleCnt="3"/>
      <dgm:spPr/>
    </dgm:pt>
    <dgm:pt modelId="{E893FDDA-766C-4987-AC10-58A7E61EBEDD}" type="pres">
      <dgm:prSet presAssocID="{07CA9809-8E2E-41E6-94D8-5001DA517E3B}" presName="compChildNode" presStyleCnt="0"/>
      <dgm:spPr/>
    </dgm:pt>
    <dgm:pt modelId="{7E589601-F84A-41FF-AAC4-2630C796720A}" type="pres">
      <dgm:prSet presAssocID="{07CA9809-8E2E-41E6-94D8-5001DA517E3B}" presName="theInnerList" presStyleCnt="0"/>
      <dgm:spPr/>
    </dgm:pt>
    <dgm:pt modelId="{741B9FD5-1809-4165-9B79-7ABD0CE56EF6}" type="pres">
      <dgm:prSet presAssocID="{324EFF4D-DF94-47E3-8E5E-91E5ECFE8126}" presName="childNode" presStyleLbl="node1" presStyleIdx="0" presStyleCnt="6">
        <dgm:presLayoutVars>
          <dgm:bulletEnabled val="1"/>
        </dgm:presLayoutVars>
      </dgm:prSet>
      <dgm:spPr/>
    </dgm:pt>
    <dgm:pt modelId="{DE44C5E7-548E-4F7B-95DA-2DB57FCF3467}" type="pres">
      <dgm:prSet presAssocID="{324EFF4D-DF94-47E3-8E5E-91E5ECFE8126}" presName="aSpace2" presStyleCnt="0"/>
      <dgm:spPr/>
    </dgm:pt>
    <dgm:pt modelId="{482871E8-D5F1-4488-A62A-942A46E722FC}" type="pres">
      <dgm:prSet presAssocID="{1107061A-198D-4A5F-A303-E1A7C2305F93}" presName="childNode" presStyleLbl="node1" presStyleIdx="1" presStyleCnt="6">
        <dgm:presLayoutVars>
          <dgm:bulletEnabled val="1"/>
        </dgm:presLayoutVars>
      </dgm:prSet>
      <dgm:spPr/>
    </dgm:pt>
    <dgm:pt modelId="{EB377AF3-A6F4-4A20-82AA-FE7D7A209297}" type="pres">
      <dgm:prSet presAssocID="{07CA9809-8E2E-41E6-94D8-5001DA517E3B}" presName="aSpace" presStyleCnt="0"/>
      <dgm:spPr/>
    </dgm:pt>
    <dgm:pt modelId="{BC91127E-5B17-49D9-BD68-FF95887B0985}" type="pres">
      <dgm:prSet presAssocID="{65873AEF-0118-4194-A024-F4E636B41074}" presName="compNode" presStyleCnt="0"/>
      <dgm:spPr/>
    </dgm:pt>
    <dgm:pt modelId="{CA70B65C-F92D-4837-AE88-D378314EF34E}" type="pres">
      <dgm:prSet presAssocID="{65873AEF-0118-4194-A024-F4E636B41074}" presName="aNode" presStyleLbl="bgShp" presStyleIdx="1" presStyleCnt="3"/>
      <dgm:spPr/>
    </dgm:pt>
    <dgm:pt modelId="{468154AB-27BD-445D-B21D-131C3D41DEB7}" type="pres">
      <dgm:prSet presAssocID="{65873AEF-0118-4194-A024-F4E636B41074}" presName="textNode" presStyleLbl="bgShp" presStyleIdx="1" presStyleCnt="3"/>
      <dgm:spPr/>
    </dgm:pt>
    <dgm:pt modelId="{0C80AF9F-F284-4E61-9D96-0BCBD2B3838D}" type="pres">
      <dgm:prSet presAssocID="{65873AEF-0118-4194-A024-F4E636B41074}" presName="compChildNode" presStyleCnt="0"/>
      <dgm:spPr/>
    </dgm:pt>
    <dgm:pt modelId="{0FC7BD4A-0A9C-452A-B635-D0801AAB5D0D}" type="pres">
      <dgm:prSet presAssocID="{65873AEF-0118-4194-A024-F4E636B41074}" presName="theInnerList" presStyleCnt="0"/>
      <dgm:spPr/>
    </dgm:pt>
    <dgm:pt modelId="{D997BB8A-83A8-4564-83ED-4018C95B2B69}" type="pres">
      <dgm:prSet presAssocID="{1B32F11B-7690-4134-91E8-2B24DA8DC2A1}" presName="childNode" presStyleLbl="node1" presStyleIdx="2" presStyleCnt="6">
        <dgm:presLayoutVars>
          <dgm:bulletEnabled val="1"/>
        </dgm:presLayoutVars>
      </dgm:prSet>
      <dgm:spPr/>
    </dgm:pt>
    <dgm:pt modelId="{61AC8637-2545-486A-B7D3-3D515D799726}" type="pres">
      <dgm:prSet presAssocID="{1B32F11B-7690-4134-91E8-2B24DA8DC2A1}" presName="aSpace2" presStyleCnt="0"/>
      <dgm:spPr/>
    </dgm:pt>
    <dgm:pt modelId="{38808256-9D89-4EAE-B81B-496B1BACA32A}" type="pres">
      <dgm:prSet presAssocID="{D5CE5CEF-6367-44CD-9EE0-62E52BB15383}" presName="childNode" presStyleLbl="node1" presStyleIdx="3" presStyleCnt="6">
        <dgm:presLayoutVars>
          <dgm:bulletEnabled val="1"/>
        </dgm:presLayoutVars>
      </dgm:prSet>
      <dgm:spPr/>
    </dgm:pt>
    <dgm:pt modelId="{E00DEEA2-6C39-4893-96FE-A53D83FB6C26}" type="pres">
      <dgm:prSet presAssocID="{65873AEF-0118-4194-A024-F4E636B41074}" presName="aSpace" presStyleCnt="0"/>
      <dgm:spPr/>
    </dgm:pt>
    <dgm:pt modelId="{2D1F7AAB-F399-4FA4-B66F-E67E57D51E9C}" type="pres">
      <dgm:prSet presAssocID="{25F9F733-1D20-4F5B-A825-E7FE4955D73C}" presName="compNode" presStyleCnt="0"/>
      <dgm:spPr/>
    </dgm:pt>
    <dgm:pt modelId="{DDAE30EE-6E94-41C0-90E7-DBDBE12FE2EB}" type="pres">
      <dgm:prSet presAssocID="{25F9F733-1D20-4F5B-A825-E7FE4955D73C}" presName="aNode" presStyleLbl="bgShp" presStyleIdx="2" presStyleCnt="3"/>
      <dgm:spPr/>
    </dgm:pt>
    <dgm:pt modelId="{02A4EEC4-3524-45B7-AD26-0611560633F2}" type="pres">
      <dgm:prSet presAssocID="{25F9F733-1D20-4F5B-A825-E7FE4955D73C}" presName="textNode" presStyleLbl="bgShp" presStyleIdx="2" presStyleCnt="3"/>
      <dgm:spPr/>
    </dgm:pt>
    <dgm:pt modelId="{D9858F41-C159-4FA4-9E45-D18586CBC125}" type="pres">
      <dgm:prSet presAssocID="{25F9F733-1D20-4F5B-A825-E7FE4955D73C}" presName="compChildNode" presStyleCnt="0"/>
      <dgm:spPr/>
    </dgm:pt>
    <dgm:pt modelId="{FE709C6D-8AF6-4154-9AAC-7AEC5D929E06}" type="pres">
      <dgm:prSet presAssocID="{25F9F733-1D20-4F5B-A825-E7FE4955D73C}" presName="theInnerList" presStyleCnt="0"/>
      <dgm:spPr/>
    </dgm:pt>
    <dgm:pt modelId="{1197CFFE-967F-4AC8-B896-5C08A0AC541E}" type="pres">
      <dgm:prSet presAssocID="{FAC20D87-FD67-42DC-B613-8719D0ECEEDA}" presName="childNode" presStyleLbl="node1" presStyleIdx="4" presStyleCnt="6">
        <dgm:presLayoutVars>
          <dgm:bulletEnabled val="1"/>
        </dgm:presLayoutVars>
      </dgm:prSet>
      <dgm:spPr/>
    </dgm:pt>
    <dgm:pt modelId="{23D57252-1DF8-4F6E-8853-1184E2A9CCD3}" type="pres">
      <dgm:prSet presAssocID="{FAC20D87-FD67-42DC-B613-8719D0ECEEDA}" presName="aSpace2" presStyleCnt="0"/>
      <dgm:spPr/>
    </dgm:pt>
    <dgm:pt modelId="{6C3AD5B2-4F66-4EFC-B909-4C00A0199361}" type="pres">
      <dgm:prSet presAssocID="{463B6653-A3FF-4B7C-BD3E-44437BF4E202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8AD3C605-23DD-4764-A097-A4526FDE3FB4}" type="presOf" srcId="{1107061A-198D-4A5F-A303-E1A7C2305F93}" destId="{482871E8-D5F1-4488-A62A-942A46E722FC}" srcOrd="0" destOrd="0" presId="urn:microsoft.com/office/officeart/2005/8/layout/lProcess2"/>
    <dgm:cxn modelId="{09209A07-32B4-49AD-8A3A-AA306F6FA56A}" srcId="{8C4034B6-54AB-4B56-B9FE-DC0ACD100868}" destId="{07CA9809-8E2E-41E6-94D8-5001DA517E3B}" srcOrd="0" destOrd="0" parTransId="{4E238CA4-4023-4722-8244-92B264A8EB2D}" sibTransId="{EC230FA3-3036-4740-84B0-237363AC6206}"/>
    <dgm:cxn modelId="{D128CE07-1B92-49D7-BEC8-61F74D05AD39}" type="presOf" srcId="{324EFF4D-DF94-47E3-8E5E-91E5ECFE8126}" destId="{741B9FD5-1809-4165-9B79-7ABD0CE56EF6}" srcOrd="0" destOrd="0" presId="urn:microsoft.com/office/officeart/2005/8/layout/lProcess2"/>
    <dgm:cxn modelId="{6729CA37-33BF-4399-A72D-210923285E93}" srcId="{8C4034B6-54AB-4B56-B9FE-DC0ACD100868}" destId="{25F9F733-1D20-4F5B-A825-E7FE4955D73C}" srcOrd="2" destOrd="0" parTransId="{1C70DED9-1335-4112-9D89-78A9C64D94E1}" sibTransId="{16B2C4D5-5DA5-4546-AE0C-25EB2EE5DD10}"/>
    <dgm:cxn modelId="{18BA1E45-B42A-4043-BEE4-675522BE1CDC}" type="presOf" srcId="{25F9F733-1D20-4F5B-A825-E7FE4955D73C}" destId="{DDAE30EE-6E94-41C0-90E7-DBDBE12FE2EB}" srcOrd="0" destOrd="0" presId="urn:microsoft.com/office/officeart/2005/8/layout/lProcess2"/>
    <dgm:cxn modelId="{C0DD3165-9A3C-4B7D-A05C-A433C2091BDD}" type="presOf" srcId="{07CA9809-8E2E-41E6-94D8-5001DA517E3B}" destId="{26FE4850-FEB2-4D96-BD79-8B62C1E2327E}" srcOrd="0" destOrd="0" presId="urn:microsoft.com/office/officeart/2005/8/layout/lProcess2"/>
    <dgm:cxn modelId="{5769EE4E-C09B-4F97-9EFF-0E3D6B0D5480}" type="presOf" srcId="{25F9F733-1D20-4F5B-A825-E7FE4955D73C}" destId="{02A4EEC4-3524-45B7-AD26-0611560633F2}" srcOrd="1" destOrd="0" presId="urn:microsoft.com/office/officeart/2005/8/layout/lProcess2"/>
    <dgm:cxn modelId="{917CF84F-9955-4D75-892E-30EC7BC0D26D}" type="presOf" srcId="{1B32F11B-7690-4134-91E8-2B24DA8DC2A1}" destId="{D997BB8A-83A8-4564-83ED-4018C95B2B69}" srcOrd="0" destOrd="0" presId="urn:microsoft.com/office/officeart/2005/8/layout/lProcess2"/>
    <dgm:cxn modelId="{A3C3E750-C604-4E5E-874D-55EEFE9592AB}" type="presOf" srcId="{463B6653-A3FF-4B7C-BD3E-44437BF4E202}" destId="{6C3AD5B2-4F66-4EFC-B909-4C00A0199361}" srcOrd="0" destOrd="0" presId="urn:microsoft.com/office/officeart/2005/8/layout/lProcess2"/>
    <dgm:cxn modelId="{20957773-D07B-4074-9512-5118D4B7442B}" srcId="{07CA9809-8E2E-41E6-94D8-5001DA517E3B}" destId="{1107061A-198D-4A5F-A303-E1A7C2305F93}" srcOrd="1" destOrd="0" parTransId="{D841F9F3-DAF5-4AF9-9497-9E798A231438}" sibTransId="{DAE20302-299C-444D-B921-534B4DAB5E27}"/>
    <dgm:cxn modelId="{65BCAF57-886D-420C-90E4-D7B2B4562A31}" srcId="{65873AEF-0118-4194-A024-F4E636B41074}" destId="{D5CE5CEF-6367-44CD-9EE0-62E52BB15383}" srcOrd="1" destOrd="0" parTransId="{3C3AE053-63E1-47B2-8E3A-99A537F380C5}" sibTransId="{42EA1F10-7B1D-480C-9B8E-E393254D639D}"/>
    <dgm:cxn modelId="{917DF67B-A784-4C45-AABB-68E8723BB338}" type="presOf" srcId="{65873AEF-0118-4194-A024-F4E636B41074}" destId="{468154AB-27BD-445D-B21D-131C3D41DEB7}" srcOrd="1" destOrd="0" presId="urn:microsoft.com/office/officeart/2005/8/layout/lProcess2"/>
    <dgm:cxn modelId="{42A41E8F-D28E-4852-95CA-99C0F9DB1A0B}" srcId="{8C4034B6-54AB-4B56-B9FE-DC0ACD100868}" destId="{65873AEF-0118-4194-A024-F4E636B41074}" srcOrd="1" destOrd="0" parTransId="{6540C7F6-C384-4D12-B08B-51CCBD468827}" sibTransId="{00C7DFF0-3F64-4F58-92A8-876E452DDC07}"/>
    <dgm:cxn modelId="{3DC5CC97-B64E-45D2-8253-A7AB6B439AA5}" type="presOf" srcId="{07CA9809-8E2E-41E6-94D8-5001DA517E3B}" destId="{B72EB20F-9E15-4D49-9CF7-6AB7802FC8C1}" srcOrd="1" destOrd="0" presId="urn:microsoft.com/office/officeart/2005/8/layout/lProcess2"/>
    <dgm:cxn modelId="{F27FAC9B-0E55-446F-B677-E801F509576E}" type="presOf" srcId="{8C4034B6-54AB-4B56-B9FE-DC0ACD100868}" destId="{6E85641F-CD0F-4D56-8C95-84FC724B1A4B}" srcOrd="0" destOrd="0" presId="urn:microsoft.com/office/officeart/2005/8/layout/lProcess2"/>
    <dgm:cxn modelId="{65D522A9-C464-483E-AC70-3CD47AB3A330}" type="presOf" srcId="{65873AEF-0118-4194-A024-F4E636B41074}" destId="{CA70B65C-F92D-4837-AE88-D378314EF34E}" srcOrd="0" destOrd="0" presId="urn:microsoft.com/office/officeart/2005/8/layout/lProcess2"/>
    <dgm:cxn modelId="{274842AB-F4F7-4BC5-B56F-C89ED0C812A0}" srcId="{25F9F733-1D20-4F5B-A825-E7FE4955D73C}" destId="{463B6653-A3FF-4B7C-BD3E-44437BF4E202}" srcOrd="1" destOrd="0" parTransId="{1D93FAB5-0FD7-47DD-BEBE-214A59597D64}" sibTransId="{A014D8F8-874E-4EDA-A063-0D547F82289F}"/>
    <dgm:cxn modelId="{B23A3BBA-FC25-45EB-94B8-57E7F40A20F5}" srcId="{65873AEF-0118-4194-A024-F4E636B41074}" destId="{1B32F11B-7690-4134-91E8-2B24DA8DC2A1}" srcOrd="0" destOrd="0" parTransId="{4F10A013-CEA7-4C38-BDD4-06E5FFD88882}" sibTransId="{054EDEC5-6A87-426A-8B43-D1061D015409}"/>
    <dgm:cxn modelId="{B5C05CBA-9E80-4D1E-85F9-B890D5926237}" type="presOf" srcId="{FAC20D87-FD67-42DC-B613-8719D0ECEEDA}" destId="{1197CFFE-967F-4AC8-B896-5C08A0AC541E}" srcOrd="0" destOrd="0" presId="urn:microsoft.com/office/officeart/2005/8/layout/lProcess2"/>
    <dgm:cxn modelId="{A8CBEADA-02AB-422A-890E-001DF4053679}" srcId="{25F9F733-1D20-4F5B-A825-E7FE4955D73C}" destId="{FAC20D87-FD67-42DC-B613-8719D0ECEEDA}" srcOrd="0" destOrd="0" parTransId="{EE9B04EE-C070-44A9-A20D-A639F21445EB}" sibTransId="{E568DFFF-70CB-40BD-A507-EE8474374F7B}"/>
    <dgm:cxn modelId="{D85CF5F0-32F4-4D62-9291-83691943D08A}" type="presOf" srcId="{D5CE5CEF-6367-44CD-9EE0-62E52BB15383}" destId="{38808256-9D89-4EAE-B81B-496B1BACA32A}" srcOrd="0" destOrd="0" presId="urn:microsoft.com/office/officeart/2005/8/layout/lProcess2"/>
    <dgm:cxn modelId="{B190AFFE-66A3-4EAD-A5A9-46AA0784D7EA}" srcId="{07CA9809-8E2E-41E6-94D8-5001DA517E3B}" destId="{324EFF4D-DF94-47E3-8E5E-91E5ECFE8126}" srcOrd="0" destOrd="0" parTransId="{294F87EE-44AA-4075-BBFD-BB490CEFE00C}" sibTransId="{08000FE7-A485-4909-9B27-72C14E29EE26}"/>
    <dgm:cxn modelId="{D9A0F0B8-31DE-470C-86B6-957D572F0C91}" type="presParOf" srcId="{6E85641F-CD0F-4D56-8C95-84FC724B1A4B}" destId="{2AC63207-E7AE-4E4A-8B3D-9C50C98D2E45}" srcOrd="0" destOrd="0" presId="urn:microsoft.com/office/officeart/2005/8/layout/lProcess2"/>
    <dgm:cxn modelId="{DF307CCE-A6B2-40C8-B985-7FDB4A260A46}" type="presParOf" srcId="{2AC63207-E7AE-4E4A-8B3D-9C50C98D2E45}" destId="{26FE4850-FEB2-4D96-BD79-8B62C1E2327E}" srcOrd="0" destOrd="0" presId="urn:microsoft.com/office/officeart/2005/8/layout/lProcess2"/>
    <dgm:cxn modelId="{F36933CD-903F-4202-9B61-121DF104F6E7}" type="presParOf" srcId="{2AC63207-E7AE-4E4A-8B3D-9C50C98D2E45}" destId="{B72EB20F-9E15-4D49-9CF7-6AB7802FC8C1}" srcOrd="1" destOrd="0" presId="urn:microsoft.com/office/officeart/2005/8/layout/lProcess2"/>
    <dgm:cxn modelId="{7A2B3D8D-F4E4-4B09-9C0B-C3F98A2D9C04}" type="presParOf" srcId="{2AC63207-E7AE-4E4A-8B3D-9C50C98D2E45}" destId="{E893FDDA-766C-4987-AC10-58A7E61EBEDD}" srcOrd="2" destOrd="0" presId="urn:microsoft.com/office/officeart/2005/8/layout/lProcess2"/>
    <dgm:cxn modelId="{354CD896-00F7-41E8-BD57-8613E97D68FB}" type="presParOf" srcId="{E893FDDA-766C-4987-AC10-58A7E61EBEDD}" destId="{7E589601-F84A-41FF-AAC4-2630C796720A}" srcOrd="0" destOrd="0" presId="urn:microsoft.com/office/officeart/2005/8/layout/lProcess2"/>
    <dgm:cxn modelId="{154D0696-907B-4805-94E5-F46A9A3FEC99}" type="presParOf" srcId="{7E589601-F84A-41FF-AAC4-2630C796720A}" destId="{741B9FD5-1809-4165-9B79-7ABD0CE56EF6}" srcOrd="0" destOrd="0" presId="urn:microsoft.com/office/officeart/2005/8/layout/lProcess2"/>
    <dgm:cxn modelId="{CE819D42-B76D-4244-A3ED-6AB8D2F722E1}" type="presParOf" srcId="{7E589601-F84A-41FF-AAC4-2630C796720A}" destId="{DE44C5E7-548E-4F7B-95DA-2DB57FCF3467}" srcOrd="1" destOrd="0" presId="urn:microsoft.com/office/officeart/2005/8/layout/lProcess2"/>
    <dgm:cxn modelId="{2B243D52-D4EC-4D36-B6F4-0ABE805BDFE4}" type="presParOf" srcId="{7E589601-F84A-41FF-AAC4-2630C796720A}" destId="{482871E8-D5F1-4488-A62A-942A46E722FC}" srcOrd="2" destOrd="0" presId="urn:microsoft.com/office/officeart/2005/8/layout/lProcess2"/>
    <dgm:cxn modelId="{285BAA63-9369-42F6-BF00-84C4730E16EF}" type="presParOf" srcId="{6E85641F-CD0F-4D56-8C95-84FC724B1A4B}" destId="{EB377AF3-A6F4-4A20-82AA-FE7D7A209297}" srcOrd="1" destOrd="0" presId="urn:microsoft.com/office/officeart/2005/8/layout/lProcess2"/>
    <dgm:cxn modelId="{EAD445C1-E901-42CF-B950-93647231442B}" type="presParOf" srcId="{6E85641F-CD0F-4D56-8C95-84FC724B1A4B}" destId="{BC91127E-5B17-49D9-BD68-FF95887B0985}" srcOrd="2" destOrd="0" presId="urn:microsoft.com/office/officeart/2005/8/layout/lProcess2"/>
    <dgm:cxn modelId="{9809FE4B-EBE3-4773-B5EF-4404681632E7}" type="presParOf" srcId="{BC91127E-5B17-49D9-BD68-FF95887B0985}" destId="{CA70B65C-F92D-4837-AE88-D378314EF34E}" srcOrd="0" destOrd="0" presId="urn:microsoft.com/office/officeart/2005/8/layout/lProcess2"/>
    <dgm:cxn modelId="{E9AE173B-6C7D-4D78-8001-4209BACEBCE9}" type="presParOf" srcId="{BC91127E-5B17-49D9-BD68-FF95887B0985}" destId="{468154AB-27BD-445D-B21D-131C3D41DEB7}" srcOrd="1" destOrd="0" presId="urn:microsoft.com/office/officeart/2005/8/layout/lProcess2"/>
    <dgm:cxn modelId="{99BD6ECD-4618-4891-BF16-67445B791452}" type="presParOf" srcId="{BC91127E-5B17-49D9-BD68-FF95887B0985}" destId="{0C80AF9F-F284-4E61-9D96-0BCBD2B3838D}" srcOrd="2" destOrd="0" presId="urn:microsoft.com/office/officeart/2005/8/layout/lProcess2"/>
    <dgm:cxn modelId="{6C22AB0B-404B-4963-949D-A84CAF21FBE6}" type="presParOf" srcId="{0C80AF9F-F284-4E61-9D96-0BCBD2B3838D}" destId="{0FC7BD4A-0A9C-452A-B635-D0801AAB5D0D}" srcOrd="0" destOrd="0" presId="urn:microsoft.com/office/officeart/2005/8/layout/lProcess2"/>
    <dgm:cxn modelId="{315025EC-DC9A-4158-B594-025E6FC4F2C2}" type="presParOf" srcId="{0FC7BD4A-0A9C-452A-B635-D0801AAB5D0D}" destId="{D997BB8A-83A8-4564-83ED-4018C95B2B69}" srcOrd="0" destOrd="0" presId="urn:microsoft.com/office/officeart/2005/8/layout/lProcess2"/>
    <dgm:cxn modelId="{860B1F00-6AD4-4D8D-A61C-4C0321093DD7}" type="presParOf" srcId="{0FC7BD4A-0A9C-452A-B635-D0801AAB5D0D}" destId="{61AC8637-2545-486A-B7D3-3D515D799726}" srcOrd="1" destOrd="0" presId="urn:microsoft.com/office/officeart/2005/8/layout/lProcess2"/>
    <dgm:cxn modelId="{1E0BC690-1855-4C25-A9D3-B021233F40B6}" type="presParOf" srcId="{0FC7BD4A-0A9C-452A-B635-D0801AAB5D0D}" destId="{38808256-9D89-4EAE-B81B-496B1BACA32A}" srcOrd="2" destOrd="0" presId="urn:microsoft.com/office/officeart/2005/8/layout/lProcess2"/>
    <dgm:cxn modelId="{59589595-6DC3-4525-BDB4-357D4CA13097}" type="presParOf" srcId="{6E85641F-CD0F-4D56-8C95-84FC724B1A4B}" destId="{E00DEEA2-6C39-4893-96FE-A53D83FB6C26}" srcOrd="3" destOrd="0" presId="urn:microsoft.com/office/officeart/2005/8/layout/lProcess2"/>
    <dgm:cxn modelId="{C77890BB-7DAE-41FF-A82F-BEBDBABA22D3}" type="presParOf" srcId="{6E85641F-CD0F-4D56-8C95-84FC724B1A4B}" destId="{2D1F7AAB-F399-4FA4-B66F-E67E57D51E9C}" srcOrd="4" destOrd="0" presId="urn:microsoft.com/office/officeart/2005/8/layout/lProcess2"/>
    <dgm:cxn modelId="{CEDFBF4D-7E36-4878-90D8-FB404126F7C5}" type="presParOf" srcId="{2D1F7AAB-F399-4FA4-B66F-E67E57D51E9C}" destId="{DDAE30EE-6E94-41C0-90E7-DBDBE12FE2EB}" srcOrd="0" destOrd="0" presId="urn:microsoft.com/office/officeart/2005/8/layout/lProcess2"/>
    <dgm:cxn modelId="{691A15F5-4F80-4E72-9E4B-312617590775}" type="presParOf" srcId="{2D1F7AAB-F399-4FA4-B66F-E67E57D51E9C}" destId="{02A4EEC4-3524-45B7-AD26-0611560633F2}" srcOrd="1" destOrd="0" presId="urn:microsoft.com/office/officeart/2005/8/layout/lProcess2"/>
    <dgm:cxn modelId="{88FAFA43-E092-4B34-909A-F935914D9A8D}" type="presParOf" srcId="{2D1F7AAB-F399-4FA4-B66F-E67E57D51E9C}" destId="{D9858F41-C159-4FA4-9E45-D18586CBC125}" srcOrd="2" destOrd="0" presId="urn:microsoft.com/office/officeart/2005/8/layout/lProcess2"/>
    <dgm:cxn modelId="{961EE57D-C698-495A-BD6B-9F4905BB241A}" type="presParOf" srcId="{D9858F41-C159-4FA4-9E45-D18586CBC125}" destId="{FE709C6D-8AF6-4154-9AAC-7AEC5D929E06}" srcOrd="0" destOrd="0" presId="urn:microsoft.com/office/officeart/2005/8/layout/lProcess2"/>
    <dgm:cxn modelId="{D991859B-7065-46A3-A3C5-A33E209F94AC}" type="presParOf" srcId="{FE709C6D-8AF6-4154-9AAC-7AEC5D929E06}" destId="{1197CFFE-967F-4AC8-B896-5C08A0AC541E}" srcOrd="0" destOrd="0" presId="urn:microsoft.com/office/officeart/2005/8/layout/lProcess2"/>
    <dgm:cxn modelId="{710416CF-B0F9-4E21-B023-63722D04FBEE}" type="presParOf" srcId="{FE709C6D-8AF6-4154-9AAC-7AEC5D929E06}" destId="{23D57252-1DF8-4F6E-8853-1184E2A9CCD3}" srcOrd="1" destOrd="0" presId="urn:microsoft.com/office/officeart/2005/8/layout/lProcess2"/>
    <dgm:cxn modelId="{4DB7CF94-7523-4C99-BF50-C6FFBE5F489D}" type="presParOf" srcId="{FE709C6D-8AF6-4154-9AAC-7AEC5D929E06}" destId="{6C3AD5B2-4F66-4EFC-B909-4C00A019936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E4850-FEB2-4D96-BD79-8B62C1E2327E}">
      <dsp:nvSpPr>
        <dsp:cNvPr id="0" name=""/>
        <dsp:cNvSpPr/>
      </dsp:nvSpPr>
      <dsp:spPr>
        <a:xfrm>
          <a:off x="1072" y="0"/>
          <a:ext cx="2788200" cy="50405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Количество образовательных организаций, участвующих в ДЭ</a:t>
          </a:r>
        </a:p>
      </dsp:txBody>
      <dsp:txXfrm>
        <a:off x="1072" y="0"/>
        <a:ext cx="2788200" cy="1512168"/>
      </dsp:txXfrm>
    </dsp:sp>
    <dsp:sp modelId="{741B9FD5-1809-4165-9B79-7ABD0CE56EF6}">
      <dsp:nvSpPr>
        <dsp:cNvPr id="0" name=""/>
        <dsp:cNvSpPr/>
      </dsp:nvSpPr>
      <dsp:spPr>
        <a:xfrm>
          <a:off x="279892" y="1513644"/>
          <a:ext cx="2230560" cy="15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69 головных образовательных организаций</a:t>
          </a:r>
        </a:p>
      </dsp:txBody>
      <dsp:txXfrm>
        <a:off x="324405" y="1558157"/>
        <a:ext cx="2141534" cy="1430771"/>
      </dsp:txXfrm>
    </dsp:sp>
    <dsp:sp modelId="{482871E8-D5F1-4488-A62A-942A46E722FC}">
      <dsp:nvSpPr>
        <dsp:cNvPr id="0" name=""/>
        <dsp:cNvSpPr/>
      </dsp:nvSpPr>
      <dsp:spPr>
        <a:xfrm>
          <a:off x="279892" y="3267257"/>
          <a:ext cx="2230560" cy="15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7 филиалов образовательной организации</a:t>
          </a:r>
        </a:p>
      </dsp:txBody>
      <dsp:txXfrm>
        <a:off x="324405" y="3311770"/>
        <a:ext cx="2141534" cy="1430771"/>
      </dsp:txXfrm>
    </dsp:sp>
    <dsp:sp modelId="{CA70B65C-F92D-4837-AE88-D378314EF34E}">
      <dsp:nvSpPr>
        <dsp:cNvPr id="0" name=""/>
        <dsp:cNvSpPr/>
      </dsp:nvSpPr>
      <dsp:spPr>
        <a:xfrm>
          <a:off x="2998387" y="0"/>
          <a:ext cx="2788200" cy="50405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Количество экзаменов</a:t>
          </a:r>
        </a:p>
      </dsp:txBody>
      <dsp:txXfrm>
        <a:off x="2998387" y="0"/>
        <a:ext cx="2788200" cy="1512168"/>
      </dsp:txXfrm>
    </dsp:sp>
    <dsp:sp modelId="{D997BB8A-83A8-4564-83ED-4018C95B2B69}">
      <dsp:nvSpPr>
        <dsp:cNvPr id="0" name=""/>
        <dsp:cNvSpPr/>
      </dsp:nvSpPr>
      <dsp:spPr>
        <a:xfrm>
          <a:off x="3277207" y="1513644"/>
          <a:ext cx="2230560" cy="15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714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 рамках ГИА</a:t>
          </a:r>
        </a:p>
      </dsp:txBody>
      <dsp:txXfrm>
        <a:off x="3321720" y="1558157"/>
        <a:ext cx="2141534" cy="1430771"/>
      </dsp:txXfrm>
    </dsp:sp>
    <dsp:sp modelId="{38808256-9D89-4EAE-B81B-496B1BACA32A}">
      <dsp:nvSpPr>
        <dsp:cNvPr id="0" name=""/>
        <dsp:cNvSpPr/>
      </dsp:nvSpPr>
      <dsp:spPr>
        <a:xfrm>
          <a:off x="3277207" y="3267257"/>
          <a:ext cx="2230560" cy="15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59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 рамках ПА</a:t>
          </a:r>
        </a:p>
      </dsp:txBody>
      <dsp:txXfrm>
        <a:off x="3321720" y="3311770"/>
        <a:ext cx="2141534" cy="1430771"/>
      </dsp:txXfrm>
    </dsp:sp>
    <dsp:sp modelId="{DDAE30EE-6E94-41C0-90E7-DBDBE12FE2EB}">
      <dsp:nvSpPr>
        <dsp:cNvPr id="0" name=""/>
        <dsp:cNvSpPr/>
      </dsp:nvSpPr>
      <dsp:spPr>
        <a:xfrm>
          <a:off x="5995703" y="0"/>
          <a:ext cx="2788200" cy="50405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Количество обучающихся, запланированное для участия в ГИА и промежуточной аттестации в форме ДЭ </a:t>
          </a:r>
        </a:p>
      </dsp:txBody>
      <dsp:txXfrm>
        <a:off x="5995703" y="0"/>
        <a:ext cx="2788200" cy="1512168"/>
      </dsp:txXfrm>
    </dsp:sp>
    <dsp:sp modelId="{1197CFFE-967F-4AC8-B896-5C08A0AC541E}">
      <dsp:nvSpPr>
        <dsp:cNvPr id="0" name=""/>
        <dsp:cNvSpPr/>
      </dsp:nvSpPr>
      <dsp:spPr>
        <a:xfrm>
          <a:off x="6274523" y="1513644"/>
          <a:ext cx="2230560" cy="15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15200 чел.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сдают ДЭ в ГИА</a:t>
          </a:r>
        </a:p>
      </dsp:txBody>
      <dsp:txXfrm>
        <a:off x="6319036" y="1558157"/>
        <a:ext cx="2141534" cy="1430771"/>
      </dsp:txXfrm>
    </dsp:sp>
    <dsp:sp modelId="{6C3AD5B2-4F66-4EFC-B909-4C00A0199361}">
      <dsp:nvSpPr>
        <dsp:cNvPr id="0" name=""/>
        <dsp:cNvSpPr/>
      </dsp:nvSpPr>
      <dsp:spPr>
        <a:xfrm>
          <a:off x="6274523" y="3267257"/>
          <a:ext cx="2230560" cy="151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1240 чел.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сдают ДЭ в ПА</a:t>
          </a:r>
        </a:p>
      </dsp:txBody>
      <dsp:txXfrm>
        <a:off x="6319036" y="3311770"/>
        <a:ext cx="2141534" cy="1430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591AD-A38B-49C4-BEB7-E6D59054F236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CA74B-C3BC-45F1-B881-3C060998F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861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6A839-BEC0-44FB-B82B-2877A05FD41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53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71CBB-BA73-5BE6-210D-CB5D2BADA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B254C3A-96DB-C9A1-FC51-A5EFB744A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C3C0691-9DFD-43DD-D42B-3D9900351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A85857-54CA-6C4D-D584-CA7ED26164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6A839-BEC0-44FB-B82B-2877A05FD41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9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>
            <a:extLst>
              <a:ext uri="{FF2B5EF4-FFF2-40B4-BE49-F238E27FC236}">
                <a16:creationId xmlns:a16="http://schemas.microsoft.com/office/drawing/2014/main" id="{F0768869-5E46-860C-A5B0-F99F94725C0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40417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B9024D5F-6BF9-4CEC-70CA-D87DBB993317}"/>
              </a:ext>
            </a:extLst>
          </p:cNvPr>
          <p:cNvSpPr>
            <a:spLocks/>
          </p:cNvSpPr>
          <p:nvPr/>
        </p:nvSpPr>
        <p:spPr bwMode="gray">
          <a:xfrm>
            <a:off x="-4763" y="1936750"/>
            <a:ext cx="9148763" cy="2744788"/>
          </a:xfrm>
          <a:custGeom>
            <a:avLst/>
            <a:gdLst>
              <a:gd name="T0" fmla="*/ 3 w 5763"/>
              <a:gd name="T1" fmla="*/ 563 h 1729"/>
              <a:gd name="T2" fmla="*/ 2890 w 5763"/>
              <a:gd name="T3" fmla="*/ 7 h 1729"/>
              <a:gd name="T4" fmla="*/ 5763 w 5763"/>
              <a:gd name="T5" fmla="*/ 583 h 1729"/>
              <a:gd name="T6" fmla="*/ 5760 w 5763"/>
              <a:gd name="T7" fmla="*/ 1729 h 1729"/>
              <a:gd name="T8" fmla="*/ 0 w 5763"/>
              <a:gd name="T9" fmla="*/ 1729 h 1729"/>
              <a:gd name="T10" fmla="*/ 3 w 5763"/>
              <a:gd name="T11" fmla="*/ 563 h 1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3" h="1729">
                <a:moveTo>
                  <a:pt x="3" y="563"/>
                </a:moveTo>
                <a:cubicBezTo>
                  <a:pt x="725" y="326"/>
                  <a:pt x="1498" y="14"/>
                  <a:pt x="2890" y="7"/>
                </a:cubicBezTo>
                <a:cubicBezTo>
                  <a:pt x="4282" y="0"/>
                  <a:pt x="5342" y="355"/>
                  <a:pt x="5763" y="583"/>
                </a:cubicBezTo>
                <a:lnTo>
                  <a:pt x="5760" y="1729"/>
                </a:lnTo>
                <a:lnTo>
                  <a:pt x="0" y="1729"/>
                </a:lnTo>
                <a:lnTo>
                  <a:pt x="3" y="563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gamma/>
                  <a:tint val="75686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tint val="75686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0" name="Rectangle 18">
            <a:extLst>
              <a:ext uri="{FF2B5EF4-FFF2-40B4-BE49-F238E27FC236}">
                <a16:creationId xmlns:a16="http://schemas.microsoft.com/office/drawing/2014/main" id="{0D442A37-0EFE-B362-F2B6-37F9BE9C6D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4933950"/>
            <a:ext cx="9163050" cy="19415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Rectangle 19">
            <a:extLst>
              <a:ext uri="{FF2B5EF4-FFF2-40B4-BE49-F238E27FC236}">
                <a16:creationId xmlns:a16="http://schemas.microsoft.com/office/drawing/2014/main" id="{357E4B4B-3FD6-2B2C-104D-38918CFA24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4826000"/>
            <a:ext cx="9156700" cy="1682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46AD2445-24A5-BAB2-72DE-52D246FB2670}"/>
              </a:ext>
            </a:extLst>
          </p:cNvPr>
          <p:cNvSpPr>
            <a:spLocks/>
          </p:cNvSpPr>
          <p:nvPr/>
        </p:nvSpPr>
        <p:spPr bwMode="gray">
          <a:xfrm>
            <a:off x="-11113" y="2060575"/>
            <a:ext cx="9155113" cy="2765425"/>
          </a:xfrm>
          <a:custGeom>
            <a:avLst/>
            <a:gdLst>
              <a:gd name="T0" fmla="*/ 0 w 5767"/>
              <a:gd name="T1" fmla="*/ 569 h 1644"/>
              <a:gd name="T2" fmla="*/ 2818 w 5767"/>
              <a:gd name="T3" fmla="*/ 21 h 1644"/>
              <a:gd name="T4" fmla="*/ 5767 w 5767"/>
              <a:gd name="T5" fmla="*/ 583 h 1644"/>
              <a:gd name="T6" fmla="*/ 5764 w 5767"/>
              <a:gd name="T7" fmla="*/ 1644 h 1644"/>
              <a:gd name="T8" fmla="*/ 4 w 5767"/>
              <a:gd name="T9" fmla="*/ 1644 h 1644"/>
              <a:gd name="T10" fmla="*/ 0 w 5767"/>
              <a:gd name="T11" fmla="*/ 569 h 1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7" h="1644">
                <a:moveTo>
                  <a:pt x="0" y="569"/>
                </a:moveTo>
                <a:cubicBezTo>
                  <a:pt x="722" y="332"/>
                  <a:pt x="1460" y="42"/>
                  <a:pt x="2818" y="21"/>
                </a:cubicBezTo>
                <a:cubicBezTo>
                  <a:pt x="4176" y="0"/>
                  <a:pt x="5346" y="355"/>
                  <a:pt x="5767" y="583"/>
                </a:cubicBezTo>
                <a:lnTo>
                  <a:pt x="5764" y="1644"/>
                </a:lnTo>
                <a:lnTo>
                  <a:pt x="4" y="1644"/>
                </a:lnTo>
                <a:lnTo>
                  <a:pt x="0" y="56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68A3F862-11D2-17D5-2CCB-C8A92CF907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black">
          <a:xfrm>
            <a:off x="838200" y="990600"/>
            <a:ext cx="7467600" cy="685800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619D4DC-1798-002D-D8B5-CA201304B2B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004888" y="5334000"/>
            <a:ext cx="7086600" cy="3810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5F99CCDD-84AE-DD8B-DA69-9A7B833FD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000" b="1">
                <a:solidFill>
                  <a:srgbClr val="B2B2B2"/>
                </a:solidFill>
                <a:latin typeface="Verdana" panose="020B0604030504040204" pitchFamily="34" charset="0"/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D3B20-C47E-25B8-2444-56B149A37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C660F8-ECA0-9247-DAB1-EDFA09CC5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C3D4F6-4B1C-C438-7249-2FD672BE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46F7CC-11CD-0F6D-E9EB-359EAB5E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09166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D0640D-B9AD-E18D-8FF3-62076981E1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6019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A072EB-A8D0-ED5E-702B-BF0F40627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6019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9FA10-A683-CC2B-953A-D579902D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7A9922-5E2E-A88E-3BC9-98B7B88BA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13937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4B6C2-C195-C901-1D8B-A2612C38F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778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DC2C375A-A083-2EE9-8BB8-982DC107EE47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56025A-9C2F-E254-C0E4-E0949371A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0C5ACD-603F-65F5-93D6-ACE924C9D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34100" y="-14288"/>
            <a:ext cx="2895600" cy="22860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65374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B7F4E-21A0-EA54-8337-0E4DE9FF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77F3F2-0EC4-C3E9-7D6C-522E1F017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6E63C5-9ED8-9209-1DD8-CDA6B567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3669FA-C584-6FAF-A80F-651D41DA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32383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14D86-7C82-6724-476C-BFF76CDD0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A6456E-B6F1-82B8-83D9-810A7D970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F60E39-543B-B909-A62D-FFDA2456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3B70FB-00BF-99A0-2083-DBD492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74946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010D8-99DC-E266-0FB4-159FBB9D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E966D-EBE2-DD27-5EB4-E2CF6036D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A5C294-7C92-8F69-6F4C-928D7BBA2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797A3-D994-4D6B-C088-0D816A2C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453B09-F8D5-A6C6-B88A-8C885986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1140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5B83A-9794-E99B-5734-042088F4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5F07B9-1E6A-3CBD-515B-3ED27516F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DD7333-7DE4-917A-DE03-D9B98BF32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640A83B-8279-23DB-1F29-1553FC038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FB052F-D264-9B34-590A-3DA6E8124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C8316F-47C0-D77B-8893-B868CC103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28BA3A-09F7-019E-8164-18A6C059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22389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3B511-3B9C-ED00-2CC9-F86B2862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AA7CD-2741-9E7B-471B-7F5EFC9D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38C1E9-5586-53A5-903D-4AC3B4286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7575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9A48B8-8582-3B25-1560-7F33C083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DF56BC-318E-9B8D-2204-D1D5B1FC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67948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9D5CF-B1A6-2D5C-98F7-38435707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D5562-1638-3D04-4641-CE881A47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AEC2E3-D6F4-EE70-3C6F-8395D3F4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8B5F26-2B38-4727-B827-50D604D7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D43AF3-9A37-8139-AE44-F2E3886C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99829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1BA73-042F-5AF3-3F19-C45BE11F8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6B0C28-81E8-7BAC-E6E4-B510374A81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92FB3D-E561-A78D-AF1B-E9B931832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036711-BDA0-A986-F7C1-A3DFB128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2EB91E-694A-BFD4-301A-D08DF112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01207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>
            <a:extLst>
              <a:ext uri="{FF2B5EF4-FFF2-40B4-BE49-F238E27FC236}">
                <a16:creationId xmlns:a16="http://schemas.microsoft.com/office/drawing/2014/main" id="{47611A28-07F9-B46C-DB43-73EC04249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7">
            <a:extLst>
              <a:ext uri="{FF2B5EF4-FFF2-40B4-BE49-F238E27FC236}">
                <a16:creationId xmlns:a16="http://schemas.microsoft.com/office/drawing/2014/main" id="{E03B60C5-69AE-7624-8EC8-4553F41AFA3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241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0" name="Rectangle 16">
            <a:extLst>
              <a:ext uri="{FF2B5EF4-FFF2-40B4-BE49-F238E27FC236}">
                <a16:creationId xmlns:a16="http://schemas.microsoft.com/office/drawing/2014/main" id="{8E1A9425-F3DD-9C93-87ED-C12482D2FC3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6524625"/>
            <a:ext cx="9144000" cy="333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B835DD-5FFD-82BD-1D5E-34BDD23775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532DFF0-564A-4B6A-BF63-2F8B9D8442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34100" y="-14288"/>
            <a:ext cx="2895600" cy="22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7DF7C2EC-49E2-F7E5-22A2-47DA95F99C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04800"/>
            <a:ext cx="82296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</a:t>
            </a:r>
          </a:p>
        </p:txBody>
      </p:sp>
      <p:sp>
        <p:nvSpPr>
          <p:cNvPr id="1043" name="Freeform 19">
            <a:extLst>
              <a:ext uri="{FF2B5EF4-FFF2-40B4-BE49-F238E27FC236}">
                <a16:creationId xmlns:a16="http://schemas.microsoft.com/office/drawing/2014/main" id="{D7D925E0-744C-C00C-DC89-CAD8C2A00C89}"/>
              </a:ext>
            </a:extLst>
          </p:cNvPr>
          <p:cNvSpPr>
            <a:spLocks/>
          </p:cNvSpPr>
          <p:nvPr/>
        </p:nvSpPr>
        <p:spPr bwMode="white">
          <a:xfrm>
            <a:off x="3175" y="963613"/>
            <a:ext cx="9140825" cy="461962"/>
          </a:xfrm>
          <a:custGeom>
            <a:avLst/>
            <a:gdLst>
              <a:gd name="T0" fmla="*/ 0 w 5764"/>
              <a:gd name="T1" fmla="*/ 290 h 291"/>
              <a:gd name="T2" fmla="*/ 1 w 5764"/>
              <a:gd name="T3" fmla="*/ 193 h 291"/>
              <a:gd name="T4" fmla="*/ 1833 w 5764"/>
              <a:gd name="T5" fmla="*/ 25 h 291"/>
              <a:gd name="T6" fmla="*/ 3966 w 5764"/>
              <a:gd name="T7" fmla="*/ 41 h 291"/>
              <a:gd name="T8" fmla="*/ 5760 w 5764"/>
              <a:gd name="T9" fmla="*/ 184 h 291"/>
              <a:gd name="T10" fmla="*/ 5764 w 5764"/>
              <a:gd name="T11" fmla="*/ 291 h 291"/>
              <a:gd name="T12" fmla="*/ 0 w 5764"/>
              <a:gd name="T13" fmla="*/ 29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4" h="291">
                <a:moveTo>
                  <a:pt x="0" y="290"/>
                </a:moveTo>
                <a:lnTo>
                  <a:pt x="1" y="193"/>
                </a:lnTo>
                <a:cubicBezTo>
                  <a:pt x="305" y="150"/>
                  <a:pt x="1172" y="50"/>
                  <a:pt x="1833" y="25"/>
                </a:cubicBezTo>
                <a:cubicBezTo>
                  <a:pt x="2494" y="0"/>
                  <a:pt x="3312" y="15"/>
                  <a:pt x="3966" y="41"/>
                </a:cubicBezTo>
                <a:cubicBezTo>
                  <a:pt x="4620" y="68"/>
                  <a:pt x="5460" y="142"/>
                  <a:pt x="5760" y="184"/>
                </a:cubicBezTo>
                <a:lnTo>
                  <a:pt x="5764" y="291"/>
                </a:lnTo>
                <a:lnTo>
                  <a:pt x="0" y="2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8DF3626-D560-2584-B253-A67CE24E4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44" name="Text Box 20">
            <a:extLst>
              <a:ext uri="{FF2B5EF4-FFF2-40B4-BE49-F238E27FC236}">
                <a16:creationId xmlns:a16="http://schemas.microsoft.com/office/drawing/2014/main" id="{F6115CAF-208B-FD33-8B6D-05A74D7B4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540500"/>
            <a:ext cx="15732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200" b="1">
                <a:solidFill>
                  <a:schemeClr val="bg1"/>
                </a:solidFill>
                <a:latin typeface="Verdana" panose="020B0604030504040204" pitchFamily="34" charset="0"/>
              </a:rPr>
              <a:t>COMPANY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anose="020B060403050404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anose="020B060403050404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anose="020B060403050404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anose="020B060403050404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anose="020B060403050404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anose="020B060403050404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anose="020B060403050404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rgbClr val="9999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om.firpo.ru/Public/y/2025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.firpo.ru/p/vb/brifingi_162" TargetMode="External"/><Relationship Id="rId4" Type="http://schemas.openxmlformats.org/officeDocument/2006/relationships/hyperlink" Target="https://de.firpo.ru/p/vb/brifingi_16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pde.firpo.ru/" TargetMode="External"/><Relationship Id="rId2" Type="http://schemas.openxmlformats.org/officeDocument/2006/relationships/hyperlink" Target="https://bom.firpo.ru/Public/y/202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hyperlink" Target="https://cpde.dp.firpo.ru/" TargetMode="External"/><Relationship Id="rId4" Type="http://schemas.openxmlformats.org/officeDocument/2006/relationships/hyperlink" Target="https://disk.yandex.ru/d/kE5hTDORt5zcgQ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.firpo.ru/netcat_files/multifile/491/31/Poryadok_obsledovaniya_tsentrov_trovedeniya_demonstratsionnogo_ekzamena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firpo.ru/role/cpde/v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.dp.firpo.ru/" TargetMode="External"/><Relationship Id="rId2" Type="http://schemas.openxmlformats.org/officeDocument/2006/relationships/hyperlink" Target="https://de.firpo.ru/sdo_re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de.firpo.ru/sdo_re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k.dp.firpo.ru/p/9d36f064-5935-4d03-9afe-45bee3fa6504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firpo.ru/docs/i_61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k.dp.firpo.ru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cpde.dp.firpo.ru/" TargetMode="External"/><Relationship Id="rId3" Type="http://schemas.openxmlformats.org/officeDocument/2006/relationships/hyperlink" Target="http://cpde.firpo.ru/" TargetMode="External"/><Relationship Id="rId7" Type="http://schemas.openxmlformats.org/officeDocument/2006/relationships/hyperlink" Target="https://e.dp.firpo.ru/" TargetMode="External"/><Relationship Id="rId2" Type="http://schemas.openxmlformats.org/officeDocument/2006/relationships/hyperlink" Target="https://dp.firpo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firpo.ru/login" TargetMode="External"/><Relationship Id="rId11" Type="http://schemas.openxmlformats.org/officeDocument/2006/relationships/image" Target="../media/image3.emf"/><Relationship Id="rId5" Type="http://schemas.openxmlformats.org/officeDocument/2006/relationships/hyperlink" Target="https://bi.firpo.ru/" TargetMode="External"/><Relationship Id="rId10" Type="http://schemas.openxmlformats.org/officeDocument/2006/relationships/hyperlink" Target="https://de.firpo.ru/sdo_reg/" TargetMode="External"/><Relationship Id="rId4" Type="http://schemas.openxmlformats.org/officeDocument/2006/relationships/hyperlink" Target="https://drs.firpo.ru/" TargetMode="External"/><Relationship Id="rId9" Type="http://schemas.openxmlformats.org/officeDocument/2006/relationships/hyperlink" Target="https://bom.firpo.ru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mailto:de@firpo.ru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2714B5A-22D1-4754-1D98-B02CDC0DF7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35696" y="332657"/>
            <a:ext cx="6624735" cy="1656183"/>
          </a:xfrm>
        </p:spPr>
        <p:txBody>
          <a:bodyPr/>
          <a:lstStyle/>
          <a:p>
            <a:r>
              <a:rPr lang="ru-RU" altLang="ru-RU" dirty="0"/>
              <a:t>Раздел 2.</a:t>
            </a:r>
            <a:br>
              <a:rPr lang="ru-RU" altLang="ru-RU" dirty="0"/>
            </a:br>
            <a:r>
              <a:rPr lang="ru-RU" altLang="ru-RU" dirty="0"/>
              <a:t>Условия проведения ДЭ</a:t>
            </a:r>
            <a:endParaRPr lang="en-US" altLang="ru-RU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4DBDA48-C06D-E387-8233-0A9E28D16BC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7504" y="5064694"/>
            <a:ext cx="9001000" cy="1793305"/>
          </a:xfrm>
        </p:spPr>
        <p:txBody>
          <a:bodyPr/>
          <a:lstStyle/>
          <a:p>
            <a:pPr algn="l"/>
            <a:r>
              <a:rPr lang="ru-RU" altLang="ru-RU" dirty="0"/>
              <a:t>Федеральный оператор – ФГБОУ ДПО «Институт развития профессионального образования» </a:t>
            </a:r>
          </a:p>
          <a:p>
            <a:pPr algn="l"/>
            <a:r>
              <a:rPr lang="ru-RU" altLang="ru-RU" dirty="0"/>
              <a:t>Региональный оператор – ЦПО Самарской области</a:t>
            </a:r>
          </a:p>
          <a:p>
            <a:pPr algn="l"/>
            <a:r>
              <a:rPr lang="ru-RU" altLang="ru-RU" dirty="0"/>
              <a:t>Координатор – Ельцова Л.Н., (846)3341252, </a:t>
            </a:r>
            <a:r>
              <a:rPr lang="en-US" altLang="ru-RU" dirty="0"/>
              <a:t>e-mail</a:t>
            </a:r>
            <a:r>
              <a:rPr lang="ru-RU" altLang="ru-RU" dirty="0"/>
              <a:t>: </a:t>
            </a:r>
            <a:r>
              <a:rPr lang="en-US" altLang="ru-RU" dirty="0"/>
              <a:t>de-samara@cposo.ru</a:t>
            </a:r>
            <a:endParaRPr lang="ru-RU" altLang="ru-RU" dirty="0"/>
          </a:p>
          <a:p>
            <a:endParaRPr lang="en-US" altLang="ru-RU" dirty="0"/>
          </a:p>
        </p:txBody>
      </p:sp>
      <p:sp>
        <p:nvSpPr>
          <p:cNvPr id="2052" name="Freeform 4">
            <a:extLst>
              <a:ext uri="{FF2B5EF4-FFF2-40B4-BE49-F238E27FC236}">
                <a16:creationId xmlns:a16="http://schemas.microsoft.com/office/drawing/2014/main" id="{6A0418FC-422B-CB5B-61B1-A65D4BCB1CD7}"/>
              </a:ext>
            </a:extLst>
          </p:cNvPr>
          <p:cNvSpPr>
            <a:spLocks noEditPoints="1"/>
          </p:cNvSpPr>
          <p:nvPr/>
        </p:nvSpPr>
        <p:spPr bwMode="ltGray">
          <a:xfrm rot="621035" flipH="1" flipV="1">
            <a:off x="8024737" y="1710256"/>
            <a:ext cx="1017588" cy="1223963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06741" dir="8249373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E75258-71FF-877D-CA2F-A87B13990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8" y="0"/>
            <a:ext cx="1512168" cy="6075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C3C744C-1D2E-4B86-4428-83DB262C12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Термины и сокращения</a:t>
            </a:r>
            <a:endParaRPr lang="en-US" altLang="ru-RU" dirty="0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2F6CE8D5-91AC-9BDF-3A31-06244ABE0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620688"/>
            <a:ext cx="8605464" cy="5832648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n-US" altLang="ru-RU" b="0" dirty="0">
              <a:solidFill>
                <a:schemeClr val="tx2"/>
              </a:solidFill>
            </a:endParaRP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ГЭ </a:t>
            </a:r>
            <a:r>
              <a:rPr lang="ru-RU" altLang="ru-RU" sz="2000" dirty="0"/>
              <a:t>– главный эксперт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ДЭ </a:t>
            </a:r>
            <a:r>
              <a:rPr lang="ru-RU" altLang="ru-RU" sz="2000" dirty="0"/>
              <a:t>– демонстрационный экзамен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ГИА/ДЭ БУ </a:t>
            </a:r>
            <a:r>
              <a:rPr lang="ru-RU" altLang="ru-RU" sz="2000" dirty="0"/>
              <a:t>– базовый уровень ДЭ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ГИА/ДЭ ПУ </a:t>
            </a:r>
            <a:r>
              <a:rPr lang="ru-RU" altLang="ru-RU" sz="2000" dirty="0"/>
              <a:t>– профильный уровень ДЭ 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ИСО</a:t>
            </a:r>
            <a:r>
              <a:rPr lang="ru-RU" altLang="ru-RU" sz="2000" dirty="0"/>
              <a:t> – информационные системы оператора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КОД</a:t>
            </a:r>
            <a:r>
              <a:rPr lang="ru-RU" altLang="ru-RU" sz="2000" dirty="0"/>
              <a:t> – комплект оценочной документации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ПА</a:t>
            </a:r>
            <a:r>
              <a:rPr lang="ru-RU" altLang="ru-RU" sz="2000" dirty="0"/>
              <a:t> – промежуточная аттестация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СДО </a:t>
            </a:r>
            <a:r>
              <a:rPr lang="ru-RU" altLang="ru-RU" sz="2000" dirty="0"/>
              <a:t>– система дистанционного обучения</a:t>
            </a:r>
            <a:endParaRPr lang="en-US" altLang="ru-RU" sz="2000" dirty="0"/>
          </a:p>
          <a:p>
            <a:pPr lvl="1" algn="just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Смена</a:t>
            </a:r>
            <a:r>
              <a:rPr lang="ru-RU" altLang="ru-RU" sz="2000" dirty="0"/>
              <a:t> - промежуток времени (по общему правилу - не более 4 астрономических часов без учета перерывов в соответствии с требованиями КОД) проведения ДЭ, по истечении которого одна экзаменационная группа сменяет другую в течение одного экзаменационного дня.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ТЭ</a:t>
            </a:r>
            <a:r>
              <a:rPr lang="ru-RU" altLang="ru-RU" sz="2000" dirty="0"/>
              <a:t> – технический эксперт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Участники ДЭ </a:t>
            </a:r>
            <a:r>
              <a:rPr lang="ru-RU" altLang="ru-RU" sz="2000" dirty="0"/>
              <a:t>– выпускники и обучающиеся ОО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ЦПДЭ</a:t>
            </a:r>
            <a:r>
              <a:rPr lang="ru-RU" altLang="ru-RU" sz="2000" dirty="0"/>
              <a:t> – Центр проведения демонстрационного экзамена </a:t>
            </a:r>
          </a:p>
          <a:p>
            <a:pPr lvl="1">
              <a:lnSpc>
                <a:spcPct val="80000"/>
              </a:lnSpc>
            </a:pPr>
            <a:r>
              <a:rPr lang="ru-RU" altLang="ru-RU" sz="2000" dirty="0">
                <a:solidFill>
                  <a:srgbClr val="FF0000"/>
                </a:solidFill>
              </a:rPr>
              <a:t>ЦПК</a:t>
            </a:r>
            <a:r>
              <a:rPr lang="ru-RU" altLang="ru-RU" sz="2000" dirty="0"/>
              <a:t> – Цифровой паспорт компетенций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altLang="ru-RU" sz="29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3F2219-5E66-0363-4057-E5E0B449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640" y="6292654"/>
            <a:ext cx="1440160" cy="5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7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8F8C4EC-BCEE-5862-573D-23BF2776B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16632"/>
            <a:ext cx="7474024" cy="766018"/>
          </a:xfrm>
        </p:spPr>
        <p:txBody>
          <a:bodyPr/>
          <a:lstStyle/>
          <a:p>
            <a:r>
              <a:rPr lang="ru-RU" dirty="0"/>
              <a:t>Что такое ДЭ?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BD36508-3CD4-31E5-252E-B20614091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Демонстрационный экзамен является </a:t>
            </a:r>
            <a:r>
              <a:rPr lang="ru-RU" sz="2400" dirty="0">
                <a:solidFill>
                  <a:srgbClr val="FF0000"/>
                </a:solidFill>
              </a:rPr>
              <a:t>одной из форм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2060"/>
                </a:solidFill>
              </a:rPr>
              <a:t>государственной итоговой аттестации по образовательным программам среднего профессионального образования, которая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направлена на определение уровня освоения выпускником материала</a:t>
            </a:r>
            <a:r>
              <a:rPr lang="ru-RU" sz="2400" dirty="0"/>
              <a:t>, </a:t>
            </a:r>
            <a:r>
              <a:rPr lang="ru-RU" sz="2400" dirty="0">
                <a:solidFill>
                  <a:srgbClr val="002060"/>
                </a:solidFill>
              </a:rPr>
              <a:t>предусмотренного образовательной программой, и </a:t>
            </a:r>
            <a:r>
              <a:rPr lang="ru-RU" sz="2400" dirty="0">
                <a:solidFill>
                  <a:srgbClr val="FF0000"/>
                </a:solidFill>
              </a:rPr>
              <a:t>степени сформированности профессиональных компетенций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2060"/>
                </a:solidFill>
              </a:rPr>
              <a:t>путем проведения </a:t>
            </a:r>
            <a:r>
              <a:rPr lang="ru-RU" sz="2400" dirty="0">
                <a:solidFill>
                  <a:srgbClr val="FF0000"/>
                </a:solidFill>
              </a:rPr>
              <a:t>независимой экспертной оценки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2060"/>
                </a:solidFill>
              </a:rPr>
              <a:t>выполненных выпускником практических заданий.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0EC1F3-6056-EFC0-C85F-D579E354E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640" y="6292654"/>
            <a:ext cx="1440160" cy="5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71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8CFE2F63-8F33-A13F-0CF9-C5B26C237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036496" cy="675928"/>
          </a:xfrm>
        </p:spPr>
        <p:txBody>
          <a:bodyPr/>
          <a:lstStyle/>
          <a:p>
            <a:r>
              <a:rPr lang="ru-RU" altLang="ru-RU" dirty="0"/>
              <a:t>Условия объективной оценки результатов ДЭ</a:t>
            </a:r>
            <a:endParaRPr lang="en-US" altLang="ru-RU" dirty="0">
              <a:solidFill>
                <a:schemeClr val="accent1"/>
              </a:solidFill>
            </a:endParaRPr>
          </a:p>
        </p:txBody>
      </p:sp>
      <p:sp>
        <p:nvSpPr>
          <p:cNvPr id="86019" name="Text Box 3">
            <a:extLst>
              <a:ext uri="{FF2B5EF4-FFF2-40B4-BE49-F238E27FC236}">
                <a16:creationId xmlns:a16="http://schemas.microsoft.com/office/drawing/2014/main" id="{FE7EA999-97FA-5E53-F7AC-6C78E3960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86022" name="AutoShape 6">
            <a:extLst>
              <a:ext uri="{FF2B5EF4-FFF2-40B4-BE49-F238E27FC236}">
                <a16:creationId xmlns:a16="http://schemas.microsoft.com/office/drawing/2014/main" id="{9A6C7E33-3B9D-C68B-9AC5-202FF29B55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76500" y="4876800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altLang="ru-RU" b="1" dirty="0">
                <a:solidFill>
                  <a:schemeClr val="tx2"/>
                </a:solidFill>
              </a:rPr>
              <a:t>Получение ЦПК</a:t>
            </a:r>
            <a:endParaRPr lang="en-US" altLang="ru-RU" b="1" dirty="0">
              <a:solidFill>
                <a:schemeClr val="tx2"/>
              </a:solidFill>
            </a:endParaRPr>
          </a:p>
        </p:txBody>
      </p:sp>
      <p:sp>
        <p:nvSpPr>
          <p:cNvPr id="86023" name="AutoShape 7">
            <a:extLst>
              <a:ext uri="{FF2B5EF4-FFF2-40B4-BE49-F238E27FC236}">
                <a16:creationId xmlns:a16="http://schemas.microsoft.com/office/drawing/2014/main" id="{F02C8071-CA98-02B1-4A01-AD4876B0E0D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14600" y="4114800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altLang="ru-RU" b="1" dirty="0">
                <a:solidFill>
                  <a:schemeClr val="tx2"/>
                </a:solidFill>
              </a:rPr>
              <a:t>Применение ИСО</a:t>
            </a:r>
            <a:endParaRPr lang="en-US" altLang="ru-RU" b="1" dirty="0">
              <a:solidFill>
                <a:schemeClr val="tx2"/>
              </a:solidFill>
            </a:endParaRPr>
          </a:p>
        </p:txBody>
      </p:sp>
      <p:sp>
        <p:nvSpPr>
          <p:cNvPr id="86024" name="AutoShape 8">
            <a:extLst>
              <a:ext uri="{FF2B5EF4-FFF2-40B4-BE49-F238E27FC236}">
                <a16:creationId xmlns:a16="http://schemas.microsoft.com/office/drawing/2014/main" id="{7674F850-5673-D8CC-E557-CDD4DDE80E9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82850" y="3352800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altLang="ru-RU" b="1" dirty="0">
                <a:solidFill>
                  <a:schemeClr val="tx2"/>
                </a:solidFill>
              </a:rPr>
              <a:t>Требования к экспертным группам</a:t>
            </a:r>
            <a:endParaRPr lang="en-US" altLang="ru-RU" b="1" dirty="0">
              <a:solidFill>
                <a:schemeClr val="tx2"/>
              </a:solidFill>
            </a:endParaRPr>
          </a:p>
        </p:txBody>
      </p:sp>
      <p:sp>
        <p:nvSpPr>
          <p:cNvPr id="86025" name="AutoShape 9">
            <a:extLst>
              <a:ext uri="{FF2B5EF4-FFF2-40B4-BE49-F238E27FC236}">
                <a16:creationId xmlns:a16="http://schemas.microsoft.com/office/drawing/2014/main" id="{3F0D9D6E-7305-AF77-154C-EF85EE3FAF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82850" y="2590800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altLang="ru-RU" b="1" dirty="0">
                <a:solidFill>
                  <a:schemeClr val="tx2"/>
                </a:solidFill>
              </a:rPr>
              <a:t>Требования к ЦПДЭ</a:t>
            </a:r>
            <a:endParaRPr lang="en-US" altLang="ru-RU" b="1" dirty="0">
              <a:solidFill>
                <a:schemeClr val="tx2"/>
              </a:solidFill>
            </a:endParaRPr>
          </a:p>
        </p:txBody>
      </p:sp>
      <p:sp>
        <p:nvSpPr>
          <p:cNvPr id="86026" name="AutoShape 10">
            <a:extLst>
              <a:ext uri="{FF2B5EF4-FFF2-40B4-BE49-F238E27FC236}">
                <a16:creationId xmlns:a16="http://schemas.microsoft.com/office/drawing/2014/main" id="{33963A0F-D6FF-447E-1FF0-B328915142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82850" y="1820863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altLang="ru-RU" b="1" dirty="0">
                <a:solidFill>
                  <a:schemeClr val="tx2"/>
                </a:solidFill>
              </a:rPr>
              <a:t>Комплекты оценочных материалов</a:t>
            </a:r>
            <a:endParaRPr lang="en-US" altLang="ru-RU" b="1" dirty="0">
              <a:solidFill>
                <a:schemeClr val="tx2"/>
              </a:solidFill>
            </a:endParaRPr>
          </a:p>
        </p:txBody>
      </p:sp>
      <p:grpSp>
        <p:nvGrpSpPr>
          <p:cNvPr id="86027" name="Group 11">
            <a:extLst>
              <a:ext uri="{FF2B5EF4-FFF2-40B4-BE49-F238E27FC236}">
                <a16:creationId xmlns:a16="http://schemas.microsoft.com/office/drawing/2014/main" id="{AE48AA22-5D9B-7831-DEFB-ED0798DE087E}"/>
              </a:ext>
            </a:extLst>
          </p:cNvPr>
          <p:cNvGrpSpPr>
            <a:grpSpLocks/>
          </p:cNvGrpSpPr>
          <p:nvPr/>
        </p:nvGrpSpPr>
        <p:grpSpPr bwMode="auto">
          <a:xfrm>
            <a:off x="2165350" y="1909763"/>
            <a:ext cx="381000" cy="381000"/>
            <a:chOff x="2078" y="1680"/>
            <a:chExt cx="1615" cy="1615"/>
          </a:xfrm>
        </p:grpSpPr>
        <p:sp>
          <p:nvSpPr>
            <p:cNvPr id="86028" name="Oval 12">
              <a:extLst>
                <a:ext uri="{FF2B5EF4-FFF2-40B4-BE49-F238E27FC236}">
                  <a16:creationId xmlns:a16="http://schemas.microsoft.com/office/drawing/2014/main" id="{46553858-6F68-F796-F8A6-F0C146ABBC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9" name="Oval 13">
              <a:extLst>
                <a:ext uri="{FF2B5EF4-FFF2-40B4-BE49-F238E27FC236}">
                  <a16:creationId xmlns:a16="http://schemas.microsoft.com/office/drawing/2014/main" id="{B4C5F970-D450-4399-D122-D83301938E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0" name="Oval 14">
              <a:extLst>
                <a:ext uri="{FF2B5EF4-FFF2-40B4-BE49-F238E27FC236}">
                  <a16:creationId xmlns:a16="http://schemas.microsoft.com/office/drawing/2014/main" id="{38C5EBDE-4756-9BC6-0164-54235FC2D4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6031" name="Oval 15">
              <a:extLst>
                <a:ext uri="{FF2B5EF4-FFF2-40B4-BE49-F238E27FC236}">
                  <a16:creationId xmlns:a16="http://schemas.microsoft.com/office/drawing/2014/main" id="{16C5E898-34BE-7693-E78C-1F607154C0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6032" name="Oval 16">
              <a:extLst>
                <a:ext uri="{FF2B5EF4-FFF2-40B4-BE49-F238E27FC236}">
                  <a16:creationId xmlns:a16="http://schemas.microsoft.com/office/drawing/2014/main" id="{E15E5C6F-D546-4FB4-7806-21974382E8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6033" name="Oval 17">
              <a:extLst>
                <a:ext uri="{FF2B5EF4-FFF2-40B4-BE49-F238E27FC236}">
                  <a16:creationId xmlns:a16="http://schemas.microsoft.com/office/drawing/2014/main" id="{B440D7EA-8F66-A1B1-2044-AD7762928E6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86034" name="Group 18">
            <a:extLst>
              <a:ext uri="{FF2B5EF4-FFF2-40B4-BE49-F238E27FC236}">
                <a16:creationId xmlns:a16="http://schemas.microsoft.com/office/drawing/2014/main" id="{621CCE12-0510-E606-A23A-38E2FE70E001}"/>
              </a:ext>
            </a:extLst>
          </p:cNvPr>
          <p:cNvGrpSpPr>
            <a:grpSpLocks/>
          </p:cNvGrpSpPr>
          <p:nvPr/>
        </p:nvGrpSpPr>
        <p:grpSpPr bwMode="auto">
          <a:xfrm>
            <a:off x="2178050" y="2697163"/>
            <a:ext cx="381000" cy="381000"/>
            <a:chOff x="2078" y="1680"/>
            <a:chExt cx="1615" cy="1615"/>
          </a:xfrm>
        </p:grpSpPr>
        <p:sp>
          <p:nvSpPr>
            <p:cNvPr id="86035" name="Oval 19">
              <a:extLst>
                <a:ext uri="{FF2B5EF4-FFF2-40B4-BE49-F238E27FC236}">
                  <a16:creationId xmlns:a16="http://schemas.microsoft.com/office/drawing/2014/main" id="{F686D9BD-802D-9679-57A3-8CC7A14172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6" name="Oval 20">
              <a:extLst>
                <a:ext uri="{FF2B5EF4-FFF2-40B4-BE49-F238E27FC236}">
                  <a16:creationId xmlns:a16="http://schemas.microsoft.com/office/drawing/2014/main" id="{1501ECDD-D59C-F41B-E9CD-940214E8E32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7" name="Oval 21">
              <a:extLst>
                <a:ext uri="{FF2B5EF4-FFF2-40B4-BE49-F238E27FC236}">
                  <a16:creationId xmlns:a16="http://schemas.microsoft.com/office/drawing/2014/main" id="{697CD2FE-AE46-1AC0-78AD-D98A7F284E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6038" name="Oval 22">
              <a:extLst>
                <a:ext uri="{FF2B5EF4-FFF2-40B4-BE49-F238E27FC236}">
                  <a16:creationId xmlns:a16="http://schemas.microsoft.com/office/drawing/2014/main" id="{39961402-E9D5-FDC8-BDD9-8A41E41214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6039" name="Oval 23">
              <a:extLst>
                <a:ext uri="{FF2B5EF4-FFF2-40B4-BE49-F238E27FC236}">
                  <a16:creationId xmlns:a16="http://schemas.microsoft.com/office/drawing/2014/main" id="{10F431FD-39E7-0EDB-841A-6AD7ED9BE9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6040" name="Oval 24">
              <a:extLst>
                <a:ext uri="{FF2B5EF4-FFF2-40B4-BE49-F238E27FC236}">
                  <a16:creationId xmlns:a16="http://schemas.microsoft.com/office/drawing/2014/main" id="{EDFC8057-D7F0-A8BD-2D41-575EC8425C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86041" name="Group 25">
            <a:extLst>
              <a:ext uri="{FF2B5EF4-FFF2-40B4-BE49-F238E27FC236}">
                <a16:creationId xmlns:a16="http://schemas.microsoft.com/office/drawing/2014/main" id="{79E3BDB5-6CD2-EC61-03BD-A449843C7C0F}"/>
              </a:ext>
            </a:extLst>
          </p:cNvPr>
          <p:cNvGrpSpPr>
            <a:grpSpLocks/>
          </p:cNvGrpSpPr>
          <p:nvPr/>
        </p:nvGrpSpPr>
        <p:grpSpPr bwMode="auto">
          <a:xfrm>
            <a:off x="2178050" y="3429000"/>
            <a:ext cx="381000" cy="381000"/>
            <a:chOff x="2078" y="1680"/>
            <a:chExt cx="1615" cy="1615"/>
          </a:xfrm>
        </p:grpSpPr>
        <p:sp>
          <p:nvSpPr>
            <p:cNvPr id="86042" name="Oval 26">
              <a:extLst>
                <a:ext uri="{FF2B5EF4-FFF2-40B4-BE49-F238E27FC236}">
                  <a16:creationId xmlns:a16="http://schemas.microsoft.com/office/drawing/2014/main" id="{D10E428C-B669-55BD-5736-42FBFD4A909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43" name="Oval 27">
              <a:extLst>
                <a:ext uri="{FF2B5EF4-FFF2-40B4-BE49-F238E27FC236}">
                  <a16:creationId xmlns:a16="http://schemas.microsoft.com/office/drawing/2014/main" id="{B66E8369-72C8-491E-D079-DF9C391524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44" name="Oval 28">
              <a:extLst>
                <a:ext uri="{FF2B5EF4-FFF2-40B4-BE49-F238E27FC236}">
                  <a16:creationId xmlns:a16="http://schemas.microsoft.com/office/drawing/2014/main" id="{B3096AEA-FB68-C5B0-2C7B-37E6A2F030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6045" name="Oval 29">
              <a:extLst>
                <a:ext uri="{FF2B5EF4-FFF2-40B4-BE49-F238E27FC236}">
                  <a16:creationId xmlns:a16="http://schemas.microsoft.com/office/drawing/2014/main" id="{1AEBC2EF-71AD-8D53-DD18-6B3348FA88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6046" name="Oval 30">
              <a:extLst>
                <a:ext uri="{FF2B5EF4-FFF2-40B4-BE49-F238E27FC236}">
                  <a16:creationId xmlns:a16="http://schemas.microsoft.com/office/drawing/2014/main" id="{BE077B77-ED0D-8755-BA62-4954B67619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6047" name="Oval 31">
              <a:extLst>
                <a:ext uri="{FF2B5EF4-FFF2-40B4-BE49-F238E27FC236}">
                  <a16:creationId xmlns:a16="http://schemas.microsoft.com/office/drawing/2014/main" id="{D530CB67-3FDA-681B-3308-F085E216E1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86048" name="Group 32">
            <a:extLst>
              <a:ext uri="{FF2B5EF4-FFF2-40B4-BE49-F238E27FC236}">
                <a16:creationId xmlns:a16="http://schemas.microsoft.com/office/drawing/2014/main" id="{214CD448-F07E-BB5D-39B9-9DA064E45AE4}"/>
              </a:ext>
            </a:extLst>
          </p:cNvPr>
          <p:cNvGrpSpPr>
            <a:grpSpLocks/>
          </p:cNvGrpSpPr>
          <p:nvPr/>
        </p:nvGrpSpPr>
        <p:grpSpPr bwMode="auto">
          <a:xfrm>
            <a:off x="2178050" y="4216400"/>
            <a:ext cx="381000" cy="381000"/>
            <a:chOff x="2078" y="1680"/>
            <a:chExt cx="1615" cy="1615"/>
          </a:xfrm>
        </p:grpSpPr>
        <p:sp>
          <p:nvSpPr>
            <p:cNvPr id="86049" name="Oval 33">
              <a:extLst>
                <a:ext uri="{FF2B5EF4-FFF2-40B4-BE49-F238E27FC236}">
                  <a16:creationId xmlns:a16="http://schemas.microsoft.com/office/drawing/2014/main" id="{6118EF52-950D-DD5F-BB08-9EBB3DD4C8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50" name="Oval 34">
              <a:extLst>
                <a:ext uri="{FF2B5EF4-FFF2-40B4-BE49-F238E27FC236}">
                  <a16:creationId xmlns:a16="http://schemas.microsoft.com/office/drawing/2014/main" id="{076F5327-E1E8-953F-CBB5-B7CB6753A3B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51" name="Oval 35">
              <a:extLst>
                <a:ext uri="{FF2B5EF4-FFF2-40B4-BE49-F238E27FC236}">
                  <a16:creationId xmlns:a16="http://schemas.microsoft.com/office/drawing/2014/main" id="{5F90610D-4418-1BFF-7570-537A188C95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6052" name="Oval 36">
              <a:extLst>
                <a:ext uri="{FF2B5EF4-FFF2-40B4-BE49-F238E27FC236}">
                  <a16:creationId xmlns:a16="http://schemas.microsoft.com/office/drawing/2014/main" id="{BB0984BE-24E7-0BBC-5B7C-A43CCAEC5E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6053" name="Oval 37">
              <a:extLst>
                <a:ext uri="{FF2B5EF4-FFF2-40B4-BE49-F238E27FC236}">
                  <a16:creationId xmlns:a16="http://schemas.microsoft.com/office/drawing/2014/main" id="{0DEB9261-B917-44C2-7375-C55C7E61B6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6054" name="Oval 38">
              <a:extLst>
                <a:ext uri="{FF2B5EF4-FFF2-40B4-BE49-F238E27FC236}">
                  <a16:creationId xmlns:a16="http://schemas.microsoft.com/office/drawing/2014/main" id="{AE1489B7-DA58-9346-A6D3-8D279A75491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86055" name="Group 39">
            <a:extLst>
              <a:ext uri="{FF2B5EF4-FFF2-40B4-BE49-F238E27FC236}">
                <a16:creationId xmlns:a16="http://schemas.microsoft.com/office/drawing/2014/main" id="{2372D84E-439C-103E-C529-07DC87B921C9}"/>
              </a:ext>
            </a:extLst>
          </p:cNvPr>
          <p:cNvGrpSpPr>
            <a:grpSpLocks/>
          </p:cNvGrpSpPr>
          <p:nvPr/>
        </p:nvGrpSpPr>
        <p:grpSpPr bwMode="auto">
          <a:xfrm>
            <a:off x="2178050" y="4926013"/>
            <a:ext cx="355600" cy="381000"/>
            <a:chOff x="2078" y="1680"/>
            <a:chExt cx="1615" cy="1615"/>
          </a:xfrm>
        </p:grpSpPr>
        <p:sp>
          <p:nvSpPr>
            <p:cNvPr id="86056" name="Oval 40">
              <a:extLst>
                <a:ext uri="{FF2B5EF4-FFF2-40B4-BE49-F238E27FC236}">
                  <a16:creationId xmlns:a16="http://schemas.microsoft.com/office/drawing/2014/main" id="{989D59B2-C9A2-B13B-5756-8C7CE9DC18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57" name="Oval 41">
              <a:extLst>
                <a:ext uri="{FF2B5EF4-FFF2-40B4-BE49-F238E27FC236}">
                  <a16:creationId xmlns:a16="http://schemas.microsoft.com/office/drawing/2014/main" id="{BF19258B-B7B5-3216-461B-EB5353737E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58" name="Oval 42">
              <a:extLst>
                <a:ext uri="{FF2B5EF4-FFF2-40B4-BE49-F238E27FC236}">
                  <a16:creationId xmlns:a16="http://schemas.microsoft.com/office/drawing/2014/main" id="{1C25E7BA-7D87-2603-55C1-E83D53CA613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6059" name="Oval 43">
              <a:extLst>
                <a:ext uri="{FF2B5EF4-FFF2-40B4-BE49-F238E27FC236}">
                  <a16:creationId xmlns:a16="http://schemas.microsoft.com/office/drawing/2014/main" id="{73218C71-28A7-59E7-227A-3D48A020F7F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6060" name="Oval 44">
              <a:extLst>
                <a:ext uri="{FF2B5EF4-FFF2-40B4-BE49-F238E27FC236}">
                  <a16:creationId xmlns:a16="http://schemas.microsoft.com/office/drawing/2014/main" id="{4B9929D3-6886-FFF3-57EF-0199A640756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6061" name="Oval 45">
              <a:extLst>
                <a:ext uri="{FF2B5EF4-FFF2-40B4-BE49-F238E27FC236}">
                  <a16:creationId xmlns:a16="http://schemas.microsoft.com/office/drawing/2014/main" id="{C6D1163B-B038-2771-0D38-4CCDF81308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5E423C-9A70-E326-7E06-462AE8A91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09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71FA9D-69F0-E2E1-BD7B-35EAAAEEFD7C}"/>
              </a:ext>
            </a:extLst>
          </p:cNvPr>
          <p:cNvSpPr txBox="1"/>
          <p:nvPr/>
        </p:nvSpPr>
        <p:spPr>
          <a:xfrm>
            <a:off x="2411760" y="2708920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Оценочные средства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3B3BF5-D2F1-0A40-3062-010563044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8347"/>
            <a:ext cx="15119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39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EDFC6-1B14-5915-16C3-3B7A866DD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36884-67E3-0E7C-FFB4-01E4B437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Ссылки по оценочным материалам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5AA319-F416-E52F-3AEF-1B00F369B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25EB06F0-6B57-9B83-48E8-2E08BA3D7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71600"/>
            <a:ext cx="8507288" cy="4953000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https://bom.firpo.ru/Public/y/2025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(КОД)</a:t>
            </a:r>
          </a:p>
          <a:p>
            <a:r>
              <a:rPr lang="en-US" dirty="0">
                <a:hlinkClick r:id="rId4"/>
              </a:rPr>
              <a:t>https://de.firpo.ru/p/vb/brifingi_161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(брифинг по оценочным материалам)</a:t>
            </a:r>
          </a:p>
          <a:p>
            <a:r>
              <a:rPr lang="en-US" dirty="0">
                <a:hlinkClick r:id="rId5"/>
              </a:rPr>
              <a:t>https://de.firpo.ru/p/vb/brifingi_162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(брифинг по разработке вариативной части)</a:t>
            </a:r>
          </a:p>
        </p:txBody>
      </p:sp>
    </p:spTree>
    <p:extLst>
      <p:ext uri="{BB962C8B-B14F-4D97-AF65-F5344CB8AC3E}">
        <p14:creationId xmlns:p14="http://schemas.microsoft.com/office/powerpoint/2010/main" val="1679182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9E545-2CEE-EF13-0CCF-C69632EF1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>
            <a:extLst>
              <a:ext uri="{FF2B5EF4-FFF2-40B4-BE49-F238E27FC236}">
                <a16:creationId xmlns:a16="http://schemas.microsoft.com/office/drawing/2014/main" id="{FF41367E-4371-D916-3F1E-1897262E4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5" y="3730956"/>
            <a:ext cx="2820147" cy="2212643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ОТБОР ПРЕТЕНДЕНТОВ</a:t>
            </a:r>
          </a:p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НА РАЗРАБОТКУ ОЦЕНОЧНЫХ МАТЕРИАЛОВ</a:t>
            </a:r>
          </a:p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ДЛЯ ПРОВЕДЕНИЯ ГИА В ФОРМЕ</a:t>
            </a:r>
          </a:p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ДЕМОНСТРАЦИОННОГО ЭКЗАМЕНА</a:t>
            </a:r>
            <a:endParaRPr lang="en-US" altLang="ru-RU" sz="1200" b="1" dirty="0">
              <a:latin typeface="Verdana" panose="020B0604030504040204" pitchFamily="34" charset="0"/>
            </a:endParaRPr>
          </a:p>
        </p:txBody>
      </p:sp>
      <p:sp>
        <p:nvSpPr>
          <p:cNvPr id="77827" name="AutoShape 3">
            <a:extLst>
              <a:ext uri="{FF2B5EF4-FFF2-40B4-BE49-F238E27FC236}">
                <a16:creationId xmlns:a16="http://schemas.microsoft.com/office/drawing/2014/main" id="{6167476A-9EAC-3E76-7217-789F1D96A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706458"/>
            <a:ext cx="2724472" cy="2237141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ВСЕРОССИЙСКИЙ ОПРОС</a:t>
            </a:r>
          </a:p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ОРГАНИЗАЦИЙ-РАБОТОДАТЕЛЕЙ С ЦЕЛЬЮ УЧЕТА КВАЛИФИКАЦИОННЫХ ТРЕБОВАНИЙ</a:t>
            </a:r>
          </a:p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ПРИ ФОРМИРОВАНИИ СОДЕРЖАНИЯ</a:t>
            </a:r>
          </a:p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ОЦЕНОЧНЫХ МАТЕРИАЛОВ</a:t>
            </a:r>
            <a:endParaRPr lang="en-US" altLang="ru-RU" sz="1200" b="1" dirty="0">
              <a:latin typeface="Verdana" panose="020B0604030504040204" pitchFamily="34" charset="0"/>
            </a:endParaRPr>
          </a:p>
        </p:txBody>
      </p:sp>
      <p:sp>
        <p:nvSpPr>
          <p:cNvPr id="77828" name="AutoShape 4">
            <a:extLst>
              <a:ext uri="{FF2B5EF4-FFF2-40B4-BE49-F238E27FC236}">
                <a16:creationId xmlns:a16="http://schemas.microsoft.com/office/drawing/2014/main" id="{59162F4E-0771-1294-D7FD-4501022D4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730956"/>
            <a:ext cx="2644080" cy="2212644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ОБЩЕСТВЕННОЕ ОБСУЖДЕНИЕ ПРОЕКТОВ</a:t>
            </a:r>
          </a:p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ОЦЕНОЧНЫХ МАТЕРИАЛОВ ДЛЯ ПРОВЕДЕНИЯ</a:t>
            </a:r>
          </a:p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ГИА ПО ОБРАЗОВАТЕЛЬНЫМ ПРОГРАММАМ СПО</a:t>
            </a:r>
          </a:p>
          <a:p>
            <a:pPr algn="ctr" eaLnBrk="0" hangingPunct="0"/>
            <a:r>
              <a:rPr lang="ru-RU" altLang="ru-RU" sz="1200" b="1" dirty="0">
                <a:latin typeface="Verdana" panose="020B0604030504040204" pitchFamily="34" charset="0"/>
              </a:rPr>
              <a:t>В ФОРМЕ ДЕМОНСТРАЦИОННОГО ЭКЗАМЕНА</a:t>
            </a:r>
            <a:endParaRPr lang="en-US" altLang="ru-RU" sz="1200" b="1" dirty="0">
              <a:latin typeface="Verdana" panose="020B0604030504040204" pitchFamily="34" charset="0"/>
            </a:endParaRPr>
          </a:p>
        </p:txBody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229BC92F-75E7-D8B7-7F62-2EBEFF45F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16632"/>
            <a:ext cx="7391400" cy="766018"/>
          </a:xfrm>
        </p:spPr>
        <p:txBody>
          <a:bodyPr/>
          <a:lstStyle/>
          <a:p>
            <a:r>
              <a:rPr lang="ru-RU" altLang="ru-RU" sz="4000" dirty="0"/>
              <a:t>Оценочные материалы</a:t>
            </a:r>
            <a:endParaRPr lang="en-US" altLang="ru-RU" sz="2400" dirty="0"/>
          </a:p>
        </p:txBody>
      </p:sp>
      <p:sp>
        <p:nvSpPr>
          <p:cNvPr id="77830" name="AutoShape 6">
            <a:extLst>
              <a:ext uri="{FF2B5EF4-FFF2-40B4-BE49-F238E27FC236}">
                <a16:creationId xmlns:a16="http://schemas.microsoft.com/office/drawing/2014/main" id="{5F185BDA-54A8-BFC0-B5A4-76C225B64F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1188" y="2452688"/>
            <a:ext cx="400050" cy="449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31" name="AutoShape 7">
            <a:extLst>
              <a:ext uri="{FF2B5EF4-FFF2-40B4-BE49-F238E27FC236}">
                <a16:creationId xmlns:a16="http://schemas.microsoft.com/office/drawing/2014/main" id="{5B731C65-4145-0EF8-BC5F-C1547C9AA982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13400" y="2452688"/>
            <a:ext cx="398463" cy="449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32" name="Oval 8">
            <a:extLst>
              <a:ext uri="{FF2B5EF4-FFF2-40B4-BE49-F238E27FC236}">
                <a16:creationId xmlns:a16="http://schemas.microsoft.com/office/drawing/2014/main" id="{DFDCC5FA-28B1-88F8-1779-769B862AAA4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7833" name="Oval 9">
            <a:extLst>
              <a:ext uri="{FF2B5EF4-FFF2-40B4-BE49-F238E27FC236}">
                <a16:creationId xmlns:a16="http://schemas.microsoft.com/office/drawing/2014/main" id="{62059924-65B0-655D-360D-A1B8946DC3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7834" name="Oval 10">
            <a:extLst>
              <a:ext uri="{FF2B5EF4-FFF2-40B4-BE49-F238E27FC236}">
                <a16:creationId xmlns:a16="http://schemas.microsoft.com/office/drawing/2014/main" id="{536B6EFF-5A56-F590-6CE2-CB56D79A17A0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32538" y="1944688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7835" name="Oval 11">
            <a:extLst>
              <a:ext uri="{FF2B5EF4-FFF2-40B4-BE49-F238E27FC236}">
                <a16:creationId xmlns:a16="http://schemas.microsoft.com/office/drawing/2014/main" id="{99367455-A78F-713C-C950-12A62DE1D4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57938" y="195262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7836" name="Oval 12">
            <a:extLst>
              <a:ext uri="{FF2B5EF4-FFF2-40B4-BE49-F238E27FC236}">
                <a16:creationId xmlns:a16="http://schemas.microsoft.com/office/drawing/2014/main" id="{EE14B348-F726-E5D0-5679-ED86F73900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11913" y="2016125"/>
            <a:ext cx="1335087" cy="13208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7837" name="Oval 13">
            <a:extLst>
              <a:ext uri="{FF2B5EF4-FFF2-40B4-BE49-F238E27FC236}">
                <a16:creationId xmlns:a16="http://schemas.microsoft.com/office/drawing/2014/main" id="{FD40EFAB-E309-CFA1-F460-8FB6981E8B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7838" name="Oval 14">
            <a:extLst>
              <a:ext uri="{FF2B5EF4-FFF2-40B4-BE49-F238E27FC236}">
                <a16:creationId xmlns:a16="http://schemas.microsoft.com/office/drawing/2014/main" id="{88C4C1DE-E9F3-E0FD-32A1-0AFC463BB9A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7839" name="Oval 15">
            <a:extLst>
              <a:ext uri="{FF2B5EF4-FFF2-40B4-BE49-F238E27FC236}">
                <a16:creationId xmlns:a16="http://schemas.microsoft.com/office/drawing/2014/main" id="{940E82DF-E8B6-89F9-24E0-E1DD6A20FC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06525" y="193833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7840" name="Oval 16">
            <a:extLst>
              <a:ext uri="{FF2B5EF4-FFF2-40B4-BE49-F238E27FC236}">
                <a16:creationId xmlns:a16="http://schemas.microsoft.com/office/drawing/2014/main" id="{36C40467-3ED6-F67F-F0F7-C515CF9A67C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08113" y="1941513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7841" name="Oval 17">
            <a:extLst>
              <a:ext uri="{FF2B5EF4-FFF2-40B4-BE49-F238E27FC236}">
                <a16:creationId xmlns:a16="http://schemas.microsoft.com/office/drawing/2014/main" id="{1371B6D7-307B-EF92-8C3C-F242ACE9B26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81138" y="2012950"/>
            <a:ext cx="1333500" cy="13208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77842" name="Group 18">
            <a:extLst>
              <a:ext uri="{FF2B5EF4-FFF2-40B4-BE49-F238E27FC236}">
                <a16:creationId xmlns:a16="http://schemas.microsoft.com/office/drawing/2014/main" id="{3D916704-52E3-3956-EB61-57321B4DBF03}"/>
              </a:ext>
            </a:extLst>
          </p:cNvPr>
          <p:cNvGrpSpPr>
            <a:grpSpLocks/>
          </p:cNvGrpSpPr>
          <p:nvPr/>
        </p:nvGrpSpPr>
        <p:grpSpPr bwMode="auto">
          <a:xfrm>
            <a:off x="1501775" y="2032000"/>
            <a:ext cx="1290638" cy="1277938"/>
            <a:chOff x="4166" y="1706"/>
            <a:chExt cx="1252" cy="1252"/>
          </a:xfrm>
        </p:grpSpPr>
        <p:sp>
          <p:nvSpPr>
            <p:cNvPr id="77843" name="Oval 19">
              <a:extLst>
                <a:ext uri="{FF2B5EF4-FFF2-40B4-BE49-F238E27FC236}">
                  <a16:creationId xmlns:a16="http://schemas.microsoft.com/office/drawing/2014/main" id="{36D20DFE-0BA8-3F46-0BD6-5989ADDC3E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7844" name="Oval 20">
              <a:extLst>
                <a:ext uri="{FF2B5EF4-FFF2-40B4-BE49-F238E27FC236}">
                  <a16:creationId xmlns:a16="http://schemas.microsoft.com/office/drawing/2014/main" id="{E689BD64-BD56-DA43-FCB9-290B429BB3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7845" name="Oval 21">
              <a:extLst>
                <a:ext uri="{FF2B5EF4-FFF2-40B4-BE49-F238E27FC236}">
                  <a16:creationId xmlns:a16="http://schemas.microsoft.com/office/drawing/2014/main" id="{1A1EBBDA-830A-340B-9F0F-FB3B055629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7846" name="Oval 22">
              <a:extLst>
                <a:ext uri="{FF2B5EF4-FFF2-40B4-BE49-F238E27FC236}">
                  <a16:creationId xmlns:a16="http://schemas.microsoft.com/office/drawing/2014/main" id="{DBDC2B5E-6F47-75F1-134C-BC64259D959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77847" name="Oval 23">
            <a:extLst>
              <a:ext uri="{FF2B5EF4-FFF2-40B4-BE49-F238E27FC236}">
                <a16:creationId xmlns:a16="http://schemas.microsoft.com/office/drawing/2014/main" id="{D40215F8-5245-0B03-18E9-E706A08031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7848" name="Oval 24">
            <a:extLst>
              <a:ext uri="{FF2B5EF4-FFF2-40B4-BE49-F238E27FC236}">
                <a16:creationId xmlns:a16="http://schemas.microsoft.com/office/drawing/2014/main" id="{D47FC2BE-1FBA-58E5-0465-9738B788432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7849" name="Oval 25">
            <a:extLst>
              <a:ext uri="{FF2B5EF4-FFF2-40B4-BE49-F238E27FC236}">
                <a16:creationId xmlns:a16="http://schemas.microsoft.com/office/drawing/2014/main" id="{91177F23-0E64-A220-1501-07B5184E393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70325" y="194468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7850" name="Oval 26">
            <a:extLst>
              <a:ext uri="{FF2B5EF4-FFF2-40B4-BE49-F238E27FC236}">
                <a16:creationId xmlns:a16="http://schemas.microsoft.com/office/drawing/2014/main" id="{62D8CB0A-D57D-72F9-5D07-89A70C834E4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71913" y="194627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7851" name="Oval 27">
            <a:extLst>
              <a:ext uri="{FF2B5EF4-FFF2-40B4-BE49-F238E27FC236}">
                <a16:creationId xmlns:a16="http://schemas.microsoft.com/office/drawing/2014/main" id="{69A8DB6E-2E16-1DA4-3B7A-6FB947CCB1D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43350" y="2016125"/>
            <a:ext cx="1333500" cy="13208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77852" name="Group 28">
            <a:extLst>
              <a:ext uri="{FF2B5EF4-FFF2-40B4-BE49-F238E27FC236}">
                <a16:creationId xmlns:a16="http://schemas.microsoft.com/office/drawing/2014/main" id="{D25F9AD5-568F-E528-A0C2-919D8945A8D2}"/>
              </a:ext>
            </a:extLst>
          </p:cNvPr>
          <p:cNvGrpSpPr>
            <a:grpSpLocks/>
          </p:cNvGrpSpPr>
          <p:nvPr/>
        </p:nvGrpSpPr>
        <p:grpSpPr bwMode="auto">
          <a:xfrm>
            <a:off x="3965575" y="2032000"/>
            <a:ext cx="1290638" cy="1277938"/>
            <a:chOff x="4166" y="1706"/>
            <a:chExt cx="1252" cy="1252"/>
          </a:xfrm>
        </p:grpSpPr>
        <p:sp>
          <p:nvSpPr>
            <p:cNvPr id="77853" name="Oval 29">
              <a:extLst>
                <a:ext uri="{FF2B5EF4-FFF2-40B4-BE49-F238E27FC236}">
                  <a16:creationId xmlns:a16="http://schemas.microsoft.com/office/drawing/2014/main" id="{CD86FDC1-B9A0-F4FE-DD49-4B4D1BBA02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7854" name="Oval 30">
              <a:extLst>
                <a:ext uri="{FF2B5EF4-FFF2-40B4-BE49-F238E27FC236}">
                  <a16:creationId xmlns:a16="http://schemas.microsoft.com/office/drawing/2014/main" id="{AA402630-87D9-B1A2-97CD-97E66D41DE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7855" name="Oval 31">
              <a:extLst>
                <a:ext uri="{FF2B5EF4-FFF2-40B4-BE49-F238E27FC236}">
                  <a16:creationId xmlns:a16="http://schemas.microsoft.com/office/drawing/2014/main" id="{BA105090-A3ED-E306-6C42-7445D55A12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7856" name="Oval 32">
              <a:extLst>
                <a:ext uri="{FF2B5EF4-FFF2-40B4-BE49-F238E27FC236}">
                  <a16:creationId xmlns:a16="http://schemas.microsoft.com/office/drawing/2014/main" id="{4F4EEC73-7133-C8F9-F5F5-0008E262A0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grpSp>
        <p:nvGrpSpPr>
          <p:cNvPr id="77857" name="Group 33">
            <a:extLst>
              <a:ext uri="{FF2B5EF4-FFF2-40B4-BE49-F238E27FC236}">
                <a16:creationId xmlns:a16="http://schemas.microsoft.com/office/drawing/2014/main" id="{0BFF9602-84CE-85BF-F2A4-3B38DC4C9534}"/>
              </a:ext>
            </a:extLst>
          </p:cNvPr>
          <p:cNvGrpSpPr>
            <a:grpSpLocks/>
          </p:cNvGrpSpPr>
          <p:nvPr/>
        </p:nvGrpSpPr>
        <p:grpSpPr bwMode="auto">
          <a:xfrm>
            <a:off x="6435725" y="2032000"/>
            <a:ext cx="1292225" cy="1277938"/>
            <a:chOff x="4166" y="1706"/>
            <a:chExt cx="1252" cy="1252"/>
          </a:xfrm>
        </p:grpSpPr>
        <p:sp>
          <p:nvSpPr>
            <p:cNvPr id="77858" name="Oval 34">
              <a:extLst>
                <a:ext uri="{FF2B5EF4-FFF2-40B4-BE49-F238E27FC236}">
                  <a16:creationId xmlns:a16="http://schemas.microsoft.com/office/drawing/2014/main" id="{768CE276-A713-5542-839F-60008BF06D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7859" name="Oval 35">
              <a:extLst>
                <a:ext uri="{FF2B5EF4-FFF2-40B4-BE49-F238E27FC236}">
                  <a16:creationId xmlns:a16="http://schemas.microsoft.com/office/drawing/2014/main" id="{660870BB-2949-73E0-6FC7-3499B2E133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7860" name="Oval 36">
              <a:extLst>
                <a:ext uri="{FF2B5EF4-FFF2-40B4-BE49-F238E27FC236}">
                  <a16:creationId xmlns:a16="http://schemas.microsoft.com/office/drawing/2014/main" id="{72C04E00-D9A3-E50F-1E41-B451E79D0ED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7861" name="Oval 37">
              <a:extLst>
                <a:ext uri="{FF2B5EF4-FFF2-40B4-BE49-F238E27FC236}">
                  <a16:creationId xmlns:a16="http://schemas.microsoft.com/office/drawing/2014/main" id="{1908058E-2F09-A2FB-C29F-F8AD2D6201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77862" name="Text Box 38">
            <a:extLst>
              <a:ext uri="{FF2B5EF4-FFF2-40B4-BE49-F238E27FC236}">
                <a16:creationId xmlns:a16="http://schemas.microsoft.com/office/drawing/2014/main" id="{F0B5A3E6-E62F-6390-BA16-1D953B324D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73774" y="2505075"/>
            <a:ext cx="356165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algn="ctr" eaLnBrk="0" hangingPunct="0"/>
            <a:r>
              <a:rPr lang="ru-RU" altLang="ru-RU" sz="2400" dirty="0">
                <a:solidFill>
                  <a:srgbClr val="000000"/>
                </a:solidFill>
              </a:rPr>
              <a:t>1</a:t>
            </a:r>
            <a:endParaRPr lang="en-US" altLang="ru-RU" sz="2400" dirty="0">
              <a:solidFill>
                <a:srgbClr val="000000"/>
              </a:solidFill>
            </a:endParaRPr>
          </a:p>
        </p:txBody>
      </p:sp>
      <p:sp>
        <p:nvSpPr>
          <p:cNvPr id="77863" name="Text Box 39">
            <a:extLst>
              <a:ext uri="{FF2B5EF4-FFF2-40B4-BE49-F238E27FC236}">
                <a16:creationId xmlns:a16="http://schemas.microsoft.com/office/drawing/2014/main" id="{4413BBAD-20AC-B1B8-2E25-D04B00E0BE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442335" y="2505075"/>
            <a:ext cx="35616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algn="ctr" eaLnBrk="0" hangingPunct="0"/>
            <a:r>
              <a:rPr lang="ru-RU" altLang="ru-RU" sz="2400" dirty="0">
                <a:solidFill>
                  <a:srgbClr val="000000"/>
                </a:solidFill>
              </a:rPr>
              <a:t>2</a:t>
            </a:r>
            <a:endParaRPr lang="en-US" altLang="ru-RU" sz="2400" dirty="0">
              <a:solidFill>
                <a:srgbClr val="000000"/>
              </a:solidFill>
            </a:endParaRPr>
          </a:p>
        </p:txBody>
      </p:sp>
      <p:sp>
        <p:nvSpPr>
          <p:cNvPr id="77864" name="Text Box 40">
            <a:extLst>
              <a:ext uri="{FF2B5EF4-FFF2-40B4-BE49-F238E27FC236}">
                <a16:creationId xmlns:a16="http://schemas.microsoft.com/office/drawing/2014/main" id="{FE3FD65C-B465-75FA-7AD5-6C220D1507F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909311" y="2505075"/>
            <a:ext cx="356165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algn="ctr" eaLnBrk="0" hangingPunct="0"/>
            <a:r>
              <a:rPr lang="ru-RU" altLang="ru-RU" sz="2400" dirty="0">
                <a:solidFill>
                  <a:srgbClr val="000000"/>
                </a:solidFill>
              </a:rPr>
              <a:t>3</a:t>
            </a:r>
            <a:endParaRPr lang="en-US" altLang="ru-RU" sz="2400" dirty="0">
              <a:solidFill>
                <a:srgbClr val="00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32F5F0-8ED3-83DC-61DF-4EC0F57C7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03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4F16C-130F-9674-4AB8-16D8513F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88640"/>
            <a:ext cx="7330008" cy="504056"/>
          </a:xfrm>
        </p:spPr>
        <p:txBody>
          <a:bodyPr/>
          <a:lstStyle/>
          <a:p>
            <a:r>
              <a:rPr lang="ru-RU" dirty="0"/>
              <a:t>Опрос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33AE6B8-1B90-41CC-062F-DA877977E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980728"/>
            <a:ext cx="6321587" cy="3024336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A09625-E5F9-83D5-F0B6-BA9FD9D6D6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/>
              <a:t>Company  Logo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A367F3-1A0C-99B6-8661-C64A658FC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311" y="3823546"/>
            <a:ext cx="5704689" cy="30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1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95945-914B-0EE4-F13E-400DEB93B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A267E-DC05-C386-B5F6-27A457C4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88640"/>
            <a:ext cx="7330008" cy="504056"/>
          </a:xfrm>
        </p:spPr>
        <p:txBody>
          <a:bodyPr/>
          <a:lstStyle/>
          <a:p>
            <a:r>
              <a:rPr lang="ru-RU" dirty="0"/>
              <a:t>Опрос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1EF0DE0-E066-5728-8759-501008243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863595"/>
            <a:ext cx="6705755" cy="30634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394AD7-6F37-DC15-5D30-44132DBA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75" y="3909275"/>
            <a:ext cx="7995725" cy="29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20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EE842-FCE5-DA2C-9227-D74441104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902DB-6E0A-D73B-43CE-7589A800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4624"/>
            <a:ext cx="8712968" cy="648072"/>
          </a:xfrm>
        </p:spPr>
        <p:txBody>
          <a:bodyPr/>
          <a:lstStyle/>
          <a:p>
            <a:r>
              <a:rPr lang="ru-RU" dirty="0"/>
              <a:t>Отбор экспертов-разработчиков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B8C5874-6DB6-35AE-DF26-32CCB5131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16837" y="1268760"/>
            <a:ext cx="8603635" cy="494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EB8E75-4CD4-E28D-E623-CC340FBA7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309432"/>
            <a:ext cx="1368152" cy="54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3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5F86D-FB5B-124C-CB70-113304D2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7AA1F-DEB6-CC6D-E568-488649415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632848" cy="720080"/>
          </a:xfrm>
        </p:spPr>
        <p:txBody>
          <a:bodyPr/>
          <a:lstStyle/>
          <a:p>
            <a:r>
              <a:rPr lang="ru-RU" dirty="0"/>
              <a:t>Общественное обсуждение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55429F-B564-8A2B-6D05-4F85952B3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24744"/>
            <a:ext cx="9144000" cy="49958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619DB9-EFB2-48A1-0FD7-37F45F7AD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9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">
            <a:extLst>
              <a:ext uri="{FF2B5EF4-FFF2-40B4-BE49-F238E27FC236}">
                <a16:creationId xmlns:a16="http://schemas.microsoft.com/office/drawing/2014/main" id="{DE476B39-88DF-3E97-178B-3414E4AADF3D}"/>
              </a:ext>
            </a:extLst>
          </p:cNvPr>
          <p:cNvGrpSpPr>
            <a:grpSpLocks/>
          </p:cNvGrpSpPr>
          <p:nvPr/>
        </p:nvGrpSpPr>
        <p:grpSpPr bwMode="auto">
          <a:xfrm>
            <a:off x="107505" y="1930902"/>
            <a:ext cx="3691406" cy="4595436"/>
            <a:chOff x="576" y="2476"/>
            <a:chExt cx="995" cy="1304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F755B6EA-C30A-E7A8-68FE-398F664019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2476"/>
              <a:ext cx="936" cy="954"/>
              <a:chOff x="624" y="1584"/>
              <a:chExt cx="1248" cy="1296"/>
            </a:xfrm>
          </p:grpSpPr>
          <p:grpSp>
            <p:nvGrpSpPr>
              <p:cNvPr id="12" name="Group 8">
                <a:extLst>
                  <a:ext uri="{FF2B5EF4-FFF2-40B4-BE49-F238E27FC236}">
                    <a16:creationId xmlns:a16="http://schemas.microsoft.com/office/drawing/2014/main" id="{F23775A6-E3BF-E07C-34DB-788335BCEC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584"/>
                <a:ext cx="1248" cy="1296"/>
                <a:chOff x="2016" y="1920"/>
                <a:chExt cx="1680" cy="1680"/>
              </a:xfrm>
            </p:grpSpPr>
            <p:sp>
              <p:nvSpPr>
                <p:cNvPr id="14" name="Oval 9">
                  <a:extLst>
                    <a:ext uri="{FF2B5EF4-FFF2-40B4-BE49-F238E27FC236}">
                      <a16:creationId xmlns:a16="http://schemas.microsoft.com/office/drawing/2014/main" id="{821DA372-74BD-A440-3C69-10F9340DB6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" name="Freeform 10">
                  <a:extLst>
                    <a:ext uri="{FF2B5EF4-FFF2-40B4-BE49-F238E27FC236}">
                      <a16:creationId xmlns:a16="http://schemas.microsoft.com/office/drawing/2014/main" id="{9C568E08-7BD4-362A-0914-FAEEF68145A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" name="Text Box 11">
                <a:extLst>
                  <a:ext uri="{FF2B5EF4-FFF2-40B4-BE49-F238E27FC236}">
                    <a16:creationId xmlns:a16="http://schemas.microsoft.com/office/drawing/2014/main" id="{8A741A51-514C-80C5-2A37-0B5607D8C4E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9" y="2116"/>
                <a:ext cx="1008" cy="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ru-RU" altLang="ru-RU" sz="2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Black" panose="020B0A04020102020204" pitchFamily="34" charset="0"/>
                  </a:rPr>
                  <a:t>Цели, задачи образования</a:t>
                </a:r>
                <a:endParaRPr lang="en-US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B8D2C1A7-6FB9-AC79-B6C9-CB0B6012CD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6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</p:grp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D1AD19E4-A579-47D2-CFFF-4B82EB5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Качество образования</a:t>
            </a:r>
          </a:p>
        </p:txBody>
      </p:sp>
      <p:grpSp>
        <p:nvGrpSpPr>
          <p:cNvPr id="18" name="Group 13">
            <a:extLst>
              <a:ext uri="{FF2B5EF4-FFF2-40B4-BE49-F238E27FC236}">
                <a16:creationId xmlns:a16="http://schemas.microsoft.com/office/drawing/2014/main" id="{9B347BC9-80C5-280A-C75F-EE6A9C1E8193}"/>
              </a:ext>
            </a:extLst>
          </p:cNvPr>
          <p:cNvGrpSpPr>
            <a:grpSpLocks/>
          </p:cNvGrpSpPr>
          <p:nvPr/>
        </p:nvGrpSpPr>
        <p:grpSpPr bwMode="auto">
          <a:xfrm>
            <a:off x="5048583" y="1844824"/>
            <a:ext cx="3843897" cy="4694088"/>
            <a:chOff x="1776" y="2476"/>
            <a:chExt cx="1019" cy="1304"/>
          </a:xfrm>
        </p:grpSpPr>
        <p:grpSp>
          <p:nvGrpSpPr>
            <p:cNvPr id="19" name="Group 14">
              <a:extLst>
                <a:ext uri="{FF2B5EF4-FFF2-40B4-BE49-F238E27FC236}">
                  <a16:creationId xmlns:a16="http://schemas.microsoft.com/office/drawing/2014/main" id="{232D491E-4E6C-BDFA-2BFF-5996F0A7A2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2476"/>
              <a:ext cx="960" cy="958"/>
              <a:chOff x="2016" y="1920"/>
              <a:chExt cx="1680" cy="1680"/>
            </a:xfrm>
          </p:grpSpPr>
          <p:sp>
            <p:nvSpPr>
              <p:cNvPr id="22" name="Oval 15">
                <a:extLst>
                  <a:ext uri="{FF2B5EF4-FFF2-40B4-BE49-F238E27FC236}">
                    <a16:creationId xmlns:a16="http://schemas.microsoft.com/office/drawing/2014/main" id="{564E1246-F4B4-34BF-57F3-990D02F101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kx="-2453608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C6EB0955-DC9F-38BA-755B-86F31F3919B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" name="Text Box 17">
              <a:extLst>
                <a:ext uri="{FF2B5EF4-FFF2-40B4-BE49-F238E27FC236}">
                  <a16:creationId xmlns:a16="http://schemas.microsoft.com/office/drawing/2014/main" id="{5BAF8787-61D4-1B6B-1818-CC416ECE4B3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27" y="2883"/>
              <a:ext cx="741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Результаты образования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8F5E4445-931B-1E12-EEFA-6E1E802781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00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3EB16F2-FD9A-17E7-8D0D-C39ECE45737C}"/>
              </a:ext>
            </a:extLst>
          </p:cNvPr>
          <p:cNvSpPr txBox="1"/>
          <p:nvPr/>
        </p:nvSpPr>
        <p:spPr>
          <a:xfrm>
            <a:off x="3915746" y="2411572"/>
            <a:ext cx="7971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0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852874-B853-1056-8B0F-49571D3A4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137" y="6203238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78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891F-A45C-57FB-9258-829A18CF0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B8D7E-FC8B-7FB2-704D-A267EA738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632848" cy="720080"/>
          </a:xfrm>
        </p:spPr>
        <p:txBody>
          <a:bodyPr/>
          <a:lstStyle/>
          <a:p>
            <a:r>
              <a:rPr lang="ru-RU" dirty="0"/>
              <a:t>Разработка КИМ на  2027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5AFDC1-27BD-41AE-2C3E-772F2737D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17BD81-6E7C-562D-2384-0E8FC4FD0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" y="980728"/>
            <a:ext cx="6336704" cy="56850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09A88A-5DF3-F984-C237-A1E40B125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521" y="1428233"/>
            <a:ext cx="2333951" cy="4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6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C619C-34C0-5017-ABCC-02F0AD061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Оценочные материалы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CAF6CE-BA1B-5AC3-A448-2F798B4E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16F44D-6453-9674-0FF0-DB1CBA3B9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411"/>
            <a:ext cx="9144000" cy="596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5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C3C744C-1D2E-4B86-4428-83DB262C12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Оценочные материалы</a:t>
            </a:r>
            <a:endParaRPr lang="en-US" altLang="ru-RU" dirty="0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2F6CE8D5-91AC-9BDF-3A31-06244ABE0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340768"/>
            <a:ext cx="8604956" cy="388843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ru-RU" altLang="ru-RU" b="0" dirty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ru-RU" b="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en-US" altLang="ru-RU" sz="29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0497C4-A436-D6C1-59F7-7DC5F9AA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CCDB9-5E2E-D615-3ECE-B9B749403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0136"/>
            <a:ext cx="9144000" cy="513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27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F4C1A-FCB8-B199-7383-440414293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Оценочные материалы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85D3C0-0976-C792-1EDB-4E50386E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/>
              <a:t>www.themegallery.com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93065C-7674-F549-A31E-93D373618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186C5CC2-A922-6A1E-A83D-164C7DF1D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A07AE9-7DFE-0336-B9DF-284E6FEF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1"/>
            <a:ext cx="9144000" cy="544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6EA1A-C63F-ECA9-AD3D-5241ADF73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049488-6E77-887B-9DCA-B9331D3A5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Оценочные материалы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774A3C-5581-59BA-BC33-B405E6574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824E15-1E60-1638-4720-666E8B58A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28800"/>
            <a:ext cx="9144000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28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0E651-D9A3-2507-3BDE-FEC7DD8AA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7CF23-CCD0-2D7E-F591-FEC182A8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Оценочные материалы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EA595E-97D9-15EE-5717-9FD5E04A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39B6C81-5D38-AA53-99AD-75ACE20BC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196751"/>
            <a:ext cx="9156323" cy="5616625"/>
          </a:xfrm>
        </p:spPr>
      </p:pic>
    </p:spTree>
    <p:extLst>
      <p:ext uri="{BB962C8B-B14F-4D97-AF65-F5344CB8AC3E}">
        <p14:creationId xmlns:p14="http://schemas.microsoft.com/office/powerpoint/2010/main" val="2859002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F65E3-9870-53DD-69A9-DC40B826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04800"/>
            <a:ext cx="8928992" cy="747936"/>
          </a:xfrm>
        </p:spPr>
        <p:txBody>
          <a:bodyPr/>
          <a:lstStyle/>
          <a:p>
            <a:r>
              <a:rPr lang="ru-RU" dirty="0"/>
              <a:t>Оценочные материалы _ Продолжительность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BD0973-D456-D6DA-C2ED-EEE70B5A8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250491"/>
            <a:ext cx="1512168" cy="60750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E31244C-845F-B434-6811-A3A602140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54315" y="2132856"/>
            <a:ext cx="8194149" cy="274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4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0AB55-E8A7-FD9E-6AC4-C17934CFB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BD089-E286-5E13-C7BB-08B2600A2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Оценочные </a:t>
            </a:r>
            <a:r>
              <a:rPr lang="ru-RU" dirty="0" err="1"/>
              <a:t>материалы_Модули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7B2ECA-B860-AD1F-88ED-D9B97850F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250491"/>
            <a:ext cx="1512168" cy="60750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20B0F1E-DC43-EE92-8240-AD0738F4A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70868" y="2564904"/>
            <a:ext cx="8621612" cy="184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887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BC52A-4FF7-838A-F0F9-8A536C966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297BC-A722-3E82-6562-DF0BE14E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1" y="191202"/>
            <a:ext cx="3851920" cy="721106"/>
          </a:xfrm>
        </p:spPr>
        <p:txBody>
          <a:bodyPr/>
          <a:lstStyle/>
          <a:p>
            <a:r>
              <a:rPr lang="ru-RU" dirty="0"/>
              <a:t>Оценочные материалы__Баллы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0577-9F38-12C1-C28C-4C9389FAC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250491"/>
            <a:ext cx="1512168" cy="60750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C712468E-32FB-89DE-8290-129E49C32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104436"/>
            <a:ext cx="5226205" cy="647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259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61D0B-7974-C644-6545-38D2B2AF1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C739C-96E4-27D4-59C0-310954B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686" y="188640"/>
            <a:ext cx="8892481" cy="721106"/>
          </a:xfrm>
        </p:spPr>
        <p:txBody>
          <a:bodyPr/>
          <a:lstStyle/>
          <a:p>
            <a:r>
              <a:rPr lang="ru-RU" dirty="0"/>
              <a:t>Оценочные материалы__ Оборудование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6A8246-3973-16CB-076F-68635ACFE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250491"/>
            <a:ext cx="1512168" cy="607509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687341F8-DB11-8AD8-0ED2-F0B0E632B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5A75BA-F7FF-3FA8-37A3-2EBCB2BFB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3" y="865111"/>
            <a:ext cx="7068989" cy="568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EF76D-DE27-C4EC-1791-A3924DFC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7200800" cy="792088"/>
          </a:xfrm>
        </p:spPr>
        <p:txBody>
          <a:bodyPr/>
          <a:lstStyle/>
          <a:p>
            <a:r>
              <a:rPr lang="ru-RU" dirty="0"/>
              <a:t>Участие работодателей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CA8E8F-605D-4AA9-938E-B09D13704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360" y="1700807"/>
            <a:ext cx="4542656" cy="4176465"/>
          </a:xfrm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Проектирование содержания ОП СПО с учетом развития науки, техники, культуры, экономики, технологий и социальной сферы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=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 требования работодателей  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4E042E-3EFE-4634-5E0B-639FD97E8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6056" y="1700807"/>
            <a:ext cx="3894584" cy="4176465"/>
          </a:xfrm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Оценка качества подготовки выпускников ПОО</a:t>
            </a:r>
          </a:p>
          <a:p>
            <a:pPr marL="0" indent="0" algn="ctr">
              <a:buNone/>
            </a:pPr>
            <a:endParaRPr lang="ru-RU" sz="2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=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 оценка с участием работодателей</a:t>
            </a:r>
          </a:p>
        </p:txBody>
      </p:sp>
      <p:sp>
        <p:nvSpPr>
          <p:cNvPr id="8" name="Стрелка: изогнутая вниз 7">
            <a:extLst>
              <a:ext uri="{FF2B5EF4-FFF2-40B4-BE49-F238E27FC236}">
                <a16:creationId xmlns:a16="http://schemas.microsoft.com/office/drawing/2014/main" id="{7F883806-EC97-448B-87B2-24547BE985BE}"/>
              </a:ext>
            </a:extLst>
          </p:cNvPr>
          <p:cNvSpPr/>
          <p:nvPr/>
        </p:nvSpPr>
        <p:spPr>
          <a:xfrm>
            <a:off x="4067944" y="980728"/>
            <a:ext cx="1656184" cy="720079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: изогнутая вверх 8">
            <a:extLst>
              <a:ext uri="{FF2B5EF4-FFF2-40B4-BE49-F238E27FC236}">
                <a16:creationId xmlns:a16="http://schemas.microsoft.com/office/drawing/2014/main" id="{D7B6713F-4A13-E6E5-B8AD-F280451343E8}"/>
              </a:ext>
            </a:extLst>
          </p:cNvPr>
          <p:cNvSpPr/>
          <p:nvPr/>
        </p:nvSpPr>
        <p:spPr>
          <a:xfrm flipH="1">
            <a:off x="4025529" y="5949279"/>
            <a:ext cx="1656184" cy="720080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CC85AB-ECF2-B573-F236-E56C6F5AD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137" y="6203238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86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69845-015C-D189-1FF5-2D911C8FB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FF396-25A3-2D5F-4400-A68522DD7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Оценочные материалы - Эксперты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21EE61-505D-24F4-DE34-21577596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250491"/>
            <a:ext cx="1512168" cy="60750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719C83F-32F4-B13F-990F-EB4D4CD76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88681" y="908466"/>
            <a:ext cx="4463675" cy="572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D8930C-246D-735F-288F-3680ABE30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751" y="2492896"/>
            <a:ext cx="5112568" cy="28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66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3DF1-BB22-ED1C-41E5-1AB855D6D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3F961-A6EA-2110-C7C3-086D3BFE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6" y="304800"/>
            <a:ext cx="3168352" cy="747936"/>
          </a:xfrm>
        </p:spPr>
        <p:txBody>
          <a:bodyPr/>
          <a:lstStyle/>
          <a:p>
            <a:r>
              <a:rPr lang="ru-RU" dirty="0"/>
              <a:t>Оценочные материалы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AB8F61-279C-8D84-0FA1-7AE286E2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250491"/>
            <a:ext cx="1512168" cy="607509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1EA660FF-DEFF-BAD4-F193-EBA80D2BF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74A4C-7146-ECC2-0749-9729309E5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6" y="533401"/>
            <a:ext cx="586321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32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8E8E7-4882-BA96-49CC-9D6DEFBDD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4E44E-9CC1-A43B-2C7A-8CEEF96A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694010"/>
          </a:xfrm>
        </p:spPr>
        <p:txBody>
          <a:bodyPr/>
          <a:lstStyle/>
          <a:p>
            <a:r>
              <a:rPr lang="ru-RU" dirty="0"/>
              <a:t>Оценочные материалы _ </a:t>
            </a:r>
            <a:br>
              <a:rPr lang="ru-RU" dirty="0"/>
            </a:br>
            <a:r>
              <a:rPr lang="ru-RU" dirty="0"/>
              <a:t>План застройки площадки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C2029C-89E2-43E5-4C7B-798DEBAB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250491"/>
            <a:ext cx="1512168" cy="60750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5892A7F-EAF3-E6CB-360E-14936126E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611560" y="1297491"/>
            <a:ext cx="772332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374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04A23-5F3A-A481-0262-D4756CDC5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6C636-0F6F-C9FB-F350-59F0342F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FCA2B6-B83F-7ADA-465A-D8B551B58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2776"/>
            <a:ext cx="8640960" cy="4896544"/>
          </a:xfrm>
        </p:spPr>
        <p:txBody>
          <a:bodyPr/>
          <a:lstStyle/>
          <a:p>
            <a:pPr algn="just"/>
            <a:r>
              <a:rPr lang="ru-RU" sz="3200" dirty="0">
                <a:solidFill>
                  <a:srgbClr val="002060"/>
                </a:solidFill>
              </a:rPr>
              <a:t>КОД соответствует профессии/специальности?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КОД соответствует квалификации (направленности)?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Уровень ДЭ выбран в соответствии с МТБ?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Сколько рабочих мест/сколько мест выполнения задания (Модуля)?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ABA330-2C4E-888E-615D-371E7240C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54096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70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BF903-4E3F-33AA-4A70-60642A490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96CC30-1E92-7A65-90A5-16DAD800E957}"/>
              </a:ext>
            </a:extLst>
          </p:cNvPr>
          <p:cNvSpPr txBox="1"/>
          <p:nvPr/>
        </p:nvSpPr>
        <p:spPr>
          <a:xfrm>
            <a:off x="1043608" y="1988840"/>
            <a:ext cx="6192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Центр </a:t>
            </a:r>
          </a:p>
          <a:p>
            <a:r>
              <a:rPr lang="ru-RU" sz="4800" dirty="0"/>
              <a:t>проведения демонстрационного экзамена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0CF006-34B9-6CFD-7161-767A3332C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8347"/>
            <a:ext cx="15119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01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D6AC2-D8D2-CC5A-F1E7-36AEFA91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Ссылки по ЦПДЭ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853078-6CF9-8A2A-E22E-CD1E3D173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841677"/>
            <a:ext cx="8784976" cy="4407768"/>
          </a:xfrm>
        </p:spPr>
        <p:txBody>
          <a:bodyPr/>
          <a:lstStyle/>
          <a:p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https://de.firpo.ru/role/cpde/</a:t>
            </a:r>
            <a:endParaRPr lang="ru-RU" sz="20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ru-RU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(все о ЦПДЭ) </a:t>
            </a:r>
          </a:p>
          <a:p>
            <a:r>
              <a:rPr lang="en-US" sz="2000" dirty="0">
                <a:hlinkClick r:id="rId3"/>
              </a:rPr>
              <a:t>http://cpde.firpo.ru/</a:t>
            </a:r>
            <a:r>
              <a:rPr lang="ru-RU" sz="2000" dirty="0"/>
              <a:t> </a:t>
            </a:r>
          </a:p>
          <a:p>
            <a:pPr marL="0" indent="0">
              <a:buNone/>
            </a:pPr>
            <a:r>
              <a:rPr lang="ru-RU" sz="2000" dirty="0"/>
              <a:t>(Сервис управления ЦПДЭ) </a:t>
            </a:r>
          </a:p>
          <a:p>
            <a:r>
              <a:rPr lang="en-US" sz="2000" dirty="0">
                <a:hlinkClick r:id="rId4"/>
              </a:rPr>
              <a:t>https://disk.yandex.ru/d/kE5hTDORt5zcgQ</a:t>
            </a:r>
            <a:r>
              <a:rPr lang="ru-RU" sz="2000" dirty="0"/>
              <a:t> </a:t>
            </a:r>
          </a:p>
          <a:p>
            <a:pPr marL="0" indent="0">
              <a:buNone/>
            </a:pPr>
            <a:r>
              <a:rPr lang="ru-RU" sz="2000" dirty="0"/>
              <a:t>(видео инструкция)</a:t>
            </a:r>
          </a:p>
          <a:p>
            <a:r>
              <a:rPr lang="en-US" sz="2000" dirty="0">
                <a:hlinkClick r:id="rId5"/>
              </a:rPr>
              <a:t>https://cpde.dp.firpo.ru/</a:t>
            </a:r>
            <a:r>
              <a:rPr lang="ru-RU" sz="2000" dirty="0"/>
              <a:t> </a:t>
            </a:r>
          </a:p>
          <a:p>
            <a:pPr marL="0" indent="0">
              <a:buNone/>
            </a:pPr>
            <a:r>
              <a:rPr lang="ru-RU" sz="2000" dirty="0"/>
              <a:t>(реестр ЦПДЭ)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7FA459-049D-1C09-446A-E39D48B57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0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78BA8-65B9-2EF3-D821-6FF9FF13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ЦПДЭ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ECCE99B-02A0-F0D4-062B-6BB84BC05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77" y="980728"/>
            <a:ext cx="8725445" cy="309634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C14777-E640-7B81-5D49-CAE534CB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6134C8-37EF-C668-2F78-226F6B83E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250" y="3995657"/>
            <a:ext cx="5086750" cy="286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63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37E88-02DF-F82B-3B7A-86183FEDC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740FC-67D6-BB9E-466C-1C8394C1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ЦПДЭ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94A779-694E-4449-C4C9-F29FCC6AF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DA6BC73E-AB81-F69E-86EA-756191DF2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1724802"/>
            <a:ext cx="8698160" cy="3936446"/>
          </a:xfrm>
        </p:spPr>
      </p:pic>
    </p:spTree>
    <p:extLst>
      <p:ext uri="{BB962C8B-B14F-4D97-AF65-F5344CB8AC3E}">
        <p14:creationId xmlns:p14="http://schemas.microsoft.com/office/powerpoint/2010/main" val="345862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1750A-2DFA-D65B-2027-DD95215CB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18739-8445-0378-C1D9-8312EE138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Регистрация ЦПДЭ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4BF595-519F-2CC8-C808-F04E0309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5E86C4D-FAB4-94EB-4DB3-4C56568C9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507288" cy="5009728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Регистрация ЦПДЭ осуществляется в Сервисе управления ЦПДЭ (cpde.firpo.ru), предназначенного для автоматизации процессов верификации условий, созданных в ЦПДЭ для проведения ДЭ. Для всех ЦПДЭ, на территории которых запланировано проведение ДЭ, формируются заявки на регистрацию ЦПДЭ в соответствии с выбранным КОД и с учетом уровня ДЭ, а также вида аттестации.</a:t>
            </a:r>
          </a:p>
          <a:p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Формирование заявки на регистрацию ЦПДЭ образовательной организацией происходит в 4 этапа:</a:t>
            </a:r>
          </a:p>
          <a:p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Заполнение Паспорта ЦПДЭ (Шаг 1).</a:t>
            </a:r>
          </a:p>
          <a:p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Заполнение сведений об оснащении ЦПДЭ оборудованием, инструментами, средствами обучения и воспитания (Шаг 2).</a:t>
            </a:r>
          </a:p>
          <a:p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Загрузка скан-копий документов (Шаг 3). </a:t>
            </a:r>
          </a:p>
          <a:p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Направление заявки на согласование координатору регионального оператора субъекта Российской Федерации (Координатор) (Шаг 4).</a:t>
            </a:r>
          </a:p>
        </p:txBody>
      </p:sp>
    </p:spTree>
    <p:extLst>
      <p:ext uri="{BB962C8B-B14F-4D97-AF65-F5344CB8AC3E}">
        <p14:creationId xmlns:p14="http://schemas.microsoft.com/office/powerpoint/2010/main" val="1578212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F151F-A654-BEE0-25DA-862310242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B0C6E-7DD2-BA29-E237-0B0839FD7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Регистрация ЦПДЭ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0EBB63-C65E-54DD-7631-050EEF2C5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58DAD606-F1E6-20D2-DEE8-15C4AEEC4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rgbClr val="0070C0"/>
                </a:solidFill>
              </a:rPr>
              <a:t>Расходные материалы</a:t>
            </a:r>
          </a:p>
          <a:p>
            <a:endParaRPr lang="ru-RU" sz="1800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rgbClr val="0070C0"/>
                </a:solidFill>
              </a:rPr>
              <a:t>Сведения об оснащении ЦПДЭ расходными материалами и средствами, обеспечивающими охрану труда и технику безопасности, могут быть сформированы:</a:t>
            </a:r>
          </a:p>
          <a:p>
            <a:r>
              <a:rPr lang="ru-RU" sz="1800" dirty="0">
                <a:solidFill>
                  <a:srgbClr val="0070C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одновременно</a:t>
            </a:r>
            <a:r>
              <a:rPr lang="ru-RU" sz="1800" dirty="0">
                <a:solidFill>
                  <a:srgbClr val="0070C0"/>
                </a:solidFill>
              </a:rPr>
              <a:t> с заявкой на регистрацию ЦПДЭ,</a:t>
            </a:r>
          </a:p>
          <a:p>
            <a:r>
              <a:rPr lang="ru-RU" sz="1800" dirty="0">
                <a:solidFill>
                  <a:srgbClr val="0070C0"/>
                </a:solidFill>
              </a:rPr>
              <a:t>либо могут быть добавлены в заявку позднее (но не позднее </a:t>
            </a:r>
            <a:r>
              <a:rPr lang="ru-RU" sz="1800" dirty="0">
                <a:solidFill>
                  <a:srgbClr val="FF0000"/>
                </a:solidFill>
              </a:rPr>
              <a:t>двух календарных дней </a:t>
            </a:r>
            <a:r>
              <a:rPr lang="ru-RU" sz="1800" dirty="0">
                <a:solidFill>
                  <a:srgbClr val="0070C0"/>
                </a:solidFill>
              </a:rPr>
              <a:t>до даты проведения ДЭ по выбранному КОД). </a:t>
            </a:r>
          </a:p>
          <a:p>
            <a:endParaRPr lang="ru-RU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70C0"/>
                </a:solidFill>
              </a:rPr>
              <a:t>Перечень расходных материалов создается в разрезе учебных групп.</a:t>
            </a:r>
          </a:p>
        </p:txBody>
      </p:sp>
    </p:spTree>
    <p:extLst>
      <p:ext uri="{BB962C8B-B14F-4D97-AF65-F5344CB8AC3E}">
        <p14:creationId xmlns:p14="http://schemas.microsoft.com/office/powerpoint/2010/main" val="1866076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2C9B2E3-C8D5-F2A4-7FC1-F6CC6337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435280" cy="747936"/>
          </a:xfrm>
        </p:spPr>
        <p:txBody>
          <a:bodyPr/>
          <a:lstStyle/>
          <a:p>
            <a:r>
              <a:rPr lang="ru-RU" sz="2400" dirty="0"/>
              <a:t>Инструменты внешней оценки качества образования в Самарской области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91E41E-EB7D-675E-C5B6-21CB26386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050" y="1405089"/>
            <a:ext cx="4038600" cy="24894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</a:rPr>
              <a:t>2001 – 2012 гг. Сертификация профессиональных квалификаций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CA83569-98D2-2D71-4D6A-FAD446CD0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72272" cy="27774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</a:rPr>
              <a:t>2013 – 2019 гг. Региональная система квалификационной аттестации по профессиональным модулям (РСКА)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41B7F-0A55-0E27-4601-5CFD92CD915A}"/>
              </a:ext>
            </a:extLst>
          </p:cNvPr>
          <p:cNvSpPr txBox="1"/>
          <p:nvPr/>
        </p:nvSpPr>
        <p:spPr>
          <a:xfrm>
            <a:off x="1043608" y="4653136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/>
              <a:t>Атрибуты независимой оценки: </a:t>
            </a:r>
          </a:p>
          <a:p>
            <a:pPr algn="ctr"/>
            <a:r>
              <a:rPr lang="ru-RU" sz="2800" dirty="0"/>
              <a:t>унифицированные процедуры, </a:t>
            </a:r>
          </a:p>
          <a:p>
            <a:pPr algn="ctr"/>
            <a:r>
              <a:rPr lang="ru-RU" sz="2800" dirty="0"/>
              <a:t>стандартизированные оценочные средства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72AED4-946F-6414-5D54-3313EF87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137" y="6203238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93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F5DD7-7302-ADF0-BCDB-93D577B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AE2359-4003-9CBA-A15A-78C4F34CE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53" y="25756"/>
            <a:ext cx="8388424" cy="353886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530425-DE66-4E9C-F44C-491FCE788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04" y="923560"/>
            <a:ext cx="6790914" cy="28649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993C27-1736-57B5-B29A-E31ABAE03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837" y="1700809"/>
            <a:ext cx="7295326" cy="30777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4ABC6E-2846-874C-5D2B-1440A002F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769" y="2903654"/>
            <a:ext cx="6790913" cy="28649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5C53A6-62A2-50E1-D246-2C72567F6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286" y="4149081"/>
            <a:ext cx="6189387" cy="261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80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71DF4-9DEF-D5AF-ED0A-77FC242C1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B7F6B-C6A6-865F-DAB0-315C1F09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Обследование ЦПДЭ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26782E-E5C3-5A9A-03B8-53ED53AC5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B6FF07-B19D-7386-C323-73636A380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348880"/>
            <a:ext cx="8624986" cy="3775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5E94E1-C4B8-5907-9494-5765729DD588}"/>
              </a:ext>
            </a:extLst>
          </p:cNvPr>
          <p:cNvSpPr txBox="1"/>
          <p:nvPr/>
        </p:nvSpPr>
        <p:spPr>
          <a:xfrm>
            <a:off x="483518" y="1196753"/>
            <a:ext cx="8624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https://de.firpo.ru/netcat_files/multifile/491/31/Poryadok_obsledovaniya_tsentrov_trovedeniya_demonstratsionnogo_ekzamena.pdf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7535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5589E-6E48-ACFC-516A-D96BC32C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Доступ в сервис ЦПДЭ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26AD123-3916-1EAA-7218-7FD667671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622" y="1484784"/>
            <a:ext cx="8990378" cy="453650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5AE156-D4A4-7928-56FC-3AEBEB13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23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E4B8-3376-CC36-6886-05CBFC961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D60F2-7D98-6F41-EF2F-F74F2C72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видеонаблюдения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883F23-215C-2E3D-0556-352C4326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9C6FB51-629E-4377-EA1F-2FF90ED27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435280" cy="4623792"/>
          </a:xfrm>
        </p:spPr>
        <p:txBody>
          <a:bodyPr/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Центры проведения экзамена </a:t>
            </a:r>
            <a:r>
              <a:rPr lang="ru-RU" sz="1600" dirty="0">
                <a:solidFill>
                  <a:srgbClr val="FF0000"/>
                </a:solidFill>
              </a:rPr>
              <a:t>могут быть </a:t>
            </a:r>
            <a:r>
              <a:rPr lang="ru-RU" sz="1600" dirty="0">
                <a:solidFill>
                  <a:srgbClr val="002060"/>
                </a:solidFill>
              </a:rPr>
              <a:t>оборудованы средствами видеонаблюдения, позволяющими осуществлять видеозапись хода проведения демонстрационного экзамена в соответствии с п. 50 Приказа Министерства Просвещения Российской Федерации № 800 от 08.11.2021 года.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Видеоматериалы о проведении демонстрационного экзамена в случае осуществления видеозаписи подлежат хранению в образовательной организации не менее одного года с момента завершения демонстрационного экзамена (п. 51). Организация видеонаблюдения рекомендуется в целях повышения качества проведения ДЭ.</a:t>
            </a:r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Рекомендации по организации видеонаблюдения: </a:t>
            </a:r>
            <a:r>
              <a:rPr lang="ru-RU" sz="1600" dirty="0">
                <a:solidFill>
                  <a:srgbClr val="002060"/>
                </a:solidFill>
                <a:hlinkClick r:id="rId3"/>
              </a:rPr>
              <a:t>https://de.firpo.ru/role/cpde/v/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srgbClr val="002060"/>
                </a:solidFill>
              </a:rPr>
              <a:t>(                         профессиональный ЕГЭ)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63352EB5-10F8-06B6-9BFC-6A81CA02CC29}"/>
              </a:ext>
            </a:extLst>
          </p:cNvPr>
          <p:cNvSpPr/>
          <p:nvPr/>
        </p:nvSpPr>
        <p:spPr>
          <a:xfrm>
            <a:off x="611560" y="5589240"/>
            <a:ext cx="1368152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16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BC0B46B-2257-0D29-27E8-C369F999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Обратить внимание!!!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97CE9D-67C9-83F3-1028-56C557EE6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9" y="1700808"/>
            <a:ext cx="9015801" cy="507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5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CF1BD-5EAE-16C6-2DE3-5166414BA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4FD7D-A1EB-7442-2C5E-E261D779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ЦПДЭ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C6A80-90D6-2A17-6E01-9A4BF5AF5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18457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0" u="sng" dirty="0">
                <a:solidFill>
                  <a:srgbClr val="0049DA"/>
                </a:solidFill>
              </a:rPr>
              <a:t>При выборе ЦПДЭ</a:t>
            </a:r>
            <a:endParaRPr lang="ru-RU" sz="2000" dirty="0">
              <a:solidFill>
                <a:srgbClr val="0049DA"/>
              </a:solidFill>
            </a:endParaRPr>
          </a:p>
          <a:p>
            <a:pPr algn="just"/>
            <a:r>
              <a:rPr lang="ru-RU" sz="1800" dirty="0">
                <a:solidFill>
                  <a:srgbClr val="0049DA"/>
                </a:solidFill>
              </a:rPr>
              <a:t>Возможно проведение ДЭ на базе своей ОО?</a:t>
            </a:r>
          </a:p>
          <a:p>
            <a:pPr algn="just"/>
            <a:r>
              <a:rPr lang="ru-RU" sz="1800" dirty="0">
                <a:solidFill>
                  <a:srgbClr val="0049DA"/>
                </a:solidFill>
              </a:rPr>
              <a:t>Достаточно ли количество рабочих мест (пропускная способность)?</a:t>
            </a:r>
          </a:p>
          <a:p>
            <a:pPr algn="just"/>
            <a:r>
              <a:rPr lang="ru-RU" sz="1800" dirty="0">
                <a:solidFill>
                  <a:srgbClr val="0049DA"/>
                </a:solidFill>
              </a:rPr>
              <a:t>Что нужно подготовить/закупить для проведения ДЭ?</a:t>
            </a:r>
          </a:p>
          <a:p>
            <a:pPr marL="0" indent="0" algn="just">
              <a:buNone/>
            </a:pPr>
            <a:r>
              <a:rPr lang="ru-RU" sz="2000" b="0" u="sng" dirty="0">
                <a:solidFill>
                  <a:srgbClr val="0049DA"/>
                </a:solidFill>
              </a:rPr>
              <a:t>При регистрации ЦПДЭ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Оборудование в достаточном количестве (на 100%)?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Все ли фактические характеристики оборудования прописаны? 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Расходные материалы оформляю вместе с оборудованием или за 2 дня до ДЭ?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План застройки соответствует уровню ДЭ?</a:t>
            </a:r>
          </a:p>
          <a:p>
            <a:r>
              <a:rPr lang="ru-RU" sz="1800" dirty="0">
                <a:solidFill>
                  <a:srgbClr val="002060"/>
                </a:solidFill>
              </a:rPr>
              <a:t>Фото соответствует плану застройки и количеству в ИЛ?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При корректировке загрузили скорректированные документы?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6FF8BA-CCB0-0B17-649C-41248B1FE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54096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29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95288-8703-ECE3-10E7-213DCDAB3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1B4711-6438-93A5-98FF-BDB5D6F1C07B}"/>
              </a:ext>
            </a:extLst>
          </p:cNvPr>
          <p:cNvSpPr txBox="1"/>
          <p:nvPr/>
        </p:nvSpPr>
        <p:spPr>
          <a:xfrm>
            <a:off x="1043608" y="198884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Эксперты на ДЭ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EFE761-BF9B-DF4F-0E28-2DD28B0B2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8347"/>
            <a:ext cx="15119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29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4C269-71C6-D2E5-ED10-6F869E83F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Ссылки по экспертам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879B2-C245-B323-20A8-A170A2B47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700808"/>
            <a:ext cx="8147248" cy="410445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https://de.firpo.ru/sdo_reg/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(обучение экспертов ДЭ)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https://e.dp.firpo.ru/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(реестр экспертов)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BF0A06-B6D1-4194-BF09-4C151F310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0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EBFE0-8C02-F7C0-7AD7-11889D87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673100"/>
          </a:xfrm>
        </p:spPr>
        <p:txBody>
          <a:bodyPr/>
          <a:lstStyle/>
          <a:p>
            <a:r>
              <a:rPr lang="ru-RU" dirty="0"/>
              <a:t>Экспертная группа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28FEBD-1985-2A7F-2BC4-E9EE891A9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340769"/>
            <a:ext cx="4175448" cy="864096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для проведения ГИА </a:t>
            </a:r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93229F-29BD-63B1-50FB-AF76F084D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528" y="2204864"/>
            <a:ext cx="4318447" cy="3984799"/>
          </a:xfrm>
        </p:spPr>
        <p:txBody>
          <a:bodyPr/>
          <a:lstStyle/>
          <a:p>
            <a:pPr algn="just"/>
            <a:r>
              <a:rPr lang="ru-RU" sz="1600" dirty="0">
                <a:solidFill>
                  <a:srgbClr val="0070C0"/>
                </a:solidFill>
              </a:rPr>
              <a:t>из числа лиц, приглашенных из </a:t>
            </a:r>
            <a:r>
              <a:rPr lang="ru-RU" sz="1600" dirty="0">
                <a:solidFill>
                  <a:srgbClr val="FF0000"/>
                </a:solidFill>
              </a:rPr>
              <a:t>сторонних организаций </a:t>
            </a:r>
            <a:r>
              <a:rPr lang="ru-RU" sz="1600" dirty="0">
                <a:solidFill>
                  <a:srgbClr val="0070C0"/>
                </a:solidFill>
              </a:rPr>
              <a:t>и обладающих профессиональными знаниями, навыками, опытом в сфере соответствующей профессии, специальности среднего профессионального образования или укрупненной группы профессий и специальностей, по которой проводится ДЭ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3817CF9-48F1-B316-B496-7D1DDFA7D2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8064" y="1189038"/>
            <a:ext cx="3672408" cy="583777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для проведения ПА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DBA98A7-DD8B-E7B0-572E-C99471F23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27984" y="2204864"/>
            <a:ext cx="4535489" cy="4248472"/>
          </a:xfrm>
        </p:spPr>
        <p:txBody>
          <a:bodyPr/>
          <a:lstStyle/>
          <a:p>
            <a:pPr algn="just"/>
            <a:r>
              <a:rPr lang="ru-RU" sz="1600" dirty="0">
                <a:solidFill>
                  <a:srgbClr val="0070C0"/>
                </a:solidFill>
              </a:rPr>
              <a:t>из числа лиц, обладающих профессиональными знаниями, навыками, опытом в сфере соответствующей профессии, специальности среднего профессионального образования или укрупненной группы профессий и специальностей, по которой проводится ДЭ</a:t>
            </a:r>
          </a:p>
          <a:p>
            <a:endParaRPr lang="ru-RU" sz="1600" dirty="0">
              <a:solidFill>
                <a:srgbClr val="0070C0"/>
              </a:solidFill>
            </a:endParaRPr>
          </a:p>
          <a:p>
            <a:endParaRPr lang="ru-RU" sz="1600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ru-RU" sz="1600" dirty="0">
                <a:solidFill>
                  <a:srgbClr val="FF0000"/>
                </a:solidFill>
              </a:rPr>
              <a:t>!!! Принцип независимости</a:t>
            </a:r>
          </a:p>
          <a:p>
            <a:pPr marL="0" indent="0" algn="r">
              <a:buNone/>
            </a:pPr>
            <a:r>
              <a:rPr lang="ru-RU" sz="1600" dirty="0">
                <a:solidFill>
                  <a:srgbClr val="FF0000"/>
                </a:solidFill>
              </a:rPr>
              <a:t>!!! Нельзя засчитать на ГИА (п.58 Порядка ГИА), если нет независимости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E8B648-8415-C7AC-4CE5-D070BF63C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63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1400CC11-90E6-91E1-D1A0-8067C330F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Экспертная группа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07CFED1A-16A1-E86B-7DFE-A2F97C55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71600"/>
            <a:ext cx="8363272" cy="4953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>
                <a:solidFill>
                  <a:srgbClr val="FF0000"/>
                </a:solidFill>
              </a:rPr>
              <a:t>Педагогические работники из сторонних организаций</a:t>
            </a:r>
            <a:r>
              <a:rPr lang="ru-RU" sz="1600" dirty="0">
                <a:solidFill>
                  <a:srgbClr val="002060"/>
                </a:solidFill>
              </a:rPr>
              <a:t>, назначаемые членами экспертной группы, должны отвечать следующим требованиям: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наличие трудового или договора гражданско-правового характера (в том числе волонтёрского договора или договора безвозмездного оказания услуг) с любой сторонней организацией (организация-работодатель, организация-партнёр, образовательная организация за исключением образовательной организации участников ДЭ), включающего функцию оценки качества образования или любую другую педагогическую функцию;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наличие профессиональных знаний, навыков и опыта (включая педагогический) в сфере, соответствующей профессии/специальности среднего профессионального образования или укрупненной группе профессий, специальностей среднего профессионального образования, по которой проводится ДЭ;</a:t>
            </a:r>
          </a:p>
          <a:p>
            <a:pPr algn="just"/>
            <a:r>
              <a:rPr lang="ru-RU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отсутствие запретов и ограничений на занятие педагогической деятельностью.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6CDF0F-4030-F4F6-8FCE-596882CF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41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8E5DF-864D-A3E6-BA07-DDEEEDE3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ДЭ как инструмент внешней оценки качества образования в РФ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6B96688-E323-501C-FB77-BD04F9B04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556792"/>
            <a:ext cx="336602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F4C4FD-487A-D283-4425-96F385118083}"/>
              </a:ext>
            </a:extLst>
          </p:cNvPr>
          <p:cNvSpPr txBox="1"/>
          <p:nvPr/>
        </p:nvSpPr>
        <p:spPr>
          <a:xfrm>
            <a:off x="5029200" y="1605646"/>
            <a:ext cx="41148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Стандарты </a:t>
            </a:r>
            <a:r>
              <a:rPr lang="en-US" dirty="0"/>
              <a:t>WSSR</a:t>
            </a:r>
            <a:r>
              <a:rPr lang="ru-RU" dirty="0"/>
              <a:t>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Оценочные материалы на основе заданий чемпионата.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Экспертов демонстрационного экзамена по стандартам </a:t>
            </a:r>
            <a:r>
              <a:rPr lang="en-US" dirty="0"/>
              <a:t>WSR</a:t>
            </a:r>
            <a:r>
              <a:rPr lang="ru-RU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Цифровые системы </a:t>
            </a:r>
            <a:r>
              <a:rPr lang="en-US" dirty="0"/>
              <a:t>CIS</a:t>
            </a:r>
            <a:r>
              <a:rPr lang="ru-RU" dirty="0"/>
              <a:t>, </a:t>
            </a:r>
            <a:r>
              <a:rPr lang="en-US" dirty="0" err="1"/>
              <a:t>eSim</a:t>
            </a:r>
            <a:r>
              <a:rPr lang="ru-RU" dirty="0"/>
              <a:t>.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BBDA3D87-0229-E137-8AA1-E3CB9ECA1C2A}"/>
              </a:ext>
            </a:extLst>
          </p:cNvPr>
          <p:cNvSpPr/>
          <p:nvPr/>
        </p:nvSpPr>
        <p:spPr>
          <a:xfrm>
            <a:off x="4012299" y="2359038"/>
            <a:ext cx="559701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F46DE-629D-4A63-3635-47119E9E5C01}"/>
              </a:ext>
            </a:extLst>
          </p:cNvPr>
          <p:cNvSpPr txBox="1"/>
          <p:nvPr/>
        </p:nvSpPr>
        <p:spPr>
          <a:xfrm>
            <a:off x="3265516" y="3525675"/>
            <a:ext cx="1728192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2017 – 2022 гг.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431851-2033-DCAC-F739-33C9F63F6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7" y="4389812"/>
            <a:ext cx="3702315" cy="1140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3A77EA-E21E-15A1-DB00-1E888FCF7C1F}"/>
              </a:ext>
            </a:extLst>
          </p:cNvPr>
          <p:cNvSpPr txBox="1"/>
          <p:nvPr/>
        </p:nvSpPr>
        <p:spPr>
          <a:xfrm>
            <a:off x="5076056" y="4149080"/>
            <a:ext cx="433004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ФГОС СПО.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Комплекты оценочной документации.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Эксперты демонстрационного экзамена.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Цифровая платформа. (ИСО, отечественный аналог)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9E504F-5384-312D-C6E5-2F2022B8A7E6}"/>
              </a:ext>
            </a:extLst>
          </p:cNvPr>
          <p:cNvSpPr txBox="1"/>
          <p:nvPr/>
        </p:nvSpPr>
        <p:spPr>
          <a:xfrm>
            <a:off x="3274622" y="5968021"/>
            <a:ext cx="1728192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2023 – 2025 гг.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5A1894-2F6B-BDAA-591E-A21ED8DF8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6279216"/>
            <a:ext cx="1512168" cy="607509"/>
          </a:xfrm>
          <a:prstGeom prst="rect">
            <a:avLst/>
          </a:prstGeom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9A6236D9-6520-9FEC-AAA3-E9A92DC57511}"/>
              </a:ext>
            </a:extLst>
          </p:cNvPr>
          <p:cNvSpPr/>
          <p:nvPr/>
        </p:nvSpPr>
        <p:spPr>
          <a:xfrm>
            <a:off x="4067945" y="4720339"/>
            <a:ext cx="559701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659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F856A-CBEC-E704-9AE9-2544F989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Экспертная группа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DB377B-1D95-C122-9EF6-C0A5E81D4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1600" dirty="0">
                <a:solidFill>
                  <a:srgbClr val="FF0000"/>
                </a:solidFill>
              </a:rPr>
              <a:t>Представители организаций-партнёров, включая организации работодатели</a:t>
            </a:r>
            <a:r>
              <a:rPr lang="ru-RU" sz="1600" dirty="0">
                <a:solidFill>
                  <a:srgbClr val="002060"/>
                </a:solidFill>
              </a:rPr>
              <a:t>, назначаемые членами экспертной группы, должны отвечать следующим требованиям: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наличие трудового или договора гражданско-правового характера (в том числе волонтёрского договора или договора безвозмездного оказания услуг) с любой сторонней организацией (организация-работодатель, организация-партнёр, образовательная организация за исключением образовательной организации участников ДЭ);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наличие профессиональных знаний, навыков и опыта в сфере, соответствующей профессии/специальности среднего профессионального образования или укрупненной группе профессий, специальностей среднего профессионального образования, по которой проводится ДЭ;</a:t>
            </a:r>
          </a:p>
          <a:p>
            <a:pPr algn="just"/>
            <a:r>
              <a:rPr lang="ru-RU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осуществление деятельности, соответствующей области профессиональной деятельности, к которой готовятся выпускники, обучающиеся.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EF6B93-3E92-0CFB-AAC8-E5C76A63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136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4C153-AD60-38E8-3D8D-CBB785BC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Количество экспертов на ДЭ </a:t>
            </a:r>
            <a:br>
              <a:rPr lang="ru-RU" dirty="0"/>
            </a:br>
            <a:r>
              <a:rPr lang="ru-RU" dirty="0"/>
              <a:t>(процесс – продукт)</a:t>
            </a: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0FF42C0C-4EDF-B73A-15F7-751ED34A2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79712" y="984545"/>
            <a:ext cx="4463675" cy="572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EED3AF-8C10-5B39-0460-96BEB8467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80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E114E-21A3-9287-5AFC-3E1D7AF5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Обучение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126ADE-5902-0CFD-D03D-585ECA625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199856"/>
          </a:xfrm>
        </p:spPr>
        <p:txBody>
          <a:bodyPr/>
          <a:lstStyle/>
          <a:p>
            <a:r>
              <a:rPr lang="ru-RU" sz="1400" dirty="0">
                <a:solidFill>
                  <a:schemeClr val="tx1"/>
                </a:solidFill>
              </a:rPr>
              <a:t>Подать заявку на регистрацию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Регистрация осуществляется на соответствующей странице. (https://de.firpo.ru/sdo_reg/) Обратите внимание, что все поля должны быть заполнены корректно. </a:t>
            </a:r>
          </a:p>
          <a:p>
            <a:pPr marL="0" indent="0">
              <a:buNone/>
            </a:pPr>
            <a:r>
              <a:rPr lang="ru-RU" sz="1400" i="1" dirty="0">
                <a:solidFill>
                  <a:schemeClr val="tx1"/>
                </a:solidFill>
              </a:rPr>
              <a:t>🚅 </a:t>
            </a:r>
            <a:r>
              <a:rPr lang="ru-RU" sz="1400" b="0" i="1" dirty="0">
                <a:solidFill>
                  <a:schemeClr val="tx1"/>
                </a:solidFill>
              </a:rPr>
              <a:t>Напоминаем: электронная почта для регистрации может быть использована только один раз. Просьба не указывать при регистрации электронную почту, которая ранее была использована для регистрации в системах демонстрационного экзамена другими экспертами. 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🚄 Ожидать зачисления на курс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В течение 1-2 рабочих дней вы будете зачислены на курс, о чем придет уведомление на вашу электронную почту, а также ссылка для входа в личный кабинет в системе дистанционного обучения. 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🚄 Получить доступ к курсу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tx1"/>
                </a:solidFill>
              </a:rPr>
              <a:t>Перейдя по ссылке, вам необходимо заполнить профиль в системе дистанционного обучения, а также загрузить скан-копии (в формате </a:t>
            </a:r>
            <a:r>
              <a:rPr lang="ru-RU" sz="1400" dirty="0" err="1">
                <a:solidFill>
                  <a:schemeClr val="tx1"/>
                </a:solidFill>
              </a:rPr>
              <a:t>pdf</a:t>
            </a:r>
            <a:r>
              <a:rPr lang="ru-RU" sz="1400" dirty="0">
                <a:solidFill>
                  <a:schemeClr val="tx1"/>
                </a:solidFill>
              </a:rPr>
              <a:t>.) требуемых документов.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tx1"/>
                </a:solidFill>
              </a:rPr>
              <a:t>👩‍🏭Важно: при загрузке скан-копии заявки и согласия на обработку персональных данных необходимо дождаться системного уведомления об успешной загрузке документов.</a:t>
            </a:r>
          </a:p>
          <a:p>
            <a:pPr marL="0" indent="0" algn="just">
              <a:buNone/>
            </a:pPr>
            <a:r>
              <a:rPr lang="ru-RU" sz="1400" b="0" i="1" dirty="0">
                <a:solidFill>
                  <a:schemeClr val="tx1"/>
                </a:solidFill>
              </a:rPr>
              <a:t>🚅 Напоминаем: Доступ к курсу открывается в течение дня после корректного внесения данных и загрузки необходимых документов в личном кабинете в системе дистанционного обучения.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55FB28-7E37-9A56-4F09-8FC9A7676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935" y="6324600"/>
            <a:ext cx="1368152" cy="54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06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2CE15-E009-4DD1-33A0-52AB1EC32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F757D-DEC2-97A1-418C-24D3DBFE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Обучение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36C006-E971-2B92-49E2-493CCD232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🚄 Прохождение курса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На данном этапе вам необходимо пройти все материалы в курсе и успешно сдать итоговое тестирование.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🚄 Внесение в цифровую платформу и специальный реестр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</a:rPr>
              <a:t>После успешного завершения обучения ваши данные вносятся в цифровую платформу демонстрационного экзамена и специальный реестр (e.dp.firpo.ru). Внесение осуществляется в течение 3 рабочих дней после прохождения итогового тестирования.</a:t>
            </a:r>
          </a:p>
          <a:p>
            <a:pPr marL="0" indent="0">
              <a:buNone/>
            </a:pPr>
            <a:r>
              <a:rPr lang="ru-RU" sz="1600" b="0" i="1" dirty="0">
                <a:solidFill>
                  <a:schemeClr val="tx1"/>
                </a:solidFill>
              </a:rPr>
              <a:t>🚅Напоминаем: выдача сертификатов или удостоверений по итогам освоения программы не предусмотрена.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C7C618-2273-D8B4-DD7F-49A0325E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03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6B165-A670-324F-1F80-9DE6E3D0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Добавление эксперту профессий и специальностей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971136-8186-1B17-EC6E-6EB70B597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53438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>
                <a:solidFill>
                  <a:srgbClr val="002060"/>
                </a:solidFill>
              </a:rPr>
              <a:t>Необходимо заполнить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2060"/>
                </a:solidFill>
              </a:rPr>
              <a:t>регистрационную форму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2060"/>
                </a:solidFill>
              </a:rPr>
              <a:t>по адресу: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2060"/>
                </a:solidFill>
                <a:hlinkClick r:id="rId2"/>
              </a:rPr>
              <a:t>https://de.firpo.ru/sdo_reg/</a:t>
            </a:r>
            <a:r>
              <a:rPr lang="ru-RU" sz="1600" dirty="0">
                <a:solidFill>
                  <a:srgbClr val="002060"/>
                </a:solidFill>
              </a:rPr>
              <a:t> . </a:t>
            </a: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В регистрационной форме необходимо указать персональные данные, в том числе адрес электронной почты, которые используются для идентификации на Цифровой платформе и в реестре экспертов демонстрационного экзамена, а также "новые" профессии/ специальности.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Обновление данных в реестре экспертов демонстрационного экзамена произойдет в течение 2-3 рабочих дней (через 2 часа).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Заполнение данной регистрационной формы не обязывает экспертов к повторному прохождению курса "Эксперт демонстрационного экзамена".</a:t>
            </a: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32128B-2679-B0AA-76A2-B0B48D8DC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254096"/>
            <a:ext cx="1512168" cy="6075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A45CBD-C568-5390-0FF4-1D60D2E2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268760"/>
            <a:ext cx="4457352" cy="26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99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4C87F-76D2-F9B1-9C7E-6F1630E7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Эксперты ДЭ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485517-5CCE-8692-D185-7BF5423A1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72816"/>
            <a:ext cx="8856984" cy="4536504"/>
          </a:xfrm>
        </p:spPr>
        <p:txBody>
          <a:bodyPr/>
          <a:lstStyle/>
          <a:p>
            <a:r>
              <a:rPr lang="ru-RU" sz="2600" dirty="0">
                <a:solidFill>
                  <a:srgbClr val="002060"/>
                </a:solidFill>
              </a:rPr>
              <a:t>Кто может быть экспертом ДЭ?</a:t>
            </a:r>
          </a:p>
          <a:p>
            <a:r>
              <a:rPr lang="ru-RU" sz="2600" dirty="0">
                <a:solidFill>
                  <a:srgbClr val="002060"/>
                </a:solidFill>
              </a:rPr>
              <a:t>Сколько экспертов должно быть?</a:t>
            </a:r>
          </a:p>
          <a:p>
            <a:r>
              <a:rPr lang="ru-RU" sz="2600" dirty="0">
                <a:solidFill>
                  <a:srgbClr val="002060"/>
                </a:solidFill>
              </a:rPr>
              <a:t>Есть ли статус эксперта ДЭ по конкретной профессии/специальности?</a:t>
            </a:r>
          </a:p>
          <a:p>
            <a:r>
              <a:rPr lang="ru-RU" sz="2600" dirty="0">
                <a:solidFill>
                  <a:srgbClr val="002060"/>
                </a:solidFill>
              </a:rPr>
              <a:t>Когда обучить эксперта?</a:t>
            </a:r>
          </a:p>
          <a:p>
            <a:r>
              <a:rPr lang="ru-RU" sz="2600" dirty="0">
                <a:solidFill>
                  <a:srgbClr val="002060"/>
                </a:solidFill>
              </a:rPr>
              <a:t>Входит в состав ГЭК? </a:t>
            </a:r>
            <a:r>
              <a:rPr lang="ru-RU" sz="2600" dirty="0">
                <a:solidFill>
                  <a:srgbClr val="0049DA"/>
                </a:solidFill>
              </a:rPr>
              <a:t>(Да, если ГИА)!</a:t>
            </a:r>
          </a:p>
          <a:p>
            <a:r>
              <a:rPr lang="ru-RU" sz="2600" dirty="0">
                <a:solidFill>
                  <a:srgbClr val="002060"/>
                </a:solidFill>
              </a:rPr>
              <a:t>Распорядительный акт об утверждении ГЭК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989105-0884-4717-0C99-6EBC302CD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54096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006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C312A-81B4-F60F-0B88-B7DD9326B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A23086-ECCA-B8BE-BB02-AA56956BA0C8}"/>
              </a:ext>
            </a:extLst>
          </p:cNvPr>
          <p:cNvSpPr txBox="1"/>
          <p:nvPr/>
        </p:nvSpPr>
        <p:spPr>
          <a:xfrm>
            <a:off x="1043608" y="1988840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Цифровой </a:t>
            </a:r>
          </a:p>
          <a:p>
            <a:r>
              <a:rPr lang="ru-RU" sz="4800" dirty="0"/>
              <a:t>паспорт компетенции (ЦПК)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54DFBF-E2EC-CD49-DB37-C1544BBE1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8347"/>
            <a:ext cx="15119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326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77E08F6-E2D4-1799-673E-2F8756B9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Цифровой паспорт компетенций (ЦПК)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1714D1-68D5-FAAF-908D-F5AA00AA5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000" dirty="0">
                <a:solidFill>
                  <a:schemeClr val="tx1"/>
                </a:solidFill>
              </a:rPr>
              <a:t>– электронный документ, подтверждающий уровень владения профессиональными умениями и навыками.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Документ формируется по итогам прохождения аттестации по образовательным программам среднего профессионального образования в форме демонстрационного экзамена (ДЭ).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Результаты экзамена отражаются в ЦПК в виде набранных баллов в разрезе критериев/модулей задания.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Пример ЦПК: </a:t>
            </a:r>
            <a:r>
              <a:rPr lang="ru-RU" sz="2000" dirty="0">
                <a:solidFill>
                  <a:schemeClr val="tx1"/>
                </a:solidFill>
                <a:hlinkClick r:id="rId2"/>
              </a:rPr>
              <a:t>https://pk.dp.firpo.ru/p/9d36f064-5935-4d03-9afe-45bee3fa6504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E80290E-6E54-4B1D-3E5F-BD10A075E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/>
              <a:t>www.themegallery.com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2E7E45-F887-6915-ACA8-86D5BAFCA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248347"/>
            <a:ext cx="15119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909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613B6-AA8F-A2EE-DA17-CF57B06F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ЦПК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B414440-EBAD-D8B5-2BCC-04DFDCCB9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24218" y="1284806"/>
            <a:ext cx="809824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8934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6BF13-54E7-DE5A-37E0-925CB7C9A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57618-DA22-7BD0-0E8C-8EEAC136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ЦПК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4AAC5A4-2A24-1DFB-1559-5564B04DA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1595" y="1052736"/>
            <a:ext cx="8780809" cy="572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31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95EB-7CC6-C4A7-8D47-33DDEE7C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2000" dirty="0"/>
            </a:br>
            <a:r>
              <a:rPr lang="ru-RU" sz="2000" dirty="0"/>
              <a:t>Динамика результатов участия Самарской области в демонстрационном экзамене в 2017 –2024 гг.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EEEC81-665F-A70E-83E3-D7D3D9726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3C69C68-C6BB-A253-9A83-678E96B5A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745358"/>
              </p:ext>
            </p:extLst>
          </p:nvPr>
        </p:nvGraphicFramePr>
        <p:xfrm>
          <a:off x="323528" y="1196752"/>
          <a:ext cx="8706172" cy="4906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3737">
                  <a:extLst>
                    <a:ext uri="{9D8B030D-6E8A-4147-A177-3AD203B41FA5}">
                      <a16:colId xmlns:a16="http://schemas.microsoft.com/office/drawing/2014/main" val="1317516139"/>
                    </a:ext>
                  </a:extLst>
                </a:gridCol>
                <a:gridCol w="861358">
                  <a:extLst>
                    <a:ext uri="{9D8B030D-6E8A-4147-A177-3AD203B41FA5}">
                      <a16:colId xmlns:a16="http://schemas.microsoft.com/office/drawing/2014/main" val="1822168289"/>
                    </a:ext>
                  </a:extLst>
                </a:gridCol>
                <a:gridCol w="867753">
                  <a:extLst>
                    <a:ext uri="{9D8B030D-6E8A-4147-A177-3AD203B41FA5}">
                      <a16:colId xmlns:a16="http://schemas.microsoft.com/office/drawing/2014/main" val="2312062680"/>
                    </a:ext>
                  </a:extLst>
                </a:gridCol>
                <a:gridCol w="857632">
                  <a:extLst>
                    <a:ext uri="{9D8B030D-6E8A-4147-A177-3AD203B41FA5}">
                      <a16:colId xmlns:a16="http://schemas.microsoft.com/office/drawing/2014/main" val="221154622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154754949"/>
                    </a:ext>
                  </a:extLst>
                </a:gridCol>
                <a:gridCol w="778009">
                  <a:extLst>
                    <a:ext uri="{9D8B030D-6E8A-4147-A177-3AD203B41FA5}">
                      <a16:colId xmlns:a16="http://schemas.microsoft.com/office/drawing/2014/main" val="1886606395"/>
                    </a:ext>
                  </a:extLst>
                </a:gridCol>
                <a:gridCol w="866396">
                  <a:extLst>
                    <a:ext uri="{9D8B030D-6E8A-4147-A177-3AD203B41FA5}">
                      <a16:colId xmlns:a16="http://schemas.microsoft.com/office/drawing/2014/main" val="3993386742"/>
                    </a:ext>
                  </a:extLst>
                </a:gridCol>
                <a:gridCol w="865499">
                  <a:extLst>
                    <a:ext uri="{9D8B030D-6E8A-4147-A177-3AD203B41FA5}">
                      <a16:colId xmlns:a16="http://schemas.microsoft.com/office/drawing/2014/main" val="269914298"/>
                    </a:ext>
                  </a:extLst>
                </a:gridCol>
                <a:gridCol w="1011692">
                  <a:extLst>
                    <a:ext uri="{9D8B030D-6E8A-4147-A177-3AD203B41FA5}">
                      <a16:colId xmlns:a16="http://schemas.microsoft.com/office/drawing/2014/main" val="739763506"/>
                    </a:ext>
                  </a:extLst>
                </a:gridCol>
              </a:tblGrid>
              <a:tr h="1143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dirty="0">
                          <a:effectLst/>
                        </a:rPr>
                        <a:t>Показатель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dirty="0">
                          <a:effectLst/>
                        </a:rPr>
                        <a:t>2017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>
                          <a:effectLst/>
                        </a:rPr>
                        <a:t>2018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dirty="0">
                          <a:effectLst/>
                        </a:rPr>
                        <a:t>2019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dirty="0">
                          <a:effectLst/>
                        </a:rPr>
                        <a:t>2020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dirty="0">
                          <a:effectLst/>
                        </a:rPr>
                        <a:t>2021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dirty="0">
                          <a:effectLst/>
                        </a:rPr>
                        <a:t>2022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2023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2024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4548425"/>
                  </a:ext>
                </a:extLst>
              </a:tr>
              <a:tr h="6736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Количество ПОО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16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21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>
                          <a:effectLst/>
                        </a:rPr>
                        <a:t>33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dirty="0">
                          <a:effectLst/>
                        </a:rPr>
                        <a:t>68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74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>
                          <a:effectLst/>
                        </a:rPr>
                        <a:t>70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>
                          <a:effectLst/>
                        </a:rPr>
                        <a:t>70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4855379"/>
                  </a:ext>
                </a:extLst>
              </a:tr>
              <a:tr h="12788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Количество компетенций/ профессий, специальностей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20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36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dirty="0">
                          <a:effectLst/>
                        </a:rPr>
                        <a:t>52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64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10</a:t>
                      </a:r>
                      <a:r>
                        <a:rPr lang="en-US" sz="1800" b="1" dirty="0">
                          <a:effectLst/>
                        </a:rPr>
                        <a:t>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78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5967451"/>
                  </a:ext>
                </a:extLst>
              </a:tr>
              <a:tr h="9431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Количество участников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319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642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866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1899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5366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9120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8784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10610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3525551"/>
                  </a:ext>
                </a:extLst>
              </a:tr>
              <a:tr h="8552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Количество ЦПДЭ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176</a:t>
                      </a: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243</a:t>
                      </a: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327</a:t>
                      </a:r>
                    </a:p>
                  </a:txBody>
                  <a:tcPr marL="49352" marR="49352" marT="0" marB="0" anchor="ctr"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  <a:alpha val="60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84241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18CD76-3053-6FE7-B819-31642624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79216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20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42347-EE03-B3D5-D7C2-C6B53BBF4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115EA-5F9A-4DCD-C8DA-1CF8391C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доступа к ЦПК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1CA616-9BC7-B72D-7968-1B903465D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0AA85FC-7173-B292-B002-006C41FE5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4983832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Для доступа к Цифровому паспорту компетенций необходимо: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1. Войти в личный кабинет Цифровой платформы по ссылке: https://dp.firpo.ru/ (пункт инструкции 2.1).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2. Перейти во вкладку "Личные кабинеты пользователей" по ссылке: https://profile.dp.firpo.ru/ (пункт инструкции 2.3).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3. Перейти в "Паспорт компетенций" (пункт инструкции 2.4).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4. Нажать на кнопку "Ссылка на документ" напротив строки с названием и датой вашего ДЭ и ввести свою фамилию для подтверждения (рис.18 инструкции).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5. Чтобы скачать ЦПК необходимо: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а) С персонального компьютера: на странице с ЦПК нажать комбинацию клавиш "</a:t>
            </a:r>
            <a:r>
              <a:rPr lang="ru-RU" sz="1400" dirty="0" err="1">
                <a:solidFill>
                  <a:srgbClr val="002060"/>
                </a:solidFill>
              </a:rPr>
              <a:t>Ctrl+P</a:t>
            </a:r>
            <a:r>
              <a:rPr lang="ru-RU" sz="1400" dirty="0">
                <a:solidFill>
                  <a:srgbClr val="002060"/>
                </a:solidFill>
              </a:rPr>
              <a:t>"; выбрать в </a:t>
            </a:r>
            <a:r>
              <a:rPr lang="ru-RU" sz="1400" dirty="0" err="1">
                <a:solidFill>
                  <a:srgbClr val="002060"/>
                </a:solidFill>
              </a:rPr>
              <a:t>утройстве</a:t>
            </a:r>
            <a:r>
              <a:rPr lang="ru-RU" sz="1400" dirty="0">
                <a:solidFill>
                  <a:srgbClr val="002060"/>
                </a:solidFill>
              </a:rPr>
              <a:t> вывода (получатель/принтер) "Сохранить как PDF"; нажать кнопку             "Сохранить".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б) С мобильного устройства: можно воспользоваться скриншотом экрана вашего устройства (пункт инструкции 2.5).</a:t>
            </a:r>
            <a:endParaRPr lang="en-US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Инструкция: </a:t>
            </a:r>
            <a:r>
              <a:rPr lang="en-US" sz="1400" dirty="0">
                <a:solidFill>
                  <a:srgbClr val="002060"/>
                </a:solidFill>
                <a:hlinkClick r:id="rId3"/>
              </a:rPr>
              <a:t>https://de.firpo.ru/docs/i_61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68721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DE56C-A008-DBA7-3F46-9FCF8BAA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ЦПК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69BF1EF-DCEF-DF3B-C62B-EDCD888CD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39552" y="1416627"/>
            <a:ext cx="8229600" cy="40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71E9E3-955B-A427-A6CF-1B43140DEC5E}"/>
              </a:ext>
            </a:extLst>
          </p:cNvPr>
          <p:cNvSpPr txBox="1"/>
          <p:nvPr/>
        </p:nvSpPr>
        <p:spPr>
          <a:xfrm>
            <a:off x="2368352" y="5429483"/>
            <a:ext cx="49399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https://pk.dp.firpo.ru/</a:t>
            </a:r>
            <a:r>
              <a:rPr lang="ru-RU" sz="3200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907DD7-9A37-0638-6AF0-05C1F858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213" y="6248347"/>
            <a:ext cx="15119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306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B7D34-E38F-6CFA-ED9D-83C61AC54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C0075-15E8-899F-4B3B-D1581B02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ЦПК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5B6466-00B4-F025-0DEE-768D68662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988840"/>
            <a:ext cx="7920880" cy="3096344"/>
          </a:xfrm>
        </p:spPr>
        <p:txBody>
          <a:bodyPr/>
          <a:lstStyle/>
          <a:p>
            <a:r>
              <a:rPr lang="ru-RU" sz="3200" dirty="0">
                <a:solidFill>
                  <a:srgbClr val="002060"/>
                </a:solidFill>
              </a:rPr>
              <a:t>Скачать ЦПК каждому.</a:t>
            </a:r>
          </a:p>
          <a:p>
            <a:r>
              <a:rPr lang="ru-RU" sz="3200" dirty="0">
                <a:solidFill>
                  <a:srgbClr val="002060"/>
                </a:solidFill>
              </a:rPr>
              <a:t>Провести анализ результатов выполнения задания.</a:t>
            </a:r>
            <a:endParaRPr lang="ru-RU" dirty="0">
              <a:solidFill>
                <a:srgbClr val="0049DA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9692B7-F5BD-A8EC-F03E-CBFF85173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54096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175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AB7DF-F0BD-E509-F2AC-FAC2641D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Ссылки ИСО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7ECF04-8009-DC32-3AE8-18E9CC02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340768"/>
            <a:ext cx="8928992" cy="4968552"/>
          </a:xfrm>
        </p:spPr>
        <p:txBody>
          <a:bodyPr/>
          <a:lstStyle/>
          <a:p>
            <a:r>
              <a:rPr lang="ru-RU" sz="2000" dirty="0"/>
              <a:t>Цифровая платформа: </a:t>
            </a:r>
            <a:r>
              <a:rPr lang="ru-RU" sz="2000" dirty="0">
                <a:hlinkClick r:id="rId2"/>
              </a:rPr>
              <a:t>https://dp.firpo.ru/</a:t>
            </a:r>
            <a:r>
              <a:rPr lang="ru-RU" sz="2000" dirty="0"/>
              <a:t> </a:t>
            </a:r>
          </a:p>
          <a:p>
            <a:r>
              <a:rPr lang="ru-RU" sz="2000" dirty="0"/>
              <a:t>Сервис управления ЦПДЭ: </a:t>
            </a:r>
            <a:r>
              <a:rPr lang="en-US" sz="2000" dirty="0">
                <a:hlinkClick r:id="rId3"/>
              </a:rPr>
              <a:t>http://cpde.firpo.ru/</a:t>
            </a:r>
            <a:r>
              <a:rPr lang="ru-RU" sz="2000" dirty="0"/>
              <a:t> </a:t>
            </a:r>
          </a:p>
          <a:p>
            <a:r>
              <a:rPr lang="ru-RU" sz="2000" dirty="0"/>
              <a:t>Цифровая система оценивания: </a:t>
            </a:r>
            <a:r>
              <a:rPr lang="ru-RU" sz="2000" dirty="0">
                <a:hlinkClick r:id="rId4"/>
              </a:rPr>
              <a:t>https://drs.firpo.ru/</a:t>
            </a:r>
            <a:r>
              <a:rPr lang="ru-RU" sz="2000" dirty="0"/>
              <a:t> </a:t>
            </a:r>
          </a:p>
          <a:p>
            <a:r>
              <a:rPr lang="ru-RU" sz="2000" dirty="0"/>
              <a:t>Аналитический портал демонстрационного экзамена: </a:t>
            </a:r>
            <a:r>
              <a:rPr lang="ru-RU" sz="2000" dirty="0">
                <a:hlinkClick r:id="rId5"/>
              </a:rPr>
              <a:t>https://bi.firpo.ru</a:t>
            </a:r>
            <a:r>
              <a:rPr lang="ru-RU" sz="2000" dirty="0"/>
              <a:t> </a:t>
            </a:r>
          </a:p>
          <a:p>
            <a:r>
              <a:rPr lang="ru-RU" sz="2000" dirty="0"/>
              <a:t>Система сбора и синхронизации ресурсов: </a:t>
            </a:r>
            <a:r>
              <a:rPr lang="en-US" sz="2000" dirty="0">
                <a:hlinkClick r:id="rId6"/>
              </a:rPr>
              <a:t>https://data.firpo.ru/login</a:t>
            </a:r>
            <a:r>
              <a:rPr lang="ru-RU" sz="2000" dirty="0"/>
              <a:t> </a:t>
            </a:r>
          </a:p>
          <a:p>
            <a:r>
              <a:rPr lang="ru-RU" sz="2000" dirty="0"/>
              <a:t>Реестр экспертов: </a:t>
            </a:r>
            <a:r>
              <a:rPr lang="ru-RU" sz="2000" dirty="0">
                <a:hlinkClick r:id="rId7"/>
              </a:rPr>
              <a:t>https://e.dp.firpo.ru/</a:t>
            </a:r>
            <a:endParaRPr lang="ru-RU" sz="2000" dirty="0"/>
          </a:p>
          <a:p>
            <a:r>
              <a:rPr lang="ru-RU" sz="2000" dirty="0"/>
              <a:t>Реестр ЦПДЭ: </a:t>
            </a:r>
            <a:r>
              <a:rPr lang="en-US" sz="2000" dirty="0">
                <a:hlinkClick r:id="rId8"/>
              </a:rPr>
              <a:t>https://cpde.dp.firpo.ru/</a:t>
            </a:r>
            <a:r>
              <a:rPr lang="ru-RU" sz="2000" dirty="0"/>
              <a:t> </a:t>
            </a:r>
          </a:p>
          <a:p>
            <a:r>
              <a:rPr lang="ru-RU" sz="2000" dirty="0"/>
              <a:t>Банк оценочных материалов: </a:t>
            </a:r>
            <a:r>
              <a:rPr lang="ru-RU" sz="2000" dirty="0">
                <a:hlinkClick r:id="rId9"/>
              </a:rPr>
              <a:t>https://bom.firpo.ru</a:t>
            </a:r>
            <a:r>
              <a:rPr lang="ru-RU" sz="2000" dirty="0"/>
              <a:t>  </a:t>
            </a:r>
          </a:p>
          <a:p>
            <a:r>
              <a:rPr lang="ru-RU" sz="2000" dirty="0"/>
              <a:t>Регистрация в системе дистанционного обучения (СДО) доступна по адресу: </a:t>
            </a:r>
            <a:r>
              <a:rPr lang="ru-RU" sz="2000" dirty="0">
                <a:hlinkClick r:id="rId10"/>
              </a:rPr>
              <a:t>https://de.firpo.ru/sdo_reg/</a:t>
            </a:r>
            <a:r>
              <a:rPr lang="ru-RU" sz="20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C37AE7-C510-00BA-3555-DDA6E85EFC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178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2CA41-CDDA-2F2A-C17A-FA5BE8803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24F2A-ED0C-9499-858F-299D40208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04800"/>
            <a:ext cx="8856984" cy="577850"/>
          </a:xfrm>
        </p:spPr>
        <p:txBody>
          <a:bodyPr/>
          <a:lstStyle/>
          <a:p>
            <a:r>
              <a:rPr lang="ru-RU" dirty="0"/>
              <a:t>ПРОБЛЕМА: </a:t>
            </a:r>
            <a:br>
              <a:rPr lang="ru-RU" dirty="0"/>
            </a:br>
            <a:r>
              <a:rPr lang="ru-RU" dirty="0"/>
              <a:t>дублирование/отсутствие СНИЛС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FA99A2-390D-7F6C-7D96-B70B8EC5B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B53021-FE10-4A32-8225-4F173009C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52" y="1473746"/>
            <a:ext cx="5162567" cy="3744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D7322D-20ED-E0D8-D289-5A317D12A553}"/>
              </a:ext>
            </a:extLst>
          </p:cNvPr>
          <p:cNvSpPr txBox="1"/>
          <p:nvPr/>
        </p:nvSpPr>
        <p:spPr>
          <a:xfrm>
            <a:off x="5652120" y="1556792"/>
            <a:ext cx="3168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krobat Light" panose="00000500000000000000" charset="-52"/>
              </a:rPr>
              <a:t>‼️ Напоминаем о необходимости корректности СНИЛС в профилях участников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B0B50-2786-03F3-8E80-A253465F17BC}"/>
              </a:ext>
            </a:extLst>
          </p:cNvPr>
          <p:cNvSpPr txBox="1"/>
          <p:nvPr/>
        </p:nvSpPr>
        <p:spPr>
          <a:xfrm>
            <a:off x="661043" y="5502971"/>
            <a:ext cx="8507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Иностранный гражданин: СНИЛС = одиннадцать "0"</a:t>
            </a:r>
          </a:p>
        </p:txBody>
      </p:sp>
    </p:spTree>
    <p:extLst>
      <p:ext uri="{BB962C8B-B14F-4D97-AF65-F5344CB8AC3E}">
        <p14:creationId xmlns:p14="http://schemas.microsoft.com/office/powerpoint/2010/main" val="35702938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615D2-EA5C-0477-A5E6-E928E862A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5A825-CC8F-3216-6477-9B9CFF1C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делать?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233566-A41B-6EE0-AE3A-001A75D28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840" y="1484784"/>
            <a:ext cx="8661648" cy="4536504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rgbClr val="002060"/>
                </a:solidFill>
              </a:rPr>
              <a:t>Подготовка документов, обеспечивающих проведение процедур ПА и ГИА с ДЭ (обычные мероприятия).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Подготовка участников ДЭ к выполнению заданий ДЭ (в том числе оформление шаблона загрузки).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Подготовка ЦПДЭ (оборудование и расходные материалы).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Обеспечение наличия экспертов (матрица/списки ГЭК/расчет эксперты-экзамены)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7EC5B4-130C-FA67-7FD9-597D1D04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8347"/>
            <a:ext cx="15119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360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F6A75-13F4-FF57-CACC-8A31810D5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9DC78D-E80A-4ACE-D241-F586F181BA1E}"/>
              </a:ext>
            </a:extLst>
          </p:cNvPr>
          <p:cNvSpPr>
            <a:spLocks noChangeAspect="1"/>
          </p:cNvSpPr>
          <p:nvPr/>
        </p:nvSpPr>
        <p:spPr>
          <a:xfrm>
            <a:off x="86868" y="1201692"/>
            <a:ext cx="8967410" cy="53956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9779F6-7D32-0031-33FC-3693DABB01DA}"/>
              </a:ext>
            </a:extLst>
          </p:cNvPr>
          <p:cNvSpPr txBox="1"/>
          <p:nvPr/>
        </p:nvSpPr>
        <p:spPr>
          <a:xfrm>
            <a:off x="323528" y="360927"/>
            <a:ext cx="8568952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ru-RU" sz="2400" b="1" dirty="0">
                <a:solidFill>
                  <a:schemeClr val="bg1"/>
                </a:solidFill>
                <a:latin typeface="Akrobat Bold" panose="00000800000000000000" charset="-52"/>
              </a:rPr>
              <a:t>АЛГОРИТМ ДЕЙСТВИЙ_ ОРГАНИЗАЦИЯ ПРОВЕДЕНИЯ </a:t>
            </a:r>
            <a:r>
              <a:rPr lang="ru-RU" sz="2400" b="1" dirty="0">
                <a:solidFill>
                  <a:schemeClr val="bg1"/>
                </a:solidFill>
                <a:latin typeface="Akrobat SemiBold" panose="00000700000000000000" pitchFamily="50" charset="-52"/>
              </a:rPr>
              <a:t>ДЭ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3B9822B-4C15-9D32-1BC9-05F8F6156C49}"/>
              </a:ext>
            </a:extLst>
          </p:cNvPr>
          <p:cNvCxnSpPr/>
          <p:nvPr/>
        </p:nvCxnSpPr>
        <p:spPr>
          <a:xfrm>
            <a:off x="403623" y="1701404"/>
            <a:ext cx="60209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22A86C-4905-6143-AFAD-07187EB453F1}"/>
              </a:ext>
            </a:extLst>
          </p:cNvPr>
          <p:cNvSpPr/>
          <p:nvPr/>
        </p:nvSpPr>
        <p:spPr>
          <a:xfrm>
            <a:off x="179512" y="1340768"/>
            <a:ext cx="8877620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Akrobat Light" charset="-52"/>
              </a:rPr>
              <a:t>За полгода до ГИА собрать заявления на ДЭ профильного уровня.</a:t>
            </a:r>
          </a:p>
          <a:p>
            <a:pPr marL="257175" indent="-257175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Akrobat Light" charset="-52"/>
              </a:rPr>
              <a:t>За полгода до ГИА оформить программу ГИА и ознакомить обучающихся.</a:t>
            </a:r>
          </a:p>
          <a:p>
            <a:pPr marL="257175" indent="-257175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Akrobat Light" charset="-52"/>
              </a:rPr>
              <a:t>За 45 дней до начала первого экзамена по специальности/профессии СПО оформить заявку на регистрацию ЦПДЭ (платформа ЦПДЭ).</a:t>
            </a:r>
          </a:p>
          <a:p>
            <a:pPr marL="257175" indent="-257175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Akrobat Light" charset="-52"/>
              </a:rPr>
              <a:t>Собрать согласия на обработку персональных данных с участников – дату ставить не позднее даты внесения в ЦП.</a:t>
            </a:r>
          </a:p>
          <a:p>
            <a:pPr marL="257175" indent="-257175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Akrobat Light" charset="-52"/>
              </a:rPr>
              <a:t>За 30 дней до начала экзамена внести список участников в шаблоне загрузки; обеспечить регистрацию и заполнение ЛП участниками (в ЦП).</a:t>
            </a:r>
          </a:p>
          <a:p>
            <a:pPr marL="257175" indent="-257175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Akrobat Light" charset="-52"/>
              </a:rPr>
              <a:t>Не позднее чем за 20 дней до начала ДЭ утвердить план проведения ДЭ.</a:t>
            </a:r>
          </a:p>
          <a:p>
            <a:pPr marL="257175" indent="-257175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Akrobat Light" charset="-52"/>
              </a:rPr>
              <a:t>За 14 дней внести кандидатуру ГЭ (в ЦП).</a:t>
            </a:r>
          </a:p>
          <a:p>
            <a:pPr marL="257175" indent="-257175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Akrobat Light" charset="-52"/>
              </a:rPr>
              <a:t>За 10 дней до экзамена внести экспертов ТЭ и Э ДЭ(в ЦП).</a:t>
            </a:r>
          </a:p>
          <a:p>
            <a:pPr marL="257175" indent="-257175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Akrobat Light" charset="-52"/>
              </a:rPr>
              <a:t>Не позднее чем за 5 дней до начала ДЭ ознакомить под роспись экзаменуемых и лиц, обеспечивающих проведение ДЭ, с планом проведения ДЭ.</a:t>
            </a:r>
          </a:p>
          <a:p>
            <a:pPr marL="257175" indent="-257175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Akrobat Light" charset="-52"/>
              </a:rPr>
              <a:t>Подготовить требуемые документы на экзамен от ОО.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B34FEE-C206-E099-B810-A5B64B961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48347"/>
            <a:ext cx="15119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895DA-B8E1-13CE-2220-FE381E8DF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6A3EB-C71B-3787-74AC-2DAD33AD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Техническая поддержка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8D87A5-810F-44D5-BBEF-678968362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82650"/>
            <a:ext cx="8640960" cy="567055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hlinkClick r:id="rId2"/>
              </a:rPr>
              <a:t>de@firpo.ru</a:t>
            </a:r>
            <a:r>
              <a:rPr lang="en-US" sz="6000" dirty="0"/>
              <a:t> </a:t>
            </a:r>
            <a:endParaRPr lang="ru-RU" sz="6000" dirty="0"/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формулировка проблемы,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 указание реквизитов (</a:t>
            </a:r>
            <a:r>
              <a:rPr lang="en-US" sz="2400" dirty="0">
                <a:solidFill>
                  <a:schemeClr val="tx1"/>
                </a:solidFill>
              </a:rPr>
              <a:t>ID</a:t>
            </a:r>
            <a:r>
              <a:rPr lang="ru-RU" sz="2400" dirty="0">
                <a:solidFill>
                  <a:schemeClr val="tx1"/>
                </a:solidFill>
              </a:rPr>
              <a:t>, ФИО,  электронная почта),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прикрепление скриншот экрана,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получение номер тикета,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направление координатору (при необходимости, если долго не решается проблема) номер тикета  и краткое описание проблемы.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EEF843-6A15-BE2C-6A0F-7E8544EAC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249445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962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WordArt 3">
            <a:extLst>
              <a:ext uri="{FF2B5EF4-FFF2-40B4-BE49-F238E27FC236}">
                <a16:creationId xmlns:a16="http://schemas.microsoft.com/office/drawing/2014/main" id="{4CD8E84A-ACFA-16CF-78C1-B6B538BFFDAD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1981200" y="3200400"/>
            <a:ext cx="5384800" cy="7588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5400" b="1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1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107763" dir="2700000" algn="ctr" rotWithShape="0">
                    <a:schemeClr val="tx2">
                      <a:alpha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СПАСИБО!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21B080-BDC4-9C93-F6A2-5A2B38E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1512168" cy="6075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835C0-5554-0AAA-105F-CB0DE4D51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804780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Демонстрационный экзамен </a:t>
            </a:r>
            <a:br>
              <a:rPr lang="ru-RU" b="1" dirty="0"/>
            </a:br>
            <a:r>
              <a:rPr lang="ru-RU" b="1" dirty="0"/>
              <a:t>в Самарской области в 2026 году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971E540-C2CA-2898-3EAC-DEB3A6A844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27767"/>
              </p:ext>
            </p:extLst>
          </p:nvPr>
        </p:nvGraphicFramePr>
        <p:xfrm>
          <a:off x="179512" y="1268760"/>
          <a:ext cx="878497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F3EAFF-3B49-2D32-0A63-143421F42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6279216"/>
            <a:ext cx="1512168" cy="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2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21B23-8615-0B31-07DD-74D594494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Федеральный оператор ДЭ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05289D-4760-D98E-0DD4-90F2C8B7F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050950"/>
            <a:ext cx="6635080" cy="577850"/>
          </a:xfrm>
        </p:spPr>
        <p:txBody>
          <a:bodyPr/>
          <a:lstStyle/>
          <a:p>
            <a:r>
              <a:rPr lang="en-US" dirty="0"/>
              <a:t>https://de.firpo.ru/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30185C-C156-F4F0-5511-D0C96BF22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4" y="1628800"/>
            <a:ext cx="8003172" cy="52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45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140F1-E39F-539B-51F7-94CA2A5B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Соглашение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77697-1592-A533-FA23-40B25EE69B3C}"/>
              </a:ext>
            </a:extLst>
          </p:cNvPr>
          <p:cNvSpPr txBox="1"/>
          <p:nvPr/>
        </p:nvSpPr>
        <p:spPr>
          <a:xfrm>
            <a:off x="611560" y="1412776"/>
            <a:ext cx="4104456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Соглашение РОИВ с федеральным  оператором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1984F-38ED-AC81-5D0C-3CB8449D2622}"/>
              </a:ext>
            </a:extLst>
          </p:cNvPr>
          <p:cNvSpPr txBox="1"/>
          <p:nvPr/>
        </p:nvSpPr>
        <p:spPr>
          <a:xfrm>
            <a:off x="1224264" y="2851995"/>
            <a:ext cx="4392488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Соглашение регионального оператора с федеральным  оператором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494AC-F64B-F57F-CE84-1FD9506B8A41}"/>
              </a:ext>
            </a:extLst>
          </p:cNvPr>
          <p:cNvSpPr txBox="1"/>
          <p:nvPr/>
        </p:nvSpPr>
        <p:spPr>
          <a:xfrm>
            <a:off x="2051720" y="4578357"/>
            <a:ext cx="4608512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Соглашение образовательной организации с федеральным  оператором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06B65A-5B1B-CF15-EC54-C5B59EF5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279216"/>
            <a:ext cx="1512168" cy="6075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758FEC-D3F6-B361-CB69-15EE3DCC43F0}"/>
              </a:ext>
            </a:extLst>
          </p:cNvPr>
          <p:cNvSpPr txBox="1"/>
          <p:nvPr/>
        </p:nvSpPr>
        <p:spPr>
          <a:xfrm rot="3751443">
            <a:off x="4656497" y="3068535"/>
            <a:ext cx="489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Переоформляются в случае смены наименования и реквизитов</a:t>
            </a:r>
          </a:p>
        </p:txBody>
      </p:sp>
    </p:spTree>
    <p:extLst>
      <p:ext uri="{BB962C8B-B14F-4D97-AF65-F5344CB8AC3E}">
        <p14:creationId xmlns:p14="http://schemas.microsoft.com/office/powerpoint/2010/main" val="3921368881"/>
      </p:ext>
    </p:extLst>
  </p:cSld>
  <p:clrMapOvr>
    <a:masterClrMapping/>
  </p:clrMapOvr>
</p:sld>
</file>

<file path=ppt/theme/theme1.xml><?xml version="1.0" encoding="utf-8"?>
<a:theme xmlns:a="http://schemas.openxmlformats.org/drawingml/2006/main" name="sample">
  <a:themeElements>
    <a:clrScheme name="sample 4">
      <a:dk1>
        <a:srgbClr val="004386"/>
      </a:dk1>
      <a:lt1>
        <a:srgbClr val="FFFFFF"/>
      </a:lt1>
      <a:dk2>
        <a:srgbClr val="000000"/>
      </a:dk2>
      <a:lt2>
        <a:srgbClr val="B2B2B2"/>
      </a:lt2>
      <a:accent1>
        <a:srgbClr val="1ABA81"/>
      </a:accent1>
      <a:accent2>
        <a:srgbClr val="E4A800"/>
      </a:accent2>
      <a:accent3>
        <a:srgbClr val="FFFFFF"/>
      </a:accent3>
      <a:accent4>
        <a:srgbClr val="003872"/>
      </a:accent4>
      <a:accent5>
        <a:srgbClr val="ABD9C1"/>
      </a:accent5>
      <a:accent6>
        <a:srgbClr val="CF9800"/>
      </a:accent6>
      <a:hlink>
        <a:srgbClr val="3191F1"/>
      </a:hlink>
      <a:folHlink>
        <a:srgbClr val="83A6A7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ample 1">
        <a:dk1>
          <a:srgbClr val="0F349B"/>
        </a:dk1>
        <a:lt1>
          <a:srgbClr val="FFFFFF"/>
        </a:lt1>
        <a:dk2>
          <a:srgbClr val="333333"/>
        </a:dk2>
        <a:lt2>
          <a:srgbClr val="B2B2B2"/>
        </a:lt2>
        <a:accent1>
          <a:srgbClr val="57B3E1"/>
        </a:accent1>
        <a:accent2>
          <a:srgbClr val="009999"/>
        </a:accent2>
        <a:accent3>
          <a:srgbClr val="FFFFFF"/>
        </a:accent3>
        <a:accent4>
          <a:srgbClr val="0B2B84"/>
        </a:accent4>
        <a:accent5>
          <a:srgbClr val="B4D6EE"/>
        </a:accent5>
        <a:accent6>
          <a:srgbClr val="008A8A"/>
        </a:accent6>
        <a:hlink>
          <a:srgbClr val="9999FF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74FB5"/>
        </a:dk1>
        <a:lt1>
          <a:srgbClr val="FFFFFF"/>
        </a:lt1>
        <a:dk2>
          <a:srgbClr val="000000"/>
        </a:dk2>
        <a:lt2>
          <a:srgbClr val="B2B2B2"/>
        </a:lt2>
        <a:accent1>
          <a:srgbClr val="EAA22C"/>
        </a:accent1>
        <a:accent2>
          <a:srgbClr val="96D1E6"/>
        </a:accent2>
        <a:accent3>
          <a:srgbClr val="FFFFFF"/>
        </a:accent3>
        <a:accent4>
          <a:srgbClr val="12429A"/>
        </a:accent4>
        <a:accent5>
          <a:srgbClr val="F3CEAC"/>
        </a:accent5>
        <a:accent6>
          <a:srgbClr val="87BDD0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4386"/>
        </a:dk1>
        <a:lt1>
          <a:srgbClr val="FFFFFF"/>
        </a:lt1>
        <a:dk2>
          <a:srgbClr val="003366"/>
        </a:dk2>
        <a:lt2>
          <a:srgbClr val="B2B2B2"/>
        </a:lt2>
        <a:accent1>
          <a:srgbClr val="1ABA81"/>
        </a:accent1>
        <a:accent2>
          <a:srgbClr val="E4A800"/>
        </a:accent2>
        <a:accent3>
          <a:srgbClr val="FFFFFF"/>
        </a:accent3>
        <a:accent4>
          <a:srgbClr val="003872"/>
        </a:accent4>
        <a:accent5>
          <a:srgbClr val="ABD9C1"/>
        </a:accent5>
        <a:accent6>
          <a:srgbClr val="CF9800"/>
        </a:accent6>
        <a:hlink>
          <a:srgbClr val="3191F1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4">
        <a:dk1>
          <a:srgbClr val="004386"/>
        </a:dk1>
        <a:lt1>
          <a:srgbClr val="FFFFFF"/>
        </a:lt1>
        <a:dk2>
          <a:srgbClr val="000000"/>
        </a:dk2>
        <a:lt2>
          <a:srgbClr val="B2B2B2"/>
        </a:lt2>
        <a:accent1>
          <a:srgbClr val="1ABA81"/>
        </a:accent1>
        <a:accent2>
          <a:srgbClr val="E4A800"/>
        </a:accent2>
        <a:accent3>
          <a:srgbClr val="FFFFFF"/>
        </a:accent3>
        <a:accent4>
          <a:srgbClr val="003872"/>
        </a:accent4>
        <a:accent5>
          <a:srgbClr val="ABD9C1"/>
        </a:accent5>
        <a:accent6>
          <a:srgbClr val="CF9800"/>
        </a:accent6>
        <a:hlink>
          <a:srgbClr val="3191F1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ДЭ в 2024 году</Template>
  <TotalTime>2933</TotalTime>
  <Words>2671</Words>
  <Application>Microsoft Office PowerPoint</Application>
  <PresentationFormat>Экран (4:3)</PresentationFormat>
  <Paragraphs>371</Paragraphs>
  <Slides>68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7" baseType="lpstr">
      <vt:lpstr>Akrobat Bold</vt:lpstr>
      <vt:lpstr>Akrobat Light</vt:lpstr>
      <vt:lpstr>Akrobat SemiBold</vt:lpstr>
      <vt:lpstr>Arial</vt:lpstr>
      <vt:lpstr>Arial Black</vt:lpstr>
      <vt:lpstr>Calibri</vt:lpstr>
      <vt:lpstr>Verdana</vt:lpstr>
      <vt:lpstr>Wingdings</vt:lpstr>
      <vt:lpstr>sample</vt:lpstr>
      <vt:lpstr>Раздел 2. Условия проведения ДЭ</vt:lpstr>
      <vt:lpstr>Качество образования</vt:lpstr>
      <vt:lpstr>Участие работодателей</vt:lpstr>
      <vt:lpstr>Инструменты внешней оценки качества образования в Самарской области</vt:lpstr>
      <vt:lpstr>ДЭ как инструмент внешней оценки качества образования в РФ</vt:lpstr>
      <vt:lpstr> Динамика результатов участия Самарской области в демонстрационном экзамене в 2017 –2024 гг. </vt:lpstr>
      <vt:lpstr>Демонстрационный экзамен  в Самарской области в 2026 году</vt:lpstr>
      <vt:lpstr>Федеральный оператор ДЭ</vt:lpstr>
      <vt:lpstr>Соглашение </vt:lpstr>
      <vt:lpstr>Термины и сокращения</vt:lpstr>
      <vt:lpstr>Что такое ДЭ?</vt:lpstr>
      <vt:lpstr>Условия объективной оценки результатов ДЭ</vt:lpstr>
      <vt:lpstr>Презентация PowerPoint</vt:lpstr>
      <vt:lpstr>Ссылки по оценочным материалам</vt:lpstr>
      <vt:lpstr>Оценочные материалы</vt:lpstr>
      <vt:lpstr>Опрос</vt:lpstr>
      <vt:lpstr>Опрос</vt:lpstr>
      <vt:lpstr>Отбор экспертов-разработчиков</vt:lpstr>
      <vt:lpstr>Общественное обсуждение</vt:lpstr>
      <vt:lpstr>Разработка КИМ на  2027 год</vt:lpstr>
      <vt:lpstr>Оценочные материалы</vt:lpstr>
      <vt:lpstr>Оценочные материалы</vt:lpstr>
      <vt:lpstr>Оценочные материалы</vt:lpstr>
      <vt:lpstr>Оценочные материалы</vt:lpstr>
      <vt:lpstr>Оценочные материалы</vt:lpstr>
      <vt:lpstr>Оценочные материалы _ Продолжительность</vt:lpstr>
      <vt:lpstr>Оценочные материалы_Модули</vt:lpstr>
      <vt:lpstr>Оценочные материалы__Баллы</vt:lpstr>
      <vt:lpstr>Оценочные материалы__ Оборудование</vt:lpstr>
      <vt:lpstr>Оценочные материалы - Эксперты</vt:lpstr>
      <vt:lpstr>Оценочные материалы</vt:lpstr>
      <vt:lpstr>Оценочные материалы _  План застройки площадки</vt:lpstr>
      <vt:lpstr>КОД</vt:lpstr>
      <vt:lpstr>Презентация PowerPoint</vt:lpstr>
      <vt:lpstr>Ссылки по ЦПДЭ</vt:lpstr>
      <vt:lpstr>Требования к ЦПДЭ</vt:lpstr>
      <vt:lpstr>Требования к ЦПДЭ</vt:lpstr>
      <vt:lpstr>Регистрация ЦПДЭ</vt:lpstr>
      <vt:lpstr>Регистрация ЦПДЭ</vt:lpstr>
      <vt:lpstr>Презентация PowerPoint</vt:lpstr>
      <vt:lpstr>Обследование ЦПДЭ</vt:lpstr>
      <vt:lpstr>Доступ в сервис ЦПДЭ </vt:lpstr>
      <vt:lpstr>Организация видеонаблюдения</vt:lpstr>
      <vt:lpstr>Обратить внимание!!!</vt:lpstr>
      <vt:lpstr>ЦПДЭ</vt:lpstr>
      <vt:lpstr>Презентация PowerPoint</vt:lpstr>
      <vt:lpstr>Ссылки по экспертам</vt:lpstr>
      <vt:lpstr>Экспертная группа</vt:lpstr>
      <vt:lpstr>Экспертная группа</vt:lpstr>
      <vt:lpstr>Экспертная группа</vt:lpstr>
      <vt:lpstr>Количество экспертов на ДЭ  (процесс – продукт)</vt:lpstr>
      <vt:lpstr>Обучение экспертов</vt:lpstr>
      <vt:lpstr>Обучение экспертов</vt:lpstr>
      <vt:lpstr>Добавление эксперту профессий и специальностей</vt:lpstr>
      <vt:lpstr>Эксперты ДЭ</vt:lpstr>
      <vt:lpstr>Презентация PowerPoint</vt:lpstr>
      <vt:lpstr>Цифровой паспорт компетенций (ЦПК) </vt:lpstr>
      <vt:lpstr>ЦПК</vt:lpstr>
      <vt:lpstr>ЦПК</vt:lpstr>
      <vt:lpstr>Алгоритм доступа к ЦПК</vt:lpstr>
      <vt:lpstr>ЦПК </vt:lpstr>
      <vt:lpstr>ЦПК</vt:lpstr>
      <vt:lpstr>Ссылки ИСО</vt:lpstr>
      <vt:lpstr>ПРОБЛЕМА:  дублирование/отсутствие СНИЛС !</vt:lpstr>
      <vt:lpstr>Что делать?</vt:lpstr>
      <vt:lpstr>Презентация PowerPoint</vt:lpstr>
      <vt:lpstr>Техническая поддержка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ДЭ в 2024 году: организационный аспект</dc:title>
  <dc:creator>Людмила Николаевна Ельцова</dc:creator>
  <cp:lastModifiedBy>Людмила Николаевна Ельцова</cp:lastModifiedBy>
  <cp:revision>136</cp:revision>
  <dcterms:created xsi:type="dcterms:W3CDTF">2023-10-23T05:59:59Z</dcterms:created>
  <dcterms:modified xsi:type="dcterms:W3CDTF">2026-04-29T07:04:26Z</dcterms:modified>
</cp:coreProperties>
</file>