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sldIdLst>
    <p:sldId id="256" r:id="rId2"/>
    <p:sldId id="303" r:id="rId3"/>
    <p:sldId id="339" r:id="rId4"/>
    <p:sldId id="344" r:id="rId5"/>
    <p:sldId id="313" r:id="rId6"/>
    <p:sldId id="301" r:id="rId7"/>
    <p:sldId id="315" r:id="rId8"/>
    <p:sldId id="316" r:id="rId9"/>
    <p:sldId id="340" r:id="rId10"/>
    <p:sldId id="317" r:id="rId11"/>
    <p:sldId id="318" r:id="rId12"/>
    <p:sldId id="319" r:id="rId13"/>
    <p:sldId id="320" r:id="rId14"/>
    <p:sldId id="321" r:id="rId15"/>
    <p:sldId id="322" r:id="rId16"/>
    <p:sldId id="323" r:id="rId17"/>
    <p:sldId id="310" r:id="rId18"/>
    <p:sldId id="332" r:id="rId19"/>
    <p:sldId id="325" r:id="rId20"/>
    <p:sldId id="333" r:id="rId21"/>
    <p:sldId id="311" r:id="rId22"/>
    <p:sldId id="345" r:id="rId23"/>
    <p:sldId id="327" r:id="rId24"/>
    <p:sldId id="329" r:id="rId25"/>
    <p:sldId id="306" r:id="rId26"/>
    <p:sldId id="343" r:id="rId27"/>
    <p:sldId id="312" r:id="rId28"/>
    <p:sldId id="335" r:id="rId29"/>
    <p:sldId id="336" r:id="rId30"/>
    <p:sldId id="337" r:id="rId31"/>
    <p:sldId id="338" r:id="rId32"/>
    <p:sldId id="342" r:id="rId33"/>
    <p:sldId id="331" r:id="rId34"/>
    <p:sldId id="334" r:id="rId35"/>
    <p:sldId id="346" r:id="rId36"/>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7072" autoAdjust="0"/>
  </p:normalViewPr>
  <p:slideViewPr>
    <p:cSldViewPr>
      <p:cViewPr varScale="1">
        <p:scale>
          <a:sx n="112" d="100"/>
          <a:sy n="112" d="100"/>
        </p:scale>
        <p:origin x="1584" y="10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7D0E9887-CC96-4624-AF53-373050CC6B55}" type="datetimeFigureOut">
              <a:rPr lang="ru-RU" smtClean="0"/>
              <a:pPr/>
              <a:t>11.05.2021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83E04AB4-55D2-4A8D-BC53-579AC35C7B31}"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7D0E9887-CC96-4624-AF53-373050CC6B55}" type="datetimeFigureOut">
              <a:rPr lang="ru-RU" smtClean="0"/>
              <a:pPr/>
              <a:t>11.05.2021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83E04AB4-55D2-4A8D-BC53-579AC35C7B31}"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7D0E9887-CC96-4624-AF53-373050CC6B55}" type="datetimeFigureOut">
              <a:rPr lang="ru-RU" smtClean="0"/>
              <a:pPr/>
              <a:t>11.05.2021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83E04AB4-55D2-4A8D-BC53-579AC35C7B31}"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7D0E9887-CC96-4624-AF53-373050CC6B55}" type="datetimeFigureOut">
              <a:rPr lang="ru-RU" smtClean="0"/>
              <a:pPr/>
              <a:t>11.05.2021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83E04AB4-55D2-4A8D-BC53-579AC35C7B31}"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7D0E9887-CC96-4624-AF53-373050CC6B55}" type="datetimeFigureOut">
              <a:rPr lang="ru-RU" smtClean="0"/>
              <a:pPr/>
              <a:t>11.05.2021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83E04AB4-55D2-4A8D-BC53-579AC35C7B31}"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7D0E9887-CC96-4624-AF53-373050CC6B55}" type="datetimeFigureOut">
              <a:rPr lang="ru-RU" smtClean="0"/>
              <a:pPr/>
              <a:t>11.05.2021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83E04AB4-55D2-4A8D-BC53-579AC35C7B31}"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7D0E9887-CC96-4624-AF53-373050CC6B55}" type="datetimeFigureOut">
              <a:rPr lang="ru-RU" smtClean="0"/>
              <a:pPr/>
              <a:t>11.05.2021</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83E04AB4-55D2-4A8D-BC53-579AC35C7B31}"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7D0E9887-CC96-4624-AF53-373050CC6B55}" type="datetimeFigureOut">
              <a:rPr lang="ru-RU" smtClean="0"/>
              <a:pPr/>
              <a:t>11.05.2021</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83E04AB4-55D2-4A8D-BC53-579AC35C7B31}"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7D0E9887-CC96-4624-AF53-373050CC6B55}" type="datetimeFigureOut">
              <a:rPr lang="ru-RU" smtClean="0"/>
              <a:pPr/>
              <a:t>11.05.2021</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83E04AB4-55D2-4A8D-BC53-579AC35C7B31}"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7D0E9887-CC96-4624-AF53-373050CC6B55}" type="datetimeFigureOut">
              <a:rPr lang="ru-RU" smtClean="0"/>
              <a:pPr/>
              <a:t>11.05.2021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83E04AB4-55D2-4A8D-BC53-579AC35C7B31}"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7D0E9887-CC96-4624-AF53-373050CC6B55}" type="datetimeFigureOut">
              <a:rPr lang="ru-RU" smtClean="0"/>
              <a:pPr/>
              <a:t>11.05.2021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83E04AB4-55D2-4A8D-BC53-579AC35C7B31}"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0E9887-CC96-4624-AF53-373050CC6B55}" type="datetimeFigureOut">
              <a:rPr lang="ru-RU" smtClean="0"/>
              <a:pPr/>
              <a:t>11.05.2021</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E04AB4-55D2-4A8D-BC53-579AC35C7B31}"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hyperlink" Target="https://pravo-ros.ru/" TargetMode="Externa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hyperlink" Target="mailto:energy@pravo-ros.ru" TargetMode="External"/><Relationship Id="rId5" Type="http://schemas.openxmlformats.org/officeDocument/2006/relationships/image" Target="../media/image3.png"/><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hyperlink" Target="#Par143"/><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hyperlink" Target="https://infogosuslugi.ru/portal-gosuslugi/biznes/samozanatost-vidy-deatelnosti-i-registracia.html"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www.garant.ru/news/1302735/#sdfootnote1sym" TargetMode="External"/><Relationship Id="rId2" Type="http://schemas.openxmlformats.org/officeDocument/2006/relationships/hyperlink" Target="http://base.garant.ru/70353464/31de5683116b8d79b08fa2d768e33df6/#block_8" TargetMode="External"/><Relationship Id="rId1" Type="http://schemas.openxmlformats.org/officeDocument/2006/relationships/slideLayout" Target="../slideLayouts/slideLayout2.xml"/><Relationship Id="rId6" Type="http://schemas.openxmlformats.org/officeDocument/2006/relationships/hyperlink" Target="http://www.garant.ru/news/1302735/#ixzz64foYx4UU" TargetMode="External"/><Relationship Id="rId5" Type="http://schemas.openxmlformats.org/officeDocument/2006/relationships/hyperlink" Target="http://base.garant.ru/72113648/" TargetMode="External"/><Relationship Id="rId4" Type="http://schemas.openxmlformats.org/officeDocument/2006/relationships/hyperlink" Target="http://base.garant.ru/70353464/"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hyperlink" Target="https://www.business.ru/news/12120-kak-perestat-byt-samozanyatym-a-zatem-snova-stat-im?utm_medium=letter&amp;utm_source=letternews&amp;utm_campaign=letter_Business_ru_News_2020_01_23&amp;btx=8215571&amp;mailsys=ss&amp;token=18dcb10a-bcaa-11a0-bf72-2d0148badb0c&amp;ttl=7776000&amp;ustp=F" TargetMode="Externa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https://www.nalog.ru/rn63/" TargetMode="Externa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 xmlns:a16="http://schemas.microsoft.com/office/drawing/2014/main" id="{9E0AFAFC-8551-45CE-98F8-4282F3FC456A}"/>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t="15633"/>
          <a:stretch/>
        </p:blipFill>
        <p:spPr>
          <a:xfrm>
            <a:off x="0" y="0"/>
            <a:ext cx="12192000" cy="6858000"/>
          </a:xfrm>
          <a:prstGeom prst="rect">
            <a:avLst/>
          </a:prstGeom>
        </p:spPr>
      </p:pic>
      <p:sp>
        <p:nvSpPr>
          <p:cNvPr id="2" name="Заголовок 1"/>
          <p:cNvSpPr>
            <a:spLocks noGrp="1"/>
          </p:cNvSpPr>
          <p:nvPr>
            <p:ph type="ctrTitle"/>
          </p:nvPr>
        </p:nvSpPr>
        <p:spPr>
          <a:xfrm>
            <a:off x="1691680" y="415477"/>
            <a:ext cx="7772400" cy="2232247"/>
          </a:xfrm>
        </p:spPr>
        <p:txBody>
          <a:bodyPr/>
          <a:lstStyle/>
          <a:p>
            <a:r>
              <a:rPr lang="ru-RU" dirty="0" smtClean="0">
                <a:solidFill>
                  <a:schemeClr val="bg1"/>
                </a:solidFill>
              </a:rPr>
              <a:t>«</a:t>
            </a:r>
            <a:r>
              <a:rPr lang="ru-RU" dirty="0" err="1" smtClean="0">
                <a:solidFill>
                  <a:schemeClr val="bg1"/>
                </a:solidFill>
              </a:rPr>
              <a:t>Самозанятость</a:t>
            </a:r>
            <a:r>
              <a:rPr lang="ru-RU" dirty="0" smtClean="0">
                <a:solidFill>
                  <a:schemeClr val="bg1"/>
                </a:solidFill>
              </a:rPr>
              <a:t/>
            </a:r>
            <a:br>
              <a:rPr lang="ru-RU" dirty="0" smtClean="0">
                <a:solidFill>
                  <a:schemeClr val="bg1"/>
                </a:solidFill>
              </a:rPr>
            </a:br>
            <a:r>
              <a:rPr lang="ru-RU" dirty="0" smtClean="0">
                <a:solidFill>
                  <a:schemeClr val="bg1"/>
                </a:solidFill>
              </a:rPr>
              <a:t>правовые основы»</a:t>
            </a:r>
            <a:endParaRPr lang="ru-RU" dirty="0">
              <a:solidFill>
                <a:schemeClr val="bg1"/>
              </a:solidFill>
            </a:endParaRPr>
          </a:p>
        </p:txBody>
      </p:sp>
      <p:sp>
        <p:nvSpPr>
          <p:cNvPr id="3" name="Подзаголовок 2"/>
          <p:cNvSpPr>
            <a:spLocks noGrp="1"/>
          </p:cNvSpPr>
          <p:nvPr>
            <p:ph type="subTitle" idx="1"/>
          </p:nvPr>
        </p:nvSpPr>
        <p:spPr>
          <a:xfrm>
            <a:off x="2339752" y="2348880"/>
            <a:ext cx="6400800" cy="1752600"/>
          </a:xfrm>
        </p:spPr>
        <p:txBody>
          <a:bodyPr>
            <a:normAutofit fontScale="85000" lnSpcReduction="10000"/>
          </a:bodyPr>
          <a:lstStyle/>
          <a:p>
            <a:r>
              <a:rPr lang="ru-RU" dirty="0" err="1" smtClean="0">
                <a:solidFill>
                  <a:schemeClr val="tx1">
                    <a:lumMod val="95000"/>
                    <a:lumOff val="5000"/>
                  </a:schemeClr>
                </a:solidFill>
              </a:rPr>
              <a:t>Гетинкау</a:t>
            </a:r>
            <a:r>
              <a:rPr lang="ru-RU" dirty="0" smtClean="0">
                <a:solidFill>
                  <a:schemeClr val="tx1">
                    <a:lumMod val="95000"/>
                    <a:lumOff val="5000"/>
                  </a:schemeClr>
                </a:solidFill>
              </a:rPr>
              <a:t> Ирина Викторовна- эксперт- тренер в области предпринимательской деятельности, действующий предприниматель, автор книг</a:t>
            </a:r>
          </a:p>
        </p:txBody>
      </p:sp>
      <p:pic>
        <p:nvPicPr>
          <p:cNvPr id="6" name="Рисунок 5">
            <a:extLst>
              <a:ext uri="{FF2B5EF4-FFF2-40B4-BE49-F238E27FC236}">
                <a16:creationId xmlns:a16="http://schemas.microsoft.com/office/drawing/2014/main" xmlns="" id="{53C93398-CB4C-4C20-B81C-A625C23DBC66}"/>
              </a:ext>
            </a:extLst>
          </p:cNvPr>
          <p:cNvPicPr>
            <a:picLocks noChangeAspect="1"/>
          </p:cNvPicPr>
          <p:nvPr/>
        </p:nvPicPr>
        <p:blipFill>
          <a:blip r:embed="rId4" cstate="print"/>
          <a:stretch>
            <a:fillRect/>
          </a:stretch>
        </p:blipFill>
        <p:spPr>
          <a:xfrm>
            <a:off x="8460432" y="5825647"/>
            <a:ext cx="3337694" cy="646331"/>
          </a:xfrm>
          <a:prstGeom prst="rect">
            <a:avLst/>
          </a:prstGeom>
        </p:spPr>
      </p:pic>
      <p:pic>
        <p:nvPicPr>
          <p:cNvPr id="7" name="Рисунок 9">
            <a:extLst>
              <a:ext uri="{FF2B5EF4-FFF2-40B4-BE49-F238E27FC236}">
                <a16:creationId xmlns="" xmlns:a16="http://schemas.microsoft.com/office/drawing/2014/main" id="{54E2B0B0-1FDD-4063-965F-65880C75497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9512" y="5913862"/>
            <a:ext cx="254635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Прямоугольник 7"/>
          <p:cNvSpPr/>
          <p:nvPr/>
        </p:nvSpPr>
        <p:spPr>
          <a:xfrm>
            <a:off x="7956376" y="74833"/>
            <a:ext cx="4572000" cy="923330"/>
          </a:xfrm>
          <a:prstGeom prst="rect">
            <a:avLst/>
          </a:prstGeom>
        </p:spPr>
        <p:txBody>
          <a:bodyPr>
            <a:spAutoFit/>
          </a:bodyPr>
          <a:lstStyle/>
          <a:p>
            <a:pPr algn="ctr"/>
            <a:r>
              <a:rPr lang="ru-RU" b="1" dirty="0">
                <a:solidFill>
                  <a:schemeClr val="bg1"/>
                </a:solidFill>
              </a:rPr>
              <a:t>ГК ПРАВО</a:t>
            </a:r>
          </a:p>
          <a:p>
            <a:pPr algn="ctr"/>
            <a:r>
              <a:rPr lang="ru-RU" b="1" dirty="0">
                <a:solidFill>
                  <a:schemeClr val="bg1"/>
                </a:solidFill>
                <a:ea typeface="Lato" panose="020F0502020204030203" pitchFamily="34" charset="0"/>
                <a:cs typeface="Lato" panose="020F0502020204030203" pitchFamily="34" charset="0"/>
              </a:rPr>
              <a:t>8 800 222 86 61</a:t>
            </a:r>
          </a:p>
          <a:p>
            <a:pPr algn="ctr"/>
            <a:r>
              <a:rPr lang="en-US" b="1" dirty="0" err="1">
                <a:solidFill>
                  <a:schemeClr val="bg1"/>
                </a:solidFill>
                <a:ea typeface="Lato" panose="020F0502020204030203" pitchFamily="34" charset="0"/>
                <a:cs typeface="Lato" panose="020F0502020204030203" pitchFamily="34" charset="0"/>
                <a:hlinkClick r:id="rId6"/>
              </a:rPr>
              <a:t>energy@pravo-ros</a:t>
            </a:r>
            <a:r>
              <a:rPr lang="ru-RU" b="1" dirty="0">
                <a:solidFill>
                  <a:schemeClr val="bg1"/>
                </a:solidFill>
                <a:ea typeface="Lato" panose="020F0502020204030203" pitchFamily="34" charset="0"/>
                <a:cs typeface="Lato" panose="020F0502020204030203" pitchFamily="34" charset="0"/>
                <a:hlinkClick r:id="rId6"/>
              </a:rPr>
              <a:t>.</a:t>
            </a:r>
            <a:r>
              <a:rPr lang="en-US" b="1" dirty="0" err="1">
                <a:solidFill>
                  <a:schemeClr val="bg1"/>
                </a:solidFill>
                <a:ea typeface="Lato" panose="020F0502020204030203" pitchFamily="34" charset="0"/>
                <a:cs typeface="Lato" panose="020F0502020204030203" pitchFamily="34" charset="0"/>
                <a:hlinkClick r:id="rId6"/>
              </a:rPr>
              <a:t>ru</a:t>
            </a:r>
            <a:r>
              <a:rPr lang="ru-RU" b="1" dirty="0">
                <a:solidFill>
                  <a:schemeClr val="bg1"/>
                </a:solidFill>
                <a:ea typeface="Lato" panose="020F0502020204030203" pitchFamily="34" charset="0"/>
                <a:cs typeface="Lato" panose="020F0502020204030203" pitchFamily="34" charset="0"/>
              </a:rPr>
              <a:t> </a:t>
            </a:r>
            <a:r>
              <a:rPr lang="en-US" dirty="0">
                <a:hlinkClick r:id="rId7"/>
              </a:rPr>
              <a:t>pravo-ros.ru</a:t>
            </a:r>
            <a:endParaRPr lang="id-ID" b="1" dirty="0">
              <a:solidFill>
                <a:schemeClr val="bg1"/>
              </a:solidFill>
              <a:ea typeface="Lato" panose="020F0502020204030203" pitchFamily="34" charset="0"/>
              <a:cs typeface="Lato" panose="020F0502020204030203"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778098"/>
          </a:xfrm>
        </p:spPr>
        <p:txBody>
          <a:bodyPr/>
          <a:lstStyle/>
          <a:p>
            <a:r>
              <a:rPr lang="ru-RU" dirty="0" smtClean="0"/>
              <a:t>Начальный слайд «Мой налог»</a:t>
            </a:r>
            <a:endParaRPr lang="ru-RU" dirty="0"/>
          </a:p>
        </p:txBody>
      </p:sp>
      <p:pic>
        <p:nvPicPr>
          <p:cNvPr id="4" name="Содержимое 3" descr="изображение_viber_2021-05-11_10-51-20.jpg"/>
          <p:cNvPicPr>
            <a:picLocks noGrp="1" noChangeAspect="1"/>
          </p:cNvPicPr>
          <p:nvPr>
            <p:ph idx="1"/>
          </p:nvPr>
        </p:nvPicPr>
        <p:blipFill>
          <a:blip r:embed="rId2" cstate="print"/>
          <a:stretch>
            <a:fillRect/>
          </a:stretch>
        </p:blipFill>
        <p:spPr>
          <a:xfrm>
            <a:off x="539553" y="1052736"/>
            <a:ext cx="7825322" cy="5073428"/>
          </a:xfr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Закладка помощь</a:t>
            </a:r>
            <a:endParaRPr lang="ru-RU" dirty="0"/>
          </a:p>
        </p:txBody>
      </p:sp>
      <p:pic>
        <p:nvPicPr>
          <p:cNvPr id="4" name="Содержимое 3" descr="изображение_viber_2021-05-11_10-51-20 1.jpg"/>
          <p:cNvPicPr>
            <a:picLocks noGrp="1" noChangeAspect="1"/>
          </p:cNvPicPr>
          <p:nvPr>
            <p:ph idx="1"/>
          </p:nvPr>
        </p:nvPicPr>
        <p:blipFill>
          <a:blip r:embed="rId2" cstate="print"/>
          <a:stretch>
            <a:fillRect/>
          </a:stretch>
        </p:blipFill>
        <p:spPr>
          <a:xfrm>
            <a:off x="899592" y="1294224"/>
            <a:ext cx="7200800" cy="5400600"/>
          </a:xfr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Ответы на вопросы на закладке</a:t>
            </a:r>
            <a:endParaRPr lang="ru-RU" dirty="0"/>
          </a:p>
        </p:txBody>
      </p:sp>
      <p:pic>
        <p:nvPicPr>
          <p:cNvPr id="6" name="Содержимое 5" descr="изображение_viber_2021-05-11_10-51-21 4.jpg"/>
          <p:cNvPicPr>
            <a:picLocks noGrp="1" noChangeAspect="1"/>
          </p:cNvPicPr>
          <p:nvPr>
            <p:ph idx="1"/>
          </p:nvPr>
        </p:nvPicPr>
        <p:blipFill>
          <a:blip r:embed="rId2" cstate="print"/>
          <a:stretch>
            <a:fillRect/>
          </a:stretch>
        </p:blipFill>
        <p:spPr>
          <a:xfrm>
            <a:off x="971600" y="1533520"/>
            <a:ext cx="7056784" cy="5130570"/>
          </a:xfr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706090"/>
          </a:xfrm>
        </p:spPr>
        <p:txBody>
          <a:bodyPr>
            <a:normAutofit fontScale="90000"/>
          </a:bodyPr>
          <a:lstStyle/>
          <a:p>
            <a:r>
              <a:rPr lang="ru-RU" dirty="0" smtClean="0"/>
              <a:t>Закладка выручка</a:t>
            </a:r>
            <a:endParaRPr lang="ru-RU" dirty="0"/>
          </a:p>
        </p:txBody>
      </p:sp>
      <p:pic>
        <p:nvPicPr>
          <p:cNvPr id="4" name="Содержимое 3" descr="изображение_viber_2021-05-11_10-51-21 3.jpg"/>
          <p:cNvPicPr>
            <a:picLocks noGrp="1" noChangeAspect="1"/>
          </p:cNvPicPr>
          <p:nvPr>
            <p:ph idx="1"/>
          </p:nvPr>
        </p:nvPicPr>
        <p:blipFill>
          <a:blip r:embed="rId2" cstate="print"/>
          <a:stretch>
            <a:fillRect/>
          </a:stretch>
        </p:blipFill>
        <p:spPr>
          <a:xfrm>
            <a:off x="251520" y="908720"/>
            <a:ext cx="8229526" cy="5328592"/>
          </a:xfr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3200" dirty="0" smtClean="0"/>
              <a:t>Возможность добровольного страхования для исчисления пенсионного стажа</a:t>
            </a:r>
            <a:endParaRPr lang="ru-RU" sz="3200" dirty="0"/>
          </a:p>
        </p:txBody>
      </p:sp>
      <p:pic>
        <p:nvPicPr>
          <p:cNvPr id="4" name="Содержимое 3" descr="изображение_viber_2021-05-11_10-51-21-2.jpg"/>
          <p:cNvPicPr>
            <a:picLocks noGrp="1" noChangeAspect="1"/>
          </p:cNvPicPr>
          <p:nvPr>
            <p:ph idx="1"/>
          </p:nvPr>
        </p:nvPicPr>
        <p:blipFill>
          <a:blip r:embed="rId2" cstate="print"/>
          <a:stretch>
            <a:fillRect/>
          </a:stretch>
        </p:blipFill>
        <p:spPr>
          <a:xfrm>
            <a:off x="1554691" y="1600200"/>
            <a:ext cx="6034617" cy="4525963"/>
          </a:xfr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4906888" cy="2578298"/>
          </a:xfrm>
        </p:spPr>
        <p:txBody>
          <a:bodyPr>
            <a:normAutofit fontScale="90000"/>
          </a:bodyPr>
          <a:lstStyle/>
          <a:p>
            <a:r>
              <a:rPr lang="ru-RU" dirty="0" smtClean="0"/>
              <a:t>Возможность регистрации в других системах у банков партнеров</a:t>
            </a:r>
            <a:endParaRPr lang="ru-RU" dirty="0"/>
          </a:p>
        </p:txBody>
      </p:sp>
      <p:pic>
        <p:nvPicPr>
          <p:cNvPr id="4" name="Содержимое 3" descr="изображение_viber_2021-05-11_10-51-21 сбер.jpg"/>
          <p:cNvPicPr>
            <a:picLocks noGrp="1" noChangeAspect="1"/>
          </p:cNvPicPr>
          <p:nvPr>
            <p:ph idx="1"/>
          </p:nvPr>
        </p:nvPicPr>
        <p:blipFill>
          <a:blip r:embed="rId2" cstate="print"/>
          <a:stretch>
            <a:fillRect/>
          </a:stretch>
        </p:blipFill>
        <p:spPr>
          <a:xfrm>
            <a:off x="6012160" y="404664"/>
            <a:ext cx="2540739" cy="5646088"/>
          </a:xfr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t>Комплект документов на регистрацию дохода</a:t>
            </a:r>
            <a:endParaRPr lang="ru-RU" dirty="0"/>
          </a:p>
        </p:txBody>
      </p:sp>
      <p:sp>
        <p:nvSpPr>
          <p:cNvPr id="3" name="Содержимое 2"/>
          <p:cNvSpPr>
            <a:spLocks noGrp="1"/>
          </p:cNvSpPr>
          <p:nvPr>
            <p:ph sz="half" idx="1"/>
          </p:nvPr>
        </p:nvSpPr>
        <p:spPr>
          <a:xfrm>
            <a:off x="457200" y="1600200"/>
            <a:ext cx="4330824" cy="4853136"/>
          </a:xfrm>
        </p:spPr>
        <p:txBody>
          <a:bodyPr>
            <a:normAutofit fontScale="92500" lnSpcReduction="10000"/>
          </a:bodyPr>
          <a:lstStyle/>
          <a:p>
            <a:r>
              <a:rPr lang="ru-RU" dirty="0" smtClean="0"/>
              <a:t>Обязательно зарегистрировать доход и оформить чек.</a:t>
            </a:r>
          </a:p>
          <a:p>
            <a:r>
              <a:rPr lang="ru-RU" dirty="0" smtClean="0"/>
              <a:t>Чек можно переслать контрагенту.</a:t>
            </a:r>
          </a:p>
          <a:p>
            <a:r>
              <a:rPr lang="ru-RU" dirty="0" smtClean="0"/>
              <a:t>Для юридического лица чек обязательно должен содержать ИНН юр.лица</a:t>
            </a:r>
          </a:p>
          <a:p>
            <a:r>
              <a:rPr lang="ru-RU" dirty="0" smtClean="0"/>
              <a:t>Для юр. лица необходимо оформлять договор(счет) и акт в силу требований ГК РФ</a:t>
            </a:r>
          </a:p>
          <a:p>
            <a:pPr>
              <a:buNone/>
            </a:pPr>
            <a:endParaRPr lang="ru-RU" dirty="0"/>
          </a:p>
        </p:txBody>
      </p:sp>
      <p:pic>
        <p:nvPicPr>
          <p:cNvPr id="5" name="Содержимое 4" descr="receipt.jpeg"/>
          <p:cNvPicPr>
            <a:picLocks noGrp="1" noChangeAspect="1"/>
          </p:cNvPicPr>
          <p:nvPr>
            <p:ph sz="half" idx="2"/>
          </p:nvPr>
        </p:nvPicPr>
        <p:blipFill>
          <a:blip r:embed="rId2" cstate="print"/>
          <a:stretch>
            <a:fillRect/>
          </a:stretch>
        </p:blipFill>
        <p:spPr>
          <a:xfrm>
            <a:off x="5940152" y="1556792"/>
            <a:ext cx="2412872" cy="4896544"/>
          </a:xfr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706090"/>
          </a:xfrm>
        </p:spPr>
        <p:txBody>
          <a:bodyPr>
            <a:normAutofit fontScale="90000"/>
          </a:bodyPr>
          <a:lstStyle/>
          <a:p>
            <a:r>
              <a:rPr lang="ru-RU" dirty="0" smtClean="0"/>
              <a:t>Где введен налог на </a:t>
            </a:r>
            <a:r>
              <a:rPr lang="ru-RU" dirty="0" err="1" smtClean="0"/>
              <a:t>самозанятых</a:t>
            </a:r>
            <a:endParaRPr lang="ru-RU" dirty="0"/>
          </a:p>
        </p:txBody>
      </p:sp>
      <p:sp>
        <p:nvSpPr>
          <p:cNvPr id="3" name="Содержимое 2"/>
          <p:cNvSpPr>
            <a:spLocks noGrp="1"/>
          </p:cNvSpPr>
          <p:nvPr>
            <p:ph sz="half" idx="1"/>
          </p:nvPr>
        </p:nvSpPr>
        <p:spPr>
          <a:xfrm>
            <a:off x="457200" y="5373216"/>
            <a:ext cx="7787208" cy="1080120"/>
          </a:xfrm>
        </p:spPr>
        <p:txBody>
          <a:bodyPr>
            <a:normAutofit fontScale="55000" lnSpcReduction="20000"/>
          </a:bodyPr>
          <a:lstStyle/>
          <a:p>
            <a:pPr marL="0" indent="0" algn="ctr">
              <a:buNone/>
            </a:pPr>
            <a:r>
              <a:rPr lang="ru-RU" dirty="0" smtClean="0"/>
              <a:t>с 1 января 2020 года в городе федерального значения Санкт-Петербурге, в Волгоградской, Воронежской, Ленинградской, Нижегородской, Новосибирской, Омской, Ростовской, </a:t>
            </a:r>
            <a:r>
              <a:rPr lang="ru-RU" b="1" dirty="0" smtClean="0"/>
              <a:t>Самарской</a:t>
            </a:r>
            <a:r>
              <a:rPr lang="ru-RU" dirty="0" smtClean="0"/>
              <a:t>, Сахалинской, Свердловской, Тюменской, Челябинской областях, в Красноярском и Пермском краях, в Ненецком автономном округе, Ханты-Мансийском автономном округе - Югре, Ямало-Ненецком автономном округе, в Республике Башкортостан.";</a:t>
            </a:r>
          </a:p>
          <a:p>
            <a:endParaRPr lang="ru-RU" dirty="0"/>
          </a:p>
        </p:txBody>
      </p:sp>
      <p:pic>
        <p:nvPicPr>
          <p:cNvPr id="7" name="Содержимое 6" descr="4_polosa.jpg"/>
          <p:cNvPicPr>
            <a:picLocks noGrp="1" noChangeAspect="1"/>
          </p:cNvPicPr>
          <p:nvPr>
            <p:ph sz="half" idx="2"/>
          </p:nvPr>
        </p:nvPicPr>
        <p:blipFill>
          <a:blip r:embed="rId2" cstate="print"/>
          <a:stretch>
            <a:fillRect/>
          </a:stretch>
        </p:blipFill>
        <p:spPr>
          <a:xfrm>
            <a:off x="611560" y="980728"/>
            <a:ext cx="8064896" cy="4392488"/>
          </a:xfr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p:txBody>
          <a:bodyPr>
            <a:normAutofit fontScale="90000"/>
          </a:bodyPr>
          <a:lstStyle/>
          <a:p>
            <a:r>
              <a:rPr lang="ru-RU" dirty="0" smtClean="0"/>
              <a:t>Что такое профессиональный доход</a:t>
            </a:r>
            <a:endParaRPr lang="ru-RU" dirty="0"/>
          </a:p>
        </p:txBody>
      </p:sp>
      <p:sp>
        <p:nvSpPr>
          <p:cNvPr id="3" name="Содержимое 2"/>
          <p:cNvSpPr>
            <a:spLocks noGrp="1"/>
          </p:cNvSpPr>
          <p:nvPr>
            <p:ph idx="1"/>
          </p:nvPr>
        </p:nvSpPr>
        <p:spPr>
          <a:xfrm>
            <a:off x="457200" y="1268760"/>
            <a:ext cx="8229600" cy="4857403"/>
          </a:xfrm>
        </p:spPr>
        <p:txBody>
          <a:bodyPr>
            <a:normAutofit fontScale="85000" lnSpcReduction="10000"/>
          </a:bodyPr>
          <a:lstStyle/>
          <a:p>
            <a:r>
              <a:rPr lang="ru-RU" dirty="0" smtClean="0"/>
              <a:t>7. </a:t>
            </a:r>
            <a:r>
              <a:rPr lang="ru-RU" b="1" dirty="0" smtClean="0"/>
              <a:t>Профессиональный д</a:t>
            </a:r>
            <a:r>
              <a:rPr lang="ru-RU" dirty="0" smtClean="0"/>
              <a:t>оход - </a:t>
            </a:r>
            <a:r>
              <a:rPr lang="ru-RU" dirty="0" err="1" smtClean="0"/>
              <a:t>доход</a:t>
            </a:r>
            <a:r>
              <a:rPr lang="ru-RU" dirty="0" smtClean="0"/>
              <a:t> физических лиц от деятельности, при ведении которой они не имеют работодателя и не привлекают наемных работников по трудовым договорам, а также доход от использования имущества.</a:t>
            </a:r>
          </a:p>
          <a:p>
            <a:r>
              <a:rPr lang="ru-RU" dirty="0" smtClean="0"/>
              <a:t>8. Физические лица, применяющие специальный налоговый режим, освобождаются от налогообложения налогом на доходы физических лиц в отношении доходов, являющихся объектом налогообложения налогом на профессиональный доход (далее - налог).</a:t>
            </a:r>
          </a:p>
          <a:p>
            <a:r>
              <a:rPr lang="ru-RU" b="1" dirty="0" smtClean="0"/>
              <a:t>Ст. 2 422-ФЗ от 27.11.2018г.</a:t>
            </a:r>
          </a:p>
          <a:p>
            <a:endParaRPr lang="ru-RU" dirty="0" smtClean="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sz="3200" b="1" dirty="0" smtClean="0"/>
              <a:t/>
            </a:r>
            <a:br>
              <a:rPr lang="ru-RU" sz="3200" b="1" dirty="0" smtClean="0"/>
            </a:br>
            <a:r>
              <a:rPr lang="ru-RU" b="1" dirty="0" smtClean="0"/>
              <a:t>Условия для применения НПД</a:t>
            </a:r>
            <a:br>
              <a:rPr lang="ru-RU" b="1" dirty="0" smtClean="0"/>
            </a:br>
            <a:endParaRPr lang="ru-RU" dirty="0"/>
          </a:p>
        </p:txBody>
      </p:sp>
      <p:sp>
        <p:nvSpPr>
          <p:cNvPr id="3" name="Содержимое 2"/>
          <p:cNvSpPr>
            <a:spLocks noGrp="1"/>
          </p:cNvSpPr>
          <p:nvPr>
            <p:ph idx="1"/>
          </p:nvPr>
        </p:nvSpPr>
        <p:spPr/>
        <p:txBody>
          <a:bodyPr/>
          <a:lstStyle/>
          <a:p>
            <a:r>
              <a:rPr lang="ru-RU" dirty="0" smtClean="0"/>
              <a:t>Использовать новый налоговый режим, могут физические лица и ИП осуществляющие свою основную профессиональную деятельность на территории одного из экспериментальных субъектов РФ и не имеющие сотрудников, оформленных по трудовым договорам.</a:t>
            </a:r>
          </a:p>
          <a:p>
            <a:pPr>
              <a:buNone/>
            </a:pPr>
            <a:endParaRPr lang="ru-RU" sz="24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827584" y="908720"/>
            <a:ext cx="7484678" cy="923330"/>
          </a:xfrm>
          <a:prstGeom prst="rect">
            <a:avLst/>
          </a:prstGeom>
          <a:noFill/>
        </p:spPr>
        <p:txBody>
          <a:bodyPr wrap="none" lIns="91440" tIns="45720" rIns="91440" bIns="45720">
            <a:spAutoFit/>
          </a:bodyPr>
          <a:lstStyle/>
          <a:p>
            <a:pPr algn="ctr"/>
            <a:r>
              <a:rPr lang="ru-RU" sz="5400" b="1" cap="none" spc="0" dirty="0" smtClean="0">
                <a:ln w="22225">
                  <a:solidFill>
                    <a:schemeClr val="accent2"/>
                  </a:solidFill>
                  <a:prstDash val="solid"/>
                </a:ln>
                <a:solidFill>
                  <a:schemeClr val="accent2">
                    <a:lumMod val="40000"/>
                    <a:lumOff val="60000"/>
                  </a:schemeClr>
                </a:solidFill>
                <a:effectLst/>
              </a:rPr>
              <a:t>Кто такие </a:t>
            </a:r>
            <a:r>
              <a:rPr lang="ru-RU" sz="5400" b="1" cap="none" spc="0" dirty="0" err="1" smtClean="0">
                <a:ln w="22225">
                  <a:solidFill>
                    <a:schemeClr val="accent2"/>
                  </a:solidFill>
                  <a:prstDash val="solid"/>
                </a:ln>
                <a:solidFill>
                  <a:schemeClr val="accent2">
                    <a:lumMod val="40000"/>
                    <a:lumOff val="60000"/>
                  </a:schemeClr>
                </a:solidFill>
                <a:effectLst/>
              </a:rPr>
              <a:t>самозанятые</a:t>
            </a:r>
            <a:r>
              <a:rPr lang="ru-RU" sz="5400" b="1" cap="none" spc="0" dirty="0" smtClean="0">
                <a:ln w="22225">
                  <a:solidFill>
                    <a:schemeClr val="accent2"/>
                  </a:solidFill>
                  <a:prstDash val="solid"/>
                </a:ln>
                <a:solidFill>
                  <a:schemeClr val="accent2">
                    <a:lumMod val="40000"/>
                    <a:lumOff val="60000"/>
                  </a:schemeClr>
                </a:solidFill>
                <a:effectLst/>
              </a:rPr>
              <a:t>?</a:t>
            </a:r>
            <a:endParaRPr lang="ru-RU" sz="5400" b="1" cap="none" spc="0" dirty="0">
              <a:ln w="22225">
                <a:solidFill>
                  <a:schemeClr val="accent2"/>
                </a:solidFill>
                <a:prstDash val="solid"/>
              </a:ln>
              <a:solidFill>
                <a:schemeClr val="accent2">
                  <a:lumMod val="40000"/>
                  <a:lumOff val="60000"/>
                </a:schemeClr>
              </a:solidFill>
              <a:effectLst/>
            </a:endParaRPr>
          </a:p>
        </p:txBody>
      </p:sp>
      <p:sp>
        <p:nvSpPr>
          <p:cNvPr id="6" name="Прямоугольник 5"/>
          <p:cNvSpPr/>
          <p:nvPr/>
        </p:nvSpPr>
        <p:spPr>
          <a:xfrm>
            <a:off x="1043608" y="2636912"/>
            <a:ext cx="6618928" cy="1754326"/>
          </a:xfrm>
          <a:prstGeom prst="rect">
            <a:avLst/>
          </a:prstGeom>
          <a:noFill/>
        </p:spPr>
        <p:txBody>
          <a:bodyPr wrap="none" lIns="91440" tIns="45720" rIns="91440" bIns="45720">
            <a:spAutoFit/>
          </a:bodyPr>
          <a:lstStyle/>
          <a:p>
            <a:pPr algn="ctr"/>
            <a:r>
              <a:rPr lang="ru-RU" sz="5400" b="1" cap="none" spc="0" dirty="0" smtClean="0">
                <a:ln w="22225">
                  <a:solidFill>
                    <a:schemeClr val="accent2"/>
                  </a:solidFill>
                  <a:prstDash val="solid"/>
                </a:ln>
                <a:solidFill>
                  <a:schemeClr val="accent2">
                    <a:lumMod val="40000"/>
                    <a:lumOff val="60000"/>
                  </a:schemeClr>
                </a:solidFill>
                <a:effectLst/>
              </a:rPr>
              <a:t>Возможности для </a:t>
            </a:r>
          </a:p>
          <a:p>
            <a:pPr algn="ctr"/>
            <a:r>
              <a:rPr lang="ru-RU" sz="5400" b="1" cap="none" spc="0" dirty="0" smtClean="0">
                <a:ln w="22225">
                  <a:solidFill>
                    <a:schemeClr val="accent2"/>
                  </a:solidFill>
                  <a:prstDash val="solid"/>
                </a:ln>
                <a:solidFill>
                  <a:schemeClr val="accent2">
                    <a:lumMod val="40000"/>
                    <a:lumOff val="60000"/>
                  </a:schemeClr>
                </a:solidFill>
                <a:effectLst/>
              </a:rPr>
              <a:t>граждан и студентов.</a:t>
            </a:r>
            <a:endParaRPr lang="ru-RU" sz="5400" b="1" cap="none" spc="0" dirty="0">
              <a:ln w="22225">
                <a:solidFill>
                  <a:schemeClr val="accent2"/>
                </a:solidFill>
                <a:prstDash val="solid"/>
              </a:ln>
              <a:solidFill>
                <a:schemeClr val="accent2">
                  <a:lumMod val="40000"/>
                  <a:lumOff val="60000"/>
                </a:schemeClr>
              </a:solidFill>
              <a:effectLst/>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706090"/>
          </a:xfrm>
        </p:spPr>
        <p:txBody>
          <a:bodyPr/>
          <a:lstStyle/>
          <a:p>
            <a:r>
              <a:rPr lang="ru-RU" sz="3200" b="1" dirty="0" smtClean="0"/>
              <a:t>Ограничения по деятельности НПД</a:t>
            </a:r>
            <a:endParaRPr lang="ru-RU" dirty="0"/>
          </a:p>
        </p:txBody>
      </p:sp>
      <p:sp>
        <p:nvSpPr>
          <p:cNvPr id="3" name="Содержимое 2"/>
          <p:cNvSpPr>
            <a:spLocks noGrp="1"/>
          </p:cNvSpPr>
          <p:nvPr>
            <p:ph idx="1"/>
          </p:nvPr>
        </p:nvSpPr>
        <p:spPr>
          <a:xfrm>
            <a:off x="457200" y="908720"/>
            <a:ext cx="8229600" cy="5616624"/>
          </a:xfrm>
        </p:spPr>
        <p:txBody>
          <a:bodyPr/>
          <a:lstStyle/>
          <a:p>
            <a:r>
              <a:rPr lang="ru-RU" sz="2400" dirty="0" smtClean="0"/>
              <a:t>Налог на профессиональный доход </a:t>
            </a:r>
            <a:r>
              <a:rPr lang="ru-RU" sz="2400" b="1" u="sng" dirty="0" smtClean="0"/>
              <a:t>не смогут</a:t>
            </a:r>
            <a:r>
              <a:rPr lang="ru-RU" sz="2400" dirty="0" smtClean="0"/>
              <a:t> применять следующие </a:t>
            </a:r>
            <a:r>
              <a:rPr lang="ru-RU" sz="2400" dirty="0" err="1" smtClean="0"/>
              <a:t>физлица</a:t>
            </a:r>
            <a:r>
              <a:rPr lang="ru-RU" sz="2400" dirty="0" smtClean="0"/>
              <a:t>:</a:t>
            </a:r>
          </a:p>
          <a:p>
            <a:r>
              <a:rPr lang="ru-RU" sz="2400" dirty="0" smtClean="0"/>
              <a:t>нотариусы, адвокаты, медиаторы, арбитражные управляющие и оценщики;</a:t>
            </a:r>
          </a:p>
          <a:p>
            <a:r>
              <a:rPr lang="ru-RU" sz="2400" dirty="0" smtClean="0"/>
              <a:t>продающие подакцизные и маркированные товары;</a:t>
            </a:r>
          </a:p>
          <a:p>
            <a:r>
              <a:rPr lang="ru-RU" sz="2400" dirty="0" smtClean="0"/>
              <a:t>добывающие и продающие полезные ископаемые;</a:t>
            </a:r>
          </a:p>
          <a:p>
            <a:r>
              <a:rPr lang="ru-RU" sz="2400" dirty="0" smtClean="0"/>
              <a:t>перепродающие товары и имущественные права;</a:t>
            </a:r>
          </a:p>
          <a:p>
            <a:r>
              <a:rPr lang="ru-RU" sz="2400" dirty="0" smtClean="0"/>
              <a:t>посредники, работающие в интересах других лиц по агентским договорам, договорам комиссии и поручения;</a:t>
            </a:r>
          </a:p>
          <a:p>
            <a:r>
              <a:rPr lang="ru-RU" sz="2400" dirty="0" smtClean="0"/>
              <a:t>оказывающие услуги по доставке товаров и приему платежей за товары в интересах других лиц. За исключением, если </a:t>
            </a:r>
            <a:r>
              <a:rPr lang="ru-RU" sz="2400" dirty="0" err="1" smtClean="0"/>
              <a:t>физлицо</a:t>
            </a:r>
            <a:r>
              <a:rPr lang="ru-RU" sz="2400" dirty="0" smtClean="0"/>
              <a:t> использует ККТ, зарегистрированную продавцом.</a:t>
            </a:r>
          </a:p>
          <a:p>
            <a:endParaRPr lang="ru-RU"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2146250"/>
          </a:xfrm>
        </p:spPr>
        <p:txBody>
          <a:bodyPr>
            <a:normAutofit/>
          </a:bodyPr>
          <a:lstStyle/>
          <a:p>
            <a:r>
              <a:rPr lang="ru-RU" sz="4000" b="1" dirty="0" smtClean="0"/>
              <a:t>Не вправе применять</a:t>
            </a:r>
            <a:r>
              <a:rPr lang="ru-RU" sz="4000" dirty="0" smtClean="0"/>
              <a:t/>
            </a:r>
            <a:br>
              <a:rPr lang="ru-RU" sz="4000" dirty="0" smtClean="0"/>
            </a:br>
            <a:r>
              <a:rPr lang="ru-RU" sz="4000" b="1" dirty="0" smtClean="0"/>
              <a:t>Налог на </a:t>
            </a:r>
            <a:r>
              <a:rPr lang="ru-RU" sz="4000" b="1" dirty="0" err="1" smtClean="0"/>
              <a:t>самозанятых</a:t>
            </a:r>
            <a:r>
              <a:rPr lang="ru-RU" sz="4000" b="1" dirty="0" smtClean="0"/>
              <a:t> граждан (НПД)</a:t>
            </a:r>
            <a:endParaRPr lang="ru-RU" sz="4000" b="1" dirty="0"/>
          </a:p>
        </p:txBody>
      </p:sp>
      <p:sp>
        <p:nvSpPr>
          <p:cNvPr id="3" name="Содержимое 2"/>
          <p:cNvSpPr>
            <a:spLocks noGrp="1"/>
          </p:cNvSpPr>
          <p:nvPr>
            <p:ph idx="1"/>
          </p:nvPr>
        </p:nvSpPr>
        <p:spPr>
          <a:xfrm>
            <a:off x="457200" y="2276872"/>
            <a:ext cx="8507288" cy="4581128"/>
          </a:xfrm>
        </p:spPr>
        <p:txBody>
          <a:bodyPr>
            <a:normAutofit/>
          </a:bodyPr>
          <a:lstStyle/>
          <a:p>
            <a:pPr>
              <a:buNone/>
            </a:pPr>
            <a:r>
              <a:rPr lang="ru-RU" dirty="0" smtClean="0"/>
              <a:t> налогоплательщики, у которых доходы, учитываемые при определении налоговой базы, превысили в текущем календарном году 2,4 миллиона рублей.</a:t>
            </a:r>
            <a:endParaRPr lang="ru-RU"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Содержимое 3" descr="tild3634-6163-4862-a430-353131373737__sz1_1.gif"/>
          <p:cNvPicPr>
            <a:picLocks noGrp="1" noChangeAspect="1"/>
          </p:cNvPicPr>
          <p:nvPr>
            <p:ph idx="4294967295"/>
          </p:nvPr>
        </p:nvPicPr>
        <p:blipFill>
          <a:blip r:embed="rId2" cstate="print"/>
          <a:stretch>
            <a:fillRect/>
          </a:stretch>
        </p:blipFill>
        <p:spPr>
          <a:xfrm>
            <a:off x="323529" y="548680"/>
            <a:ext cx="8541834" cy="5721499"/>
          </a:xfr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b="1" dirty="0" smtClean="0"/>
              <a:t>Что включается в 2400000р.</a:t>
            </a:r>
            <a:endParaRPr lang="ru-RU" dirty="0"/>
          </a:p>
        </p:txBody>
      </p:sp>
      <p:sp>
        <p:nvSpPr>
          <p:cNvPr id="3" name="Содержимое 2"/>
          <p:cNvSpPr>
            <a:spLocks noGrp="1"/>
          </p:cNvSpPr>
          <p:nvPr>
            <p:ph idx="1"/>
          </p:nvPr>
        </p:nvSpPr>
        <p:spPr>
          <a:xfrm>
            <a:off x="539552" y="1196752"/>
            <a:ext cx="8435280" cy="5184576"/>
          </a:xfrm>
        </p:spPr>
        <p:txBody>
          <a:bodyPr>
            <a:normAutofit fontScale="92500" lnSpcReduction="20000"/>
          </a:bodyPr>
          <a:lstStyle/>
          <a:p>
            <a:pPr>
              <a:buNone/>
            </a:pPr>
            <a:endParaRPr lang="ru-RU" dirty="0" smtClean="0"/>
          </a:p>
          <a:p>
            <a:r>
              <a:rPr lang="ru-RU" dirty="0" smtClean="0"/>
              <a:t>1. Налоговой базой признается денежное выражение дохода, полученного от реализации товаров (работ, услуг, имущественных прав), являющегося объектом налогообложения. Налоговая база определяется отдельно по видам доходов, в отношении которых установлены различные налоговые ставки.</a:t>
            </a:r>
          </a:p>
          <a:p>
            <a:r>
              <a:rPr lang="ru-RU" dirty="0" smtClean="0"/>
              <a:t>2. В целях определения налоговой базы доходы учитываются нарастающим итогом с начала налогового периода.</a:t>
            </a:r>
          </a:p>
          <a:p>
            <a:r>
              <a:rPr lang="ru-RU" b="1" dirty="0" smtClean="0"/>
              <a:t>Статья 8. Налоговая база НПД 422-ФЗ</a:t>
            </a:r>
            <a:br>
              <a:rPr lang="ru-RU" b="1" dirty="0" smtClean="0"/>
            </a:br>
            <a:endParaRPr lang="ru-RU" dirty="0" smtClean="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b="1" dirty="0" smtClean="0"/>
              <a:t>Что не включается в 2400000р.</a:t>
            </a:r>
            <a:br>
              <a:rPr lang="ru-RU" b="1" dirty="0" smtClean="0"/>
            </a:br>
            <a:endParaRPr lang="ru-RU" dirty="0"/>
          </a:p>
        </p:txBody>
      </p:sp>
      <p:sp>
        <p:nvSpPr>
          <p:cNvPr id="3" name="Содержимое 2"/>
          <p:cNvSpPr>
            <a:spLocks noGrp="1"/>
          </p:cNvSpPr>
          <p:nvPr>
            <p:ph idx="1"/>
          </p:nvPr>
        </p:nvSpPr>
        <p:spPr>
          <a:xfrm>
            <a:off x="457200" y="908720"/>
            <a:ext cx="8435280" cy="5472608"/>
          </a:xfrm>
        </p:spPr>
        <p:txBody>
          <a:bodyPr>
            <a:normAutofit fontScale="77500" lnSpcReduction="20000"/>
          </a:bodyPr>
          <a:lstStyle/>
          <a:p>
            <a:pPr>
              <a:buNone/>
            </a:pPr>
            <a:endParaRPr lang="ru-RU" dirty="0" smtClean="0"/>
          </a:p>
          <a:p>
            <a:r>
              <a:rPr lang="ru-RU" dirty="0" smtClean="0"/>
              <a:t>3. В случае возврата налогоплательщиком сумм, ранее полученных в счет оплаты (предварительной оплаты) товаров (работ, услуг, имущественных прав), на сумму возврата уменьшаются доходы того налогового периода, в котором получен доход.</a:t>
            </a:r>
          </a:p>
          <a:p>
            <a:r>
              <a:rPr lang="ru-RU" dirty="0" smtClean="0"/>
              <a:t>4. Налогоплательщик вправе провести корректировку ранее переданных налоговому органу сведений о сумме расчетов, приводящих к завышению сумм налога, подлежащих уплате, в случае возврата денежных средств, полученных в счет оплаты (предварительной оплаты) товаров (работ, услуг, имущественных прав), или некорректного ввода таких сведений при представлении через мобильное приложение "Мой налог" или уполномоченных операторов электронных площадок и (или) уполномоченные кредитные организации пояснений с указанием причин такой корректировки.</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b="1" dirty="0" smtClean="0"/>
              <a:t>Налог на </a:t>
            </a:r>
            <a:r>
              <a:rPr lang="ru-RU" b="1" dirty="0" err="1" smtClean="0"/>
              <a:t>самозанятых</a:t>
            </a:r>
            <a:r>
              <a:rPr lang="ru-RU" b="1" dirty="0" smtClean="0"/>
              <a:t> граждан</a:t>
            </a:r>
            <a:br>
              <a:rPr lang="ru-RU" b="1" dirty="0" smtClean="0"/>
            </a:br>
            <a:r>
              <a:rPr lang="ru-RU" b="1" dirty="0" smtClean="0"/>
              <a:t>(налоговые ставки)</a:t>
            </a:r>
            <a:endParaRPr lang="ru-RU" dirty="0"/>
          </a:p>
        </p:txBody>
      </p:sp>
      <p:sp>
        <p:nvSpPr>
          <p:cNvPr id="3" name="Содержимое 2"/>
          <p:cNvSpPr>
            <a:spLocks noGrp="1"/>
          </p:cNvSpPr>
          <p:nvPr>
            <p:ph sz="half" idx="1"/>
          </p:nvPr>
        </p:nvSpPr>
        <p:spPr/>
        <p:txBody>
          <a:bodyPr>
            <a:normAutofit fontScale="92500" lnSpcReduction="20000"/>
          </a:bodyPr>
          <a:lstStyle/>
          <a:p>
            <a:r>
              <a:rPr lang="ru-RU" sz="2800" dirty="0" smtClean="0"/>
              <a:t>Налогоплательщики, могут использовать новый специальный налоговый режим, и платить с получаемых доходов налог по специальной льготной ставке:</a:t>
            </a:r>
          </a:p>
          <a:p>
            <a:r>
              <a:rPr lang="ru-RU" sz="2800" dirty="0" smtClean="0"/>
              <a:t>4% при расчетах только с физическими лицами;</a:t>
            </a:r>
          </a:p>
          <a:p>
            <a:r>
              <a:rPr lang="ru-RU" sz="2800" dirty="0" smtClean="0"/>
              <a:t>6% при расчетах с физическими и юридическими лицами.</a:t>
            </a:r>
          </a:p>
        </p:txBody>
      </p:sp>
      <p:pic>
        <p:nvPicPr>
          <p:cNvPr id="5" name="Содержимое 4" descr="k71yn8hiwbapsqj 2.jpg"/>
          <p:cNvPicPr>
            <a:picLocks noGrp="1" noChangeAspect="1"/>
          </p:cNvPicPr>
          <p:nvPr>
            <p:ph sz="half" idx="2"/>
          </p:nvPr>
        </p:nvPicPr>
        <p:blipFill>
          <a:blip r:embed="rId2" cstate="print"/>
          <a:stretch>
            <a:fillRect/>
          </a:stretch>
        </p:blipFill>
        <p:spPr>
          <a:xfrm>
            <a:off x="4648200" y="1556792"/>
            <a:ext cx="4244280" cy="4464496"/>
          </a:xfr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Налоговый вычет</a:t>
            </a:r>
            <a:endParaRPr lang="ru-RU" dirty="0"/>
          </a:p>
        </p:txBody>
      </p:sp>
      <p:sp>
        <p:nvSpPr>
          <p:cNvPr id="3" name="Содержимое 2"/>
          <p:cNvSpPr>
            <a:spLocks noGrp="1"/>
          </p:cNvSpPr>
          <p:nvPr>
            <p:ph idx="1"/>
          </p:nvPr>
        </p:nvSpPr>
        <p:spPr/>
        <p:txBody>
          <a:bodyPr>
            <a:normAutofit fontScale="70000" lnSpcReduction="20000"/>
          </a:bodyPr>
          <a:lstStyle/>
          <a:p>
            <a:r>
              <a:rPr lang="ru-RU" dirty="0" err="1" smtClean="0"/>
              <a:t>Самозанятые</a:t>
            </a:r>
            <a:r>
              <a:rPr lang="ru-RU" dirty="0" smtClean="0"/>
              <a:t> имеют право на уменьшение суммы налога на сумму налогового вычета (бонуса) в размере не более 10 000 рублей. Уменьшение налога производится налоговым органом самостоятельно. Бонус в размере 10 000 рублей расходуется постепенно, уменьшая сумму налога к уплате на 1% и 2%, в зависимости от кого получен доход. Уменьшение бонуса производится автоматически при формировании каждого чека. Бонус предоставляется один раз и действует до полного его списания.</a:t>
            </a:r>
          </a:p>
          <a:p>
            <a:r>
              <a:rPr lang="ru-RU" b="1" dirty="0" smtClean="0"/>
              <a:t>Источник информации</a:t>
            </a:r>
            <a:r>
              <a:rPr lang="ru-RU" dirty="0" smtClean="0"/>
              <a:t/>
            </a:r>
            <a:br>
              <a:rPr lang="ru-RU" dirty="0" smtClean="0"/>
            </a:br>
            <a:r>
              <a:rPr lang="ru-RU" dirty="0" smtClean="0"/>
              <a:t>ч. 1 ст. 12 Федерального закона от 27.11.2018 № 422-ФЗ «О проведении эксперимента по установлению специального налогового режима «Налог на профессиональный доход» </a:t>
            </a:r>
          </a:p>
          <a:p>
            <a:endParaRPr lang="ru-RU"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850106"/>
          </a:xfrm>
        </p:spPr>
        <p:txBody>
          <a:bodyPr>
            <a:normAutofit fontScale="90000"/>
          </a:bodyPr>
          <a:lstStyle/>
          <a:p>
            <a:r>
              <a:rPr lang="ru-RU" sz="3200" b="1" dirty="0" smtClean="0"/>
              <a:t/>
            </a:r>
            <a:br>
              <a:rPr lang="ru-RU" sz="3200" b="1" dirty="0" smtClean="0"/>
            </a:br>
            <a:r>
              <a:rPr lang="ru-RU" b="1" dirty="0" smtClean="0"/>
              <a:t>Условия для применения НПД</a:t>
            </a:r>
            <a:br>
              <a:rPr lang="ru-RU" b="1" dirty="0" smtClean="0"/>
            </a:br>
            <a:endParaRPr lang="ru-RU" dirty="0"/>
          </a:p>
        </p:txBody>
      </p:sp>
      <p:sp>
        <p:nvSpPr>
          <p:cNvPr id="3" name="Содержимое 2"/>
          <p:cNvSpPr>
            <a:spLocks noGrp="1"/>
          </p:cNvSpPr>
          <p:nvPr>
            <p:ph idx="1"/>
          </p:nvPr>
        </p:nvSpPr>
        <p:spPr>
          <a:xfrm>
            <a:off x="457200" y="1268760"/>
            <a:ext cx="8229600" cy="4857403"/>
          </a:xfrm>
        </p:spPr>
        <p:txBody>
          <a:bodyPr>
            <a:normAutofit/>
          </a:bodyPr>
          <a:lstStyle/>
          <a:p>
            <a:r>
              <a:rPr lang="ru-RU" dirty="0" smtClean="0"/>
              <a:t>Можно работать официально по трудовому договору и применять налог на профессиональный доход. Работодатель удержит 13% с зарплаты, а за </a:t>
            </a:r>
            <a:r>
              <a:rPr lang="ru-RU" dirty="0" err="1" smtClean="0"/>
              <a:t>самозанятую</a:t>
            </a:r>
            <a:r>
              <a:rPr lang="ru-RU" dirty="0" smtClean="0"/>
              <a:t> деятельность налог оплачивается самостоятельно, в соответствии с расчетом налогового органа.</a:t>
            </a:r>
            <a:endParaRPr lang="ru-RU"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850106"/>
          </a:xfrm>
        </p:spPr>
        <p:txBody>
          <a:bodyPr/>
          <a:lstStyle/>
          <a:p>
            <a:r>
              <a:rPr lang="ru-RU" dirty="0" smtClean="0"/>
              <a:t>Как рассчитывается налог?</a:t>
            </a:r>
            <a:endParaRPr lang="ru-RU" dirty="0"/>
          </a:p>
        </p:txBody>
      </p:sp>
      <p:sp>
        <p:nvSpPr>
          <p:cNvPr id="3" name="Содержимое 2"/>
          <p:cNvSpPr>
            <a:spLocks noGrp="1"/>
          </p:cNvSpPr>
          <p:nvPr>
            <p:ph idx="1"/>
          </p:nvPr>
        </p:nvSpPr>
        <p:spPr>
          <a:xfrm>
            <a:off x="251520" y="1268760"/>
            <a:ext cx="8568952" cy="5328592"/>
          </a:xfrm>
        </p:spPr>
        <p:txBody>
          <a:bodyPr>
            <a:normAutofit fontScale="70000" lnSpcReduction="20000"/>
          </a:bodyPr>
          <a:lstStyle/>
          <a:p>
            <a:r>
              <a:rPr lang="ru-RU" dirty="0" smtClean="0"/>
              <a:t>1. </a:t>
            </a:r>
            <a:r>
              <a:rPr lang="ru-RU" b="1" dirty="0" smtClean="0"/>
              <a:t>Налоговым периодом признается календарный меся</a:t>
            </a:r>
            <a:r>
              <a:rPr lang="ru-RU" dirty="0" smtClean="0"/>
              <a:t>ц, если иное не предусмотрено настоящей статьей.</a:t>
            </a:r>
          </a:p>
          <a:p>
            <a:r>
              <a:rPr lang="ru-RU" dirty="0" smtClean="0"/>
              <a:t>2. Первым налоговым периодом признается период времени со дня постановки физического лица на учет в налоговом органе в качестве налогоплательщика до конца календарного месяца, следующего за месяцем, в котором оно поставлено на учет.</a:t>
            </a:r>
          </a:p>
          <a:p>
            <a:r>
              <a:rPr lang="ru-RU" dirty="0" smtClean="0"/>
              <a:t>3. При снятии налогоплательщика с учета в налоговом органе последним налоговым периодом признается период времени с начала календарного месяца, в котором осуществляется снятие с учета, до дня такого снятия с учета.</a:t>
            </a:r>
          </a:p>
          <a:p>
            <a:r>
              <a:rPr lang="ru-RU" dirty="0" smtClean="0"/>
              <a:t>4. Если постановка на учет и снятие с учета в налоговом органе в качестве налогоплательщика осуществлены в течение календарного месяца, налоговым периодом является период времени со дня постановки на учет в налоговом органе до дня снятия с учета в налоговом органе.</a:t>
            </a:r>
          </a:p>
          <a:p>
            <a:r>
              <a:rPr lang="ru-RU" b="1" dirty="0" smtClean="0"/>
              <a:t>Статья 9. 422-ФЗ</a:t>
            </a:r>
          </a:p>
          <a:p>
            <a:endParaRPr lang="ru-RU" dirty="0" smtClean="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850106"/>
          </a:xfrm>
        </p:spPr>
        <p:txBody>
          <a:bodyPr>
            <a:normAutofit/>
          </a:bodyPr>
          <a:lstStyle/>
          <a:p>
            <a:r>
              <a:rPr lang="ru-RU" sz="3600" dirty="0" smtClean="0"/>
              <a:t>Порядок исчисления и уплаты налога</a:t>
            </a:r>
            <a:endParaRPr lang="ru-RU" sz="3600" dirty="0"/>
          </a:p>
        </p:txBody>
      </p:sp>
      <p:sp>
        <p:nvSpPr>
          <p:cNvPr id="3" name="Содержимое 2"/>
          <p:cNvSpPr>
            <a:spLocks noGrp="1"/>
          </p:cNvSpPr>
          <p:nvPr>
            <p:ph idx="1"/>
          </p:nvPr>
        </p:nvSpPr>
        <p:spPr>
          <a:xfrm>
            <a:off x="251520" y="908720"/>
            <a:ext cx="8640960" cy="5832648"/>
          </a:xfrm>
        </p:spPr>
        <p:txBody>
          <a:bodyPr>
            <a:normAutofit fontScale="55000" lnSpcReduction="20000"/>
          </a:bodyPr>
          <a:lstStyle/>
          <a:p>
            <a:r>
              <a:rPr lang="ru-RU" sz="3800" dirty="0" smtClean="0"/>
              <a:t>1. </a:t>
            </a:r>
            <a:r>
              <a:rPr lang="ru-RU" sz="3800" b="1" dirty="0" smtClean="0"/>
              <a:t>Сумма налога исчисляется налоговым органом </a:t>
            </a:r>
            <a:r>
              <a:rPr lang="ru-RU" sz="3800" dirty="0" smtClean="0"/>
              <a:t>как соответствующая налоговой ставке процентная доля налоговой базы, а при применении разных ставок - как сумма, полученная в результате сложения сумм налогов, исчисляемых отдельно как соответствующие налоговым ставкам процентные доли соответствующих налоговых баз, с учетом уменьшения соответствующей суммы налога на сумму налогового вычета в порядке, предусмотренном </a:t>
            </a:r>
            <a:r>
              <a:rPr lang="ru-RU" sz="3800" dirty="0" smtClean="0">
                <a:hlinkClick r:id="rId2" action="ppaction://hlinkfile" tooltip="Статья 12. Налоговый вычет"/>
              </a:rPr>
              <a:t>статьей 12</a:t>
            </a:r>
            <a:r>
              <a:rPr lang="ru-RU" sz="3800" dirty="0" smtClean="0"/>
              <a:t> настоящего Федерального закона.</a:t>
            </a:r>
          </a:p>
          <a:p>
            <a:r>
              <a:rPr lang="ru-RU" sz="3800" dirty="0" smtClean="0"/>
              <a:t>2. </a:t>
            </a:r>
            <a:r>
              <a:rPr lang="ru-RU" sz="3800" b="1" dirty="0" smtClean="0"/>
              <a:t>Налоговый орган уведомляет налогоплательщика через мобильное приложение "Мой налог" не позднее 12-го числа месяца</a:t>
            </a:r>
            <a:r>
              <a:rPr lang="ru-RU" sz="3800" dirty="0" smtClean="0"/>
              <a:t>, следующего за истекшим налоговым периодом, о сумме налога, подлежащей уплате по итогам налогового периода, с указанием реквизитов, необходимых для уплаты налога. В случае, если сумма налога, подлежащая уплате по итогам налогового периода, составляет менее 100 рублей, указанная сумма добавляется к сумме налога, подлежащей уплате по итогам следующего налогового периода.</a:t>
            </a:r>
          </a:p>
          <a:p>
            <a:r>
              <a:rPr lang="ru-RU" sz="3800" dirty="0" smtClean="0"/>
              <a:t>3. </a:t>
            </a:r>
            <a:r>
              <a:rPr lang="ru-RU" sz="3800" b="1" dirty="0" smtClean="0"/>
              <a:t>Уплата налога осуществляется не позднее 25-го числа месяца</a:t>
            </a:r>
            <a:r>
              <a:rPr lang="ru-RU" sz="3800" dirty="0" smtClean="0"/>
              <a:t>, следующего за истекшим налоговым периодом, по месту ведения налогоплательщиком деятельности.</a:t>
            </a:r>
          </a:p>
          <a:p>
            <a:r>
              <a:rPr lang="ru-RU" b="1" dirty="0" smtClean="0"/>
              <a:t>Статья 11 422-ФЗ</a:t>
            </a:r>
            <a:endParaRPr lang="ru-RU" dirty="0" smtClean="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363272" cy="634082"/>
          </a:xfrm>
        </p:spPr>
        <p:txBody>
          <a:bodyPr>
            <a:normAutofit/>
          </a:bodyPr>
          <a:lstStyle/>
          <a:p>
            <a:r>
              <a:rPr lang="ru-RU" sz="2800" dirty="0" smtClean="0"/>
              <a:t>Какие виды деятельности вправе вести Физ. Лица.</a:t>
            </a:r>
            <a:endParaRPr lang="ru-RU" sz="2800" dirty="0"/>
          </a:p>
        </p:txBody>
      </p:sp>
      <p:sp>
        <p:nvSpPr>
          <p:cNvPr id="3" name="Содержимое 2"/>
          <p:cNvSpPr>
            <a:spLocks noGrp="1"/>
          </p:cNvSpPr>
          <p:nvPr>
            <p:ph sz="half" idx="1"/>
          </p:nvPr>
        </p:nvSpPr>
        <p:spPr>
          <a:xfrm>
            <a:off x="457200" y="980728"/>
            <a:ext cx="4474840" cy="5688632"/>
          </a:xfrm>
        </p:spPr>
        <p:txBody>
          <a:bodyPr>
            <a:normAutofit fontScale="70000" lnSpcReduction="20000"/>
          </a:bodyPr>
          <a:lstStyle/>
          <a:p>
            <a:r>
              <a:rPr lang="ru-RU" dirty="0" smtClean="0"/>
              <a:t>6. Физические лица при применении специального налогового режима вправе вести виды деятельности, доходы от которых облагаются налогом на профессиональный доход, без государственной регистрации в качестве индивидуальных предпринимателей, за исключением видов деятельности, ведение которых требует обязательной регистрации в качестве индивидуального предпринимателя в соответствии с федеральными законами, регулирующими ведение соответствующих видов деятельности.</a:t>
            </a:r>
          </a:p>
          <a:p>
            <a:r>
              <a:rPr lang="ru-RU" b="1" dirty="0" smtClean="0"/>
              <a:t>П.6 ст2 422-ФЗ от 27.11.2018г.</a:t>
            </a:r>
          </a:p>
          <a:p>
            <a:endParaRPr lang="ru-RU" dirty="0"/>
          </a:p>
        </p:txBody>
      </p:sp>
      <p:pic>
        <p:nvPicPr>
          <p:cNvPr id="5" name="Содержимое 4" descr="2020_07_83_86_D.jpg"/>
          <p:cNvPicPr>
            <a:picLocks noGrp="1" noChangeAspect="1"/>
          </p:cNvPicPr>
          <p:nvPr>
            <p:ph sz="half" idx="2"/>
          </p:nvPr>
        </p:nvPicPr>
        <p:blipFill>
          <a:blip r:embed="rId2" cstate="print"/>
          <a:stretch>
            <a:fillRect/>
          </a:stretch>
        </p:blipFill>
        <p:spPr>
          <a:xfrm>
            <a:off x="4716016" y="1196752"/>
            <a:ext cx="4248472" cy="5256584"/>
          </a:xfr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28" y="260648"/>
            <a:ext cx="8229600" cy="1143000"/>
          </a:xfrm>
        </p:spPr>
        <p:txBody>
          <a:bodyPr>
            <a:noAutofit/>
          </a:bodyPr>
          <a:lstStyle/>
          <a:p>
            <a:r>
              <a:rPr lang="ru-RU" sz="3200" dirty="0" smtClean="0"/>
              <a:t>Налог может оплатить банк самостоятельно по поручению </a:t>
            </a:r>
            <a:r>
              <a:rPr lang="ru-RU" sz="3200" dirty="0" err="1" smtClean="0"/>
              <a:t>самозанятого</a:t>
            </a:r>
            <a:endParaRPr lang="ru-RU" sz="3200" dirty="0"/>
          </a:p>
        </p:txBody>
      </p:sp>
      <p:sp>
        <p:nvSpPr>
          <p:cNvPr id="3" name="Содержимое 2"/>
          <p:cNvSpPr>
            <a:spLocks noGrp="1"/>
          </p:cNvSpPr>
          <p:nvPr>
            <p:ph idx="1"/>
          </p:nvPr>
        </p:nvSpPr>
        <p:spPr>
          <a:xfrm>
            <a:off x="251520" y="1412776"/>
            <a:ext cx="8712968" cy="4968552"/>
          </a:xfrm>
        </p:spPr>
        <p:txBody>
          <a:bodyPr>
            <a:normAutofit fontScale="70000" lnSpcReduction="20000"/>
          </a:bodyPr>
          <a:lstStyle/>
          <a:p>
            <a:pPr>
              <a:buNone/>
            </a:pPr>
            <a:endParaRPr lang="ru-RU" dirty="0" smtClean="0"/>
          </a:p>
          <a:p>
            <a:r>
              <a:rPr lang="ru-RU" dirty="0" smtClean="0"/>
              <a:t>5. Налогоплательщик вправе через мобильное приложение "Мой налог" предоставить налоговому органу право на направление в банк поручений на списание и перечисление средств с банковского счета налогоплательщика в счет уплаты в установленный срок налога, исчисленного за соответствующий период, и получение от банка необходимой для реализации указанных полномочий информации. Такая информация представляется банком в электронной форме по телекоммуникационным каналам связи не позднее трех рабочих дней со дня получения запроса налогового органа. В этом случае налоговый орган направляет в банк поручение на списание и перечисление суммы налога, подлежащей уплате по итогам соответствующего налогового периода, не ранее чем за десять дней и не позднее чем за три дня до дня истечения установленного срока уплаты налога.</a:t>
            </a:r>
            <a:endParaRPr lang="ru-RU" b="1" dirty="0" smtClean="0"/>
          </a:p>
          <a:p>
            <a:r>
              <a:rPr lang="ru-RU" b="1" dirty="0" smtClean="0"/>
              <a:t> Статья 11. Порядок исчисления и уплаты налога</a:t>
            </a:r>
            <a:endParaRPr lang="ru-RU" dirty="0" smtClean="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3600" dirty="0" smtClean="0"/>
              <a:t>Последствия нарушения сроков уплаты налога</a:t>
            </a:r>
            <a:endParaRPr lang="ru-RU" sz="3600" dirty="0"/>
          </a:p>
        </p:txBody>
      </p:sp>
      <p:sp>
        <p:nvSpPr>
          <p:cNvPr id="3" name="Содержимое 2"/>
          <p:cNvSpPr>
            <a:spLocks noGrp="1"/>
          </p:cNvSpPr>
          <p:nvPr>
            <p:ph idx="1"/>
          </p:nvPr>
        </p:nvSpPr>
        <p:spPr>
          <a:xfrm>
            <a:off x="251520" y="1340768"/>
            <a:ext cx="8640960" cy="5184576"/>
          </a:xfrm>
        </p:spPr>
        <p:txBody>
          <a:bodyPr>
            <a:normAutofit fontScale="77500" lnSpcReduction="20000"/>
          </a:bodyPr>
          <a:lstStyle/>
          <a:p>
            <a:r>
              <a:rPr lang="ru-RU" dirty="0" smtClean="0"/>
              <a:t>6. В случае, если обязанность налогоплательщика по уплате налога не исполнена в установленный срок, налоговый орган в срок не позднее десяти календарных дней со дня истечения срока уплаты налога направляет налогоплательщику через мобильное приложение "Мой налог" требование об уплате налога с указанием ссылки на положения законодательства о налогах и сборах, которые устанавливают обязанность налогоплательщика уплатить налог, сведений о сроке уплаты налога, о сумме задолженности по налогу, размере пеней, начисленных на день направления требования, сроке исполнения требования, а также мерах по взысканию налога и обеспечению исполнения обязанности по уплате налога, которые применяются в случае неисполнения требования налогоплательщиком</a:t>
            </a:r>
          </a:p>
          <a:p>
            <a:r>
              <a:rPr lang="ru-RU" b="1" dirty="0" smtClean="0"/>
              <a:t>П.6 Статья 11. 422-ФЗ</a:t>
            </a:r>
          </a:p>
          <a:p>
            <a:endParaRPr lang="ru-RU"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994122"/>
          </a:xfrm>
        </p:spPr>
        <p:txBody>
          <a:bodyPr>
            <a:noAutofit/>
          </a:bodyPr>
          <a:lstStyle/>
          <a:p>
            <a:r>
              <a:rPr lang="ru-RU" sz="3600" dirty="0" smtClean="0"/>
              <a:t>Отличие </a:t>
            </a:r>
            <a:r>
              <a:rPr lang="ru-RU" sz="3600" dirty="0" err="1" smtClean="0"/>
              <a:t>самозанятых</a:t>
            </a:r>
            <a:r>
              <a:rPr lang="ru-RU" sz="3600" dirty="0" smtClean="0"/>
              <a:t> от индивидуальных предпринимателей</a:t>
            </a:r>
            <a:endParaRPr lang="ru-RU" sz="3600" dirty="0"/>
          </a:p>
        </p:txBody>
      </p:sp>
      <p:sp>
        <p:nvSpPr>
          <p:cNvPr id="3" name="Содержимое 2"/>
          <p:cNvSpPr>
            <a:spLocks noGrp="1"/>
          </p:cNvSpPr>
          <p:nvPr>
            <p:ph idx="1"/>
          </p:nvPr>
        </p:nvSpPr>
        <p:spPr>
          <a:xfrm>
            <a:off x="251520" y="1268760"/>
            <a:ext cx="8568952" cy="5400600"/>
          </a:xfrm>
        </p:spPr>
        <p:txBody>
          <a:bodyPr>
            <a:noAutofit/>
          </a:bodyPr>
          <a:lstStyle/>
          <a:p>
            <a:r>
              <a:rPr lang="ru-RU" sz="2000" dirty="0" smtClean="0"/>
              <a:t>Многие субъекты бизнеса часто путают такие понятия, как индивидуальный предприниматель и лицо, работающее только на себя. При этом необходимо понимать, что существует </a:t>
            </a:r>
            <a:r>
              <a:rPr lang="ru-RU" sz="2000" dirty="0" err="1" smtClean="0"/>
              <a:t>самозанятость</a:t>
            </a:r>
            <a:r>
              <a:rPr lang="ru-RU" sz="2000" dirty="0" smtClean="0"/>
              <a:t> без открытия ИП и она имеет такие отличия</a:t>
            </a:r>
            <a:r>
              <a:rPr lang="ru-RU" sz="2000" b="1" dirty="0" smtClean="0"/>
              <a:t>: те граждане, которые не оформили ИП, не имеют возможности осуществлять выбор системы налогообложения… </a:t>
            </a:r>
            <a:r>
              <a:rPr lang="ru-RU" sz="2000" dirty="0" smtClean="0"/>
              <a:t> строго запрещено привлекать к своей деятельности других лиц. Такой вариант допускается только в случае, если </a:t>
            </a:r>
            <a:r>
              <a:rPr lang="ru-RU" sz="2000" dirty="0" err="1" smtClean="0"/>
              <a:t>самозанятый</a:t>
            </a:r>
            <a:r>
              <a:rPr lang="ru-RU" sz="2000" dirty="0" smtClean="0"/>
              <a:t> выступает конечным потребителем…</a:t>
            </a:r>
            <a:r>
              <a:rPr lang="ru-RU" sz="2000" b="1" dirty="0" smtClean="0"/>
              <a:t> </a:t>
            </a:r>
            <a:r>
              <a:rPr lang="ru-RU" sz="2000" b="1" dirty="0" err="1" smtClean="0"/>
              <a:t>самозанятые</a:t>
            </a:r>
            <a:r>
              <a:rPr lang="ru-RU" sz="2000" b="1" dirty="0" smtClean="0"/>
              <a:t> не несут обязательства ведения бухгалтерского учета и применения контрольно-кассовых аппаратов для выдачи чеков тем лицам, которые осуществили оплату согласно устной или письменной договоренности; сразу после приобретения патента граждане РФ освобождаются от необходимости предоставления сведений относительно финансовой деятельности в пенсионный </a:t>
            </a:r>
            <a:r>
              <a:rPr lang="ru-RU" sz="2000" b="1" dirty="0" err="1" smtClean="0"/>
              <a:t>фонд.Источник</a:t>
            </a:r>
            <a:r>
              <a:rPr lang="ru-RU" sz="2000" dirty="0" smtClean="0"/>
              <a:t>: </a:t>
            </a:r>
            <a:r>
              <a:rPr lang="ru-RU" sz="1600" dirty="0" smtClean="0">
                <a:hlinkClick r:id="rId2"/>
              </a:rPr>
              <a:t>https://infogosuslugi.ru/portal-gosuslugi/biznes/samozanatost-vidy-deatelnosti-i-registracia.html</a:t>
            </a:r>
            <a:r>
              <a:rPr lang="ru-RU" sz="1600" dirty="0" smtClean="0"/>
              <a:t> ©</a:t>
            </a:r>
          </a:p>
          <a:p>
            <a:r>
              <a:rPr lang="ru-RU" sz="1600" dirty="0" smtClean="0"/>
              <a:t>Источник: </a:t>
            </a:r>
            <a:r>
              <a:rPr lang="ru-RU" sz="1600" dirty="0" smtClean="0">
                <a:hlinkClick r:id="rId2"/>
              </a:rPr>
              <a:t>https://infogosuslugi.ru/portal-gosuslugi/biznes/samozanatost-vidy-deatelnosti-i-registracia.html</a:t>
            </a:r>
            <a:r>
              <a:rPr lang="ru-RU" sz="1600" dirty="0" smtClean="0"/>
              <a:t> ©</a:t>
            </a:r>
          </a:p>
          <a:p>
            <a:endParaRPr lang="ru-RU" sz="1600"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Применение НПД ИП</a:t>
            </a:r>
            <a:endParaRPr lang="ru-RU" dirty="0"/>
          </a:p>
        </p:txBody>
      </p:sp>
      <p:sp>
        <p:nvSpPr>
          <p:cNvPr id="3" name="Содержимое 2"/>
          <p:cNvSpPr>
            <a:spLocks noGrp="1"/>
          </p:cNvSpPr>
          <p:nvPr>
            <p:ph idx="1"/>
          </p:nvPr>
        </p:nvSpPr>
        <p:spPr>
          <a:xfrm>
            <a:off x="179512" y="1196752"/>
            <a:ext cx="8784976" cy="5328592"/>
          </a:xfrm>
        </p:spPr>
        <p:txBody>
          <a:bodyPr>
            <a:normAutofit fontScale="70000" lnSpcReduction="20000"/>
          </a:bodyPr>
          <a:lstStyle/>
          <a:p>
            <a:r>
              <a:rPr lang="ru-RU" dirty="0" smtClean="0"/>
              <a:t>9. Индивидуальные предприниматели, применяющие специальный налоговый режим, не признаются налогоплательщиками налога на добавленную стоимость, за исключением НДС, подлежащего уплате при ввозе товаров на территорию Российской Федерации и иные территории, находящиеся под ее юрисдикцией (включая суммы налога, подлежащие уплате при завершении действия таможенной процедуры свободной таможенной зоны на территории Особой экономической зоны в Калининградской области).</a:t>
            </a:r>
          </a:p>
          <a:p>
            <a:r>
              <a:rPr lang="ru-RU" dirty="0" smtClean="0"/>
              <a:t>10. Индивидуальные предприниматели, применяющие специальный налоговый режим, не освобождаются от исполнения обязанностей налогового агента, установленных законодательством Российской Федерации о налогах и сборах.</a:t>
            </a:r>
          </a:p>
          <a:p>
            <a:r>
              <a:rPr lang="ru-RU" dirty="0" smtClean="0"/>
              <a:t>11. Индивидуальные предприниматели, указанные в подпункте 2 пункта 1 статьи 419 Налогового кодекса Российской Федерации, не признаются плательщиками страховых взносов за период применения специального налогового режима.</a:t>
            </a:r>
          </a:p>
          <a:p>
            <a:r>
              <a:rPr lang="ru-RU" b="1" dirty="0" smtClean="0"/>
              <a:t>П.9-11 ст.2 422-ФЗ от 27.11.2018г.</a:t>
            </a:r>
          </a:p>
          <a:p>
            <a:endParaRPr lang="ru-RU" dirty="0" smtClean="0"/>
          </a:p>
          <a:p>
            <a:endParaRPr lang="ru-RU"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850106"/>
          </a:xfrm>
        </p:spPr>
        <p:txBody>
          <a:bodyPr>
            <a:normAutofit fontScale="90000"/>
          </a:bodyPr>
          <a:lstStyle/>
          <a:p>
            <a:r>
              <a:rPr lang="ru-RU" sz="2700" b="1" dirty="0" err="1" smtClean="0"/>
              <a:t>Самозанятым</a:t>
            </a:r>
            <a:r>
              <a:rPr lang="ru-RU" sz="2700" b="1" dirty="0" smtClean="0"/>
              <a:t>, применяющим НПД, могут предоставить меры поддержки при участии в </a:t>
            </a:r>
            <a:r>
              <a:rPr lang="ru-RU" sz="2700" b="1" dirty="0" err="1" smtClean="0"/>
              <a:t>госзакупках</a:t>
            </a:r>
            <a:endParaRPr lang="ru-RU" dirty="0"/>
          </a:p>
        </p:txBody>
      </p:sp>
      <p:sp>
        <p:nvSpPr>
          <p:cNvPr id="3" name="Содержимое 2"/>
          <p:cNvSpPr>
            <a:spLocks noGrp="1"/>
          </p:cNvSpPr>
          <p:nvPr>
            <p:ph idx="1"/>
          </p:nvPr>
        </p:nvSpPr>
        <p:spPr>
          <a:xfrm>
            <a:off x="251520" y="1052736"/>
            <a:ext cx="8640960" cy="5328592"/>
          </a:xfrm>
        </p:spPr>
        <p:txBody>
          <a:bodyPr>
            <a:noAutofit/>
          </a:bodyPr>
          <a:lstStyle/>
          <a:p>
            <a:r>
              <a:rPr lang="ru-RU" sz="1500" dirty="0" smtClean="0"/>
              <a:t>Правительство РФ инициировало внесение соответствующих поправок в ст. 8 Федерального закона от 5 апреля 2013 г. № 44-ФЗ "</a:t>
            </a:r>
            <a:r>
              <a:rPr lang="ru-RU" sz="1500" dirty="0" smtClean="0">
                <a:hlinkClick r:id="rId2"/>
              </a:rPr>
              <a:t>О контрактной системе в сфере закупок товаров, работ, услуг для обеспечения государственных и муниципальных нужд</a:t>
            </a:r>
            <a:r>
              <a:rPr lang="ru-RU" sz="1500" dirty="0" smtClean="0"/>
              <a:t>" (далее – Закон № 44-ФЗ). Законопроект, одобренный кабинетом министров на заседании 30 октября, сегодня внесен в Госдуму.</a:t>
            </a:r>
          </a:p>
          <a:p>
            <a:r>
              <a:rPr lang="ru-RU" sz="1500" dirty="0" smtClean="0"/>
              <a:t>Документом</a:t>
            </a:r>
            <a:r>
              <a:rPr lang="ru-RU" sz="1500" baseline="30000" dirty="0" smtClean="0">
                <a:hlinkClick r:id="rId3"/>
              </a:rPr>
              <a:t>1</a:t>
            </a:r>
            <a:r>
              <a:rPr lang="ru-RU" sz="1500" dirty="0" smtClean="0"/>
              <a:t> предусмотрено распространение положений </a:t>
            </a:r>
            <a:r>
              <a:rPr lang="ru-RU" sz="1500" dirty="0" smtClean="0">
                <a:hlinkClick r:id="rId4"/>
              </a:rPr>
              <a:t>Закона № 44-ФЗ</a:t>
            </a:r>
            <a:r>
              <a:rPr lang="ru-RU" sz="1500" dirty="0" smtClean="0"/>
              <a:t>, касающихся участия субъектов малого и среднего предпринимательства (МСП) в закупках товаров, работ, услуг, на </a:t>
            </a:r>
            <a:r>
              <a:rPr lang="ru-RU" sz="1500" dirty="0" err="1" smtClean="0"/>
              <a:t>самозанятых</a:t>
            </a:r>
            <a:r>
              <a:rPr lang="ru-RU" sz="1500" dirty="0" smtClean="0"/>
              <a:t> граждан, участвующих в эксперименте, установленном Федеральным законом от 27 ноября 2018 г. № 422-ФЗ "</a:t>
            </a:r>
            <a:r>
              <a:rPr lang="ru-RU" sz="1500" dirty="0" smtClean="0">
                <a:hlinkClick r:id="rId5"/>
              </a:rPr>
              <a:t>О проведении эксперимента по установлению специального налогового режима "Налог на профессиональный доход" в городе федерального значения Москве, в Московской и Калужской областях, а также в Республике Татарстан (Татарстан)</a:t>
            </a:r>
            <a:r>
              <a:rPr lang="ru-RU" sz="1500" dirty="0" smtClean="0"/>
              <a:t>". Речь идет об эксперименте по применению </a:t>
            </a:r>
            <a:r>
              <a:rPr lang="ru-RU" sz="1500" dirty="0" err="1" smtClean="0"/>
              <a:t>физлицами</a:t>
            </a:r>
            <a:r>
              <a:rPr lang="ru-RU" sz="1500" dirty="0" smtClean="0"/>
              <a:t>, не являющимися ИП, специального налогового режима "Налог на профессиональный доход".</a:t>
            </a:r>
          </a:p>
          <a:p>
            <a:r>
              <a:rPr lang="ru-RU" sz="1500" dirty="0" err="1" smtClean="0"/>
              <a:t>Самозанятым</a:t>
            </a:r>
            <a:r>
              <a:rPr lang="ru-RU" sz="1500" dirty="0" smtClean="0"/>
              <a:t> гражданам и сейчас не запрещено участвовать в </a:t>
            </a:r>
            <a:r>
              <a:rPr lang="ru-RU" sz="1500" dirty="0" err="1" smtClean="0"/>
              <a:t>госзакупках</a:t>
            </a:r>
            <a:r>
              <a:rPr lang="ru-RU" sz="1500" dirty="0" smtClean="0"/>
              <a:t>, но на общих основаниях наряду с иными участниками закупок. В случае одобрения законопроекта им будут предоставлены привилегии, аналогичные действующим для субъектов МСП, включая обязательную квоту закупок у таких субъектов, сокращенный срок оплаты за поставленный товар, оказанную услугу, выполненную работу, участие в программах партнерства и развития и т. д. Соответствующие меры поддержки </a:t>
            </a:r>
            <a:r>
              <a:rPr lang="ru-RU" sz="1500" dirty="0" err="1" smtClean="0"/>
              <a:t>самозанятых</a:t>
            </a:r>
            <a:r>
              <a:rPr lang="ru-RU" sz="1500" dirty="0" smtClean="0"/>
              <a:t>, участвующих в </a:t>
            </a:r>
            <a:r>
              <a:rPr lang="ru-RU" sz="1500" dirty="0" err="1" smtClean="0"/>
              <a:t>госзакупках</a:t>
            </a:r>
            <a:r>
              <a:rPr lang="ru-RU" sz="1500" dirty="0" smtClean="0"/>
              <a:t>, предусмотрены как временные – на период проведения эксперимента по применению НПД.</a:t>
            </a:r>
          </a:p>
          <a:p>
            <a:r>
              <a:rPr lang="ru-RU" sz="1500" dirty="0" smtClean="0"/>
              <a:t>Ожидается, что принятие законопроекта позволит создать благоприятные условия для становления и развития деятельности </a:t>
            </a:r>
            <a:r>
              <a:rPr lang="ru-RU" sz="1500" dirty="0" err="1" smtClean="0"/>
              <a:t>самозанятых</a:t>
            </a:r>
            <a:r>
              <a:rPr lang="ru-RU" sz="1500" dirty="0" smtClean="0"/>
              <a:t> граждан, а также будет способствовать легализации соответствующего сектора экономики.</a:t>
            </a:r>
          </a:p>
          <a:p>
            <a:r>
              <a:rPr lang="ru-RU" sz="1500" dirty="0" smtClean="0"/>
              <a:t>ГАРАНТ.РУ: </a:t>
            </a:r>
            <a:r>
              <a:rPr lang="ru-RU" sz="1500" dirty="0" smtClean="0">
                <a:hlinkClick r:id="rId6"/>
              </a:rPr>
              <a:t>http://www.garant.ru/news/1302735/#ixzz64foYx4UU</a:t>
            </a:r>
            <a:r>
              <a:rPr lang="ru-RU" sz="1500" dirty="0" smtClean="0"/>
              <a:t/>
            </a:r>
            <a:br>
              <a:rPr lang="ru-RU" sz="1500" dirty="0" smtClean="0"/>
            </a:br>
            <a:endParaRPr lang="ru-RU" sz="1500" dirty="0" smtClean="0"/>
          </a:p>
          <a:p>
            <a:endParaRPr lang="ru-RU" sz="1600"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706090"/>
          </a:xfrm>
        </p:spPr>
        <p:txBody>
          <a:bodyPr>
            <a:normAutofit fontScale="90000"/>
          </a:bodyPr>
          <a:lstStyle/>
          <a:p>
            <a:r>
              <a:rPr lang="ru-RU" dirty="0" smtClean="0"/>
              <a:t>Как перестать быть </a:t>
            </a:r>
            <a:r>
              <a:rPr lang="ru-RU" dirty="0" err="1" smtClean="0"/>
              <a:t>самозанятым</a:t>
            </a:r>
            <a:endParaRPr lang="ru-RU" dirty="0"/>
          </a:p>
        </p:txBody>
      </p:sp>
      <p:sp>
        <p:nvSpPr>
          <p:cNvPr id="3" name="Содержимое 2"/>
          <p:cNvSpPr>
            <a:spLocks noGrp="1"/>
          </p:cNvSpPr>
          <p:nvPr>
            <p:ph sz="half" idx="1"/>
          </p:nvPr>
        </p:nvSpPr>
        <p:spPr>
          <a:xfrm>
            <a:off x="251520" y="908720"/>
            <a:ext cx="5040560" cy="5760640"/>
          </a:xfrm>
        </p:spPr>
        <p:txBody>
          <a:bodyPr>
            <a:normAutofit fontScale="55000" lnSpcReduction="20000"/>
          </a:bodyPr>
          <a:lstStyle/>
          <a:p>
            <a:r>
              <a:rPr lang="ru-RU" dirty="0" smtClean="0"/>
              <a:t>Перед тем, как сняться с налогового учета, </a:t>
            </a:r>
            <a:r>
              <a:rPr lang="ru-RU" dirty="0" err="1" smtClean="0"/>
              <a:t>самозанятый</a:t>
            </a:r>
            <a:r>
              <a:rPr lang="ru-RU" dirty="0" smtClean="0"/>
              <a:t> гражданин должен погасить задолженность по НПД – снятие с учета долг по налогу не списывает. После этого не нужно обращаться в налоговую с заявлением о снятии с учета – достаточно войти в приложение «Мой Налог». Действуйте в следующем порядке: Нажмите кнопку «Сняться с учета», и выберите одну из трех причин такого решения: – Я больше не занимаюсь такой деятельностью; – Мне сложно работать с этим приложением; – Я стал госслужащим. Подтвердите сделанный выбор и все – статус </a:t>
            </a:r>
            <a:r>
              <a:rPr lang="ru-RU" dirty="0" err="1" smtClean="0"/>
              <a:t>самозанятого</a:t>
            </a:r>
            <a:r>
              <a:rPr lang="ru-RU" dirty="0" smtClean="0"/>
              <a:t> с вас снят. Процедура повторной регистрации в этом качестве точно такая же, как если вы регистрируетесь в первый раз. Но, если предыдущую задолженность по НПД вы так и не погасили, программа не позволит вам пройти повторную регистрацию пока имеется задолженность. Также вам не удастся получить 10 000 рублей, которые дают при первой регистрации для того, чтобы делать налоговый вычет из НПД. Но в том случае, когда эту сумму ранее вы полностью не использовали, остаток после повторной регистрации вернется на ваш </a:t>
            </a:r>
            <a:r>
              <a:rPr lang="ru-RU" dirty="0" err="1" smtClean="0"/>
              <a:t>счет.Источник</a:t>
            </a:r>
            <a:r>
              <a:rPr lang="ru-RU" dirty="0" smtClean="0"/>
              <a:t>: </a:t>
            </a:r>
            <a:r>
              <a:rPr lang="ru-RU" dirty="0" smtClean="0">
                <a:hlinkClick r:id="rId2"/>
              </a:rPr>
              <a:t>https://www.business.ru/news/12120-kak-perestat-byt-samozanyatym-a-zatem-snova-stat-im?utm_medium=letter&amp;utm_source=letternews&amp;utm_campaign=letter_Business_ru_News_2020_01_23&amp;btx=8215571&amp;mailsys=ss&amp;token=18dcb10a-bcaa-11a0-bf72-2d0148badb0c&amp;ttl=7776000&amp;ustp=F</a:t>
            </a:r>
            <a:endParaRPr lang="ru-RU" dirty="0" smtClean="0"/>
          </a:p>
        </p:txBody>
      </p:sp>
      <p:pic>
        <p:nvPicPr>
          <p:cNvPr id="10" name="Содержимое 9" descr="moi-nalog.jpg"/>
          <p:cNvPicPr>
            <a:picLocks noGrp="1" noChangeAspect="1"/>
          </p:cNvPicPr>
          <p:nvPr>
            <p:ph sz="half" idx="2"/>
          </p:nvPr>
        </p:nvPicPr>
        <p:blipFill>
          <a:blip r:embed="rId3" cstate="print"/>
          <a:stretch>
            <a:fillRect/>
          </a:stretch>
        </p:blipFill>
        <p:spPr>
          <a:xfrm>
            <a:off x="5076056" y="1340768"/>
            <a:ext cx="3610744" cy="4640357"/>
          </a:xfr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1660254" y="805288"/>
            <a:ext cx="5751479" cy="5832650"/>
          </a:xfrm>
        </p:spPr>
      </p:pic>
      <p:sp>
        <p:nvSpPr>
          <p:cNvPr id="2" name="Заголовок 1"/>
          <p:cNvSpPr>
            <a:spLocks noGrp="1"/>
          </p:cNvSpPr>
          <p:nvPr>
            <p:ph type="title"/>
          </p:nvPr>
        </p:nvSpPr>
        <p:spPr/>
        <p:txBody>
          <a:bodyPr>
            <a:normAutofit fontScale="90000"/>
          </a:bodyPr>
          <a:lstStyle/>
          <a:p>
            <a:r>
              <a:rPr lang="ru-RU" dirty="0" smtClean="0"/>
              <a:t>ВОЗМОЖНОСТИ</a:t>
            </a:r>
            <a:br>
              <a:rPr lang="ru-RU" dirty="0" smtClean="0"/>
            </a:br>
            <a:r>
              <a:rPr lang="ru-RU" dirty="0" smtClean="0">
                <a:solidFill>
                  <a:schemeClr val="bg1"/>
                </a:solidFill>
              </a:rPr>
              <a:t>самореализации</a:t>
            </a:r>
            <a:endParaRPr lang="ru-RU" dirty="0">
              <a:solidFill>
                <a:schemeClr val="bg1"/>
              </a:solidFill>
            </a:endParaRPr>
          </a:p>
        </p:txBody>
      </p:sp>
    </p:spTree>
    <p:extLst>
      <p:ext uri="{BB962C8B-B14F-4D97-AF65-F5344CB8AC3E}">
        <p14:creationId xmlns:p14="http://schemas.microsoft.com/office/powerpoint/2010/main" val="36836908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t>Способы регистрации </a:t>
            </a:r>
            <a:r>
              <a:rPr lang="ru-RU" dirty="0" err="1" smtClean="0"/>
              <a:t>самозанятости</a:t>
            </a:r>
            <a:endParaRPr lang="ru-RU" dirty="0"/>
          </a:p>
        </p:txBody>
      </p:sp>
      <p:sp>
        <p:nvSpPr>
          <p:cNvPr id="3" name="Содержимое 2"/>
          <p:cNvSpPr>
            <a:spLocks noGrp="1"/>
          </p:cNvSpPr>
          <p:nvPr>
            <p:ph sz="half" idx="1"/>
          </p:nvPr>
        </p:nvSpPr>
        <p:spPr/>
        <p:txBody>
          <a:bodyPr>
            <a:normAutofit fontScale="92500" lnSpcReduction="20000"/>
          </a:bodyPr>
          <a:lstStyle/>
          <a:p>
            <a:r>
              <a:rPr lang="ru-RU" dirty="0" smtClean="0"/>
              <a:t>Самостоятельное посещение налоговой инспекции</a:t>
            </a:r>
          </a:p>
          <a:p>
            <a:r>
              <a:rPr lang="ru-RU" dirty="0" smtClean="0"/>
              <a:t>Регистрация через ЛК на сайте </a:t>
            </a:r>
            <a:r>
              <a:rPr lang="en-US" dirty="0" smtClean="0">
                <a:hlinkClick r:id="rId2"/>
              </a:rPr>
              <a:t>https://www.nalog.ru/rn63/</a:t>
            </a:r>
            <a:endParaRPr lang="ru-RU" dirty="0" smtClean="0"/>
          </a:p>
          <a:p>
            <a:r>
              <a:rPr lang="ru-RU" dirty="0" smtClean="0"/>
              <a:t>Регистрация через сайт «</a:t>
            </a:r>
            <a:r>
              <a:rPr lang="ru-RU" dirty="0" err="1" smtClean="0"/>
              <a:t>Госуслуги</a:t>
            </a:r>
            <a:r>
              <a:rPr lang="ru-RU" dirty="0" smtClean="0"/>
              <a:t>»</a:t>
            </a:r>
          </a:p>
          <a:p>
            <a:r>
              <a:rPr lang="ru-RU" dirty="0" smtClean="0"/>
              <a:t>Регистрация в приложении «мой налог»</a:t>
            </a:r>
            <a:endParaRPr lang="ru-RU" dirty="0"/>
          </a:p>
        </p:txBody>
      </p:sp>
      <p:pic>
        <p:nvPicPr>
          <p:cNvPr id="5" name="Содержимое 4" descr="images.jpg"/>
          <p:cNvPicPr>
            <a:picLocks noGrp="1" noChangeAspect="1"/>
          </p:cNvPicPr>
          <p:nvPr>
            <p:ph sz="half" idx="2"/>
          </p:nvPr>
        </p:nvPicPr>
        <p:blipFill>
          <a:blip r:embed="rId3" cstate="print"/>
          <a:stretch>
            <a:fillRect/>
          </a:stretch>
        </p:blipFill>
        <p:spPr>
          <a:xfrm>
            <a:off x="5357812" y="1916832"/>
            <a:ext cx="3174628" cy="3672408"/>
          </a:xfrm>
        </p:spPr>
      </p:pic>
    </p:spTree>
    <p:extLst>
      <p:ext uri="{BB962C8B-B14F-4D97-AF65-F5344CB8AC3E}">
        <p14:creationId xmlns:p14="http://schemas.microsoft.com/office/powerpoint/2010/main" val="32131952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Заголовок 13"/>
          <p:cNvSpPr>
            <a:spLocks noGrp="1"/>
          </p:cNvSpPr>
          <p:nvPr>
            <p:ph type="title"/>
          </p:nvPr>
        </p:nvSpPr>
        <p:spPr/>
        <p:txBody>
          <a:bodyPr>
            <a:normAutofit fontScale="90000"/>
          </a:bodyPr>
          <a:lstStyle/>
          <a:p>
            <a:r>
              <a:rPr lang="ru-RU" dirty="0" smtClean="0"/>
              <a:t>Регистрация в приложении</a:t>
            </a:r>
            <a:br>
              <a:rPr lang="ru-RU" dirty="0" smtClean="0"/>
            </a:br>
            <a:r>
              <a:rPr lang="ru-RU" dirty="0" smtClean="0"/>
              <a:t> МОЙ НАЛОГ</a:t>
            </a:r>
            <a:endParaRPr lang="ru-RU" dirty="0"/>
          </a:p>
        </p:txBody>
      </p:sp>
      <p:pic>
        <p:nvPicPr>
          <p:cNvPr id="7" name="Содержимое 6" descr="мой налог 2.jpg"/>
          <p:cNvPicPr>
            <a:picLocks noGrp="1" noChangeAspect="1"/>
          </p:cNvPicPr>
          <p:nvPr>
            <p:ph sz="half" idx="1"/>
          </p:nvPr>
        </p:nvPicPr>
        <p:blipFill>
          <a:blip r:embed="rId2" cstate="print"/>
          <a:stretch>
            <a:fillRect/>
          </a:stretch>
        </p:blipFill>
        <p:spPr>
          <a:xfrm>
            <a:off x="4499992" y="1988840"/>
            <a:ext cx="4038600" cy="3168352"/>
          </a:xfrm>
        </p:spPr>
      </p:pic>
      <p:pic>
        <p:nvPicPr>
          <p:cNvPr id="13" name="Содержимое 12" descr="мой налог 1.png"/>
          <p:cNvPicPr>
            <a:picLocks noGrp="1" noChangeAspect="1"/>
          </p:cNvPicPr>
          <p:nvPr>
            <p:ph sz="half" idx="2"/>
          </p:nvPr>
        </p:nvPicPr>
        <p:blipFill>
          <a:blip r:embed="rId3" cstate="print"/>
          <a:stretch>
            <a:fillRect/>
          </a:stretch>
        </p:blipFill>
        <p:spPr>
          <a:xfrm>
            <a:off x="899592" y="1340768"/>
            <a:ext cx="3001528" cy="4525963"/>
          </a:xfr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b="1" dirty="0" smtClean="0"/>
              <a:t>Мобильное приложение "Мой налог»</a:t>
            </a:r>
            <a:endParaRPr lang="ru-RU" dirty="0"/>
          </a:p>
        </p:txBody>
      </p:sp>
      <p:sp>
        <p:nvSpPr>
          <p:cNvPr id="3" name="Содержимое 2"/>
          <p:cNvSpPr>
            <a:spLocks noGrp="1"/>
          </p:cNvSpPr>
          <p:nvPr>
            <p:ph sz="half" idx="1"/>
          </p:nvPr>
        </p:nvSpPr>
        <p:spPr>
          <a:xfrm>
            <a:off x="457200" y="1600200"/>
            <a:ext cx="4402832" cy="4637112"/>
          </a:xfrm>
        </p:spPr>
        <p:txBody>
          <a:bodyPr>
            <a:normAutofit fontScale="55000" lnSpcReduction="20000"/>
          </a:bodyPr>
          <a:lstStyle/>
          <a:p>
            <a:r>
              <a:rPr lang="ru-RU" dirty="0" smtClean="0"/>
              <a:t> </a:t>
            </a:r>
          </a:p>
          <a:p>
            <a:r>
              <a:rPr lang="ru-RU" dirty="0" smtClean="0"/>
              <a:t>1. Мобильное приложение "Мой налог" - программное обеспечение федерального органа исполнительной власти, уполномоченного по контролю и надзору в области налогов и сборов, применяемое физическими лицами с использованием компьютерного устройства (мобильного телефона, смартфона или компьютера, включая планшетный компьютер), подключенного к информационно-телекоммуникационной сети "Интернет" (далее - сеть "Интернет"), в случаях, предусмотренных настоящим Федеральным законом.</a:t>
            </a:r>
          </a:p>
          <a:p>
            <a:r>
              <a:rPr lang="ru-RU" dirty="0" smtClean="0"/>
              <a:t>2. Порядок использования мобильного приложения "Мой налог" размещается в сети "Интернет" на официальном сайте федерального органа исполнительной власти, уполномоченного по контролю и надзору в области налогов и сборов.</a:t>
            </a:r>
          </a:p>
          <a:p>
            <a:endParaRPr lang="ru-RU" dirty="0"/>
          </a:p>
        </p:txBody>
      </p:sp>
      <p:pic>
        <p:nvPicPr>
          <p:cNvPr id="5" name="Содержимое 4" descr="prilojenie-dlya-samozanyatyh-1.png"/>
          <p:cNvPicPr>
            <a:picLocks noGrp="1" noChangeAspect="1"/>
          </p:cNvPicPr>
          <p:nvPr>
            <p:ph sz="half" idx="2"/>
          </p:nvPr>
        </p:nvPicPr>
        <p:blipFill>
          <a:blip r:embed="rId2" cstate="print"/>
          <a:stretch>
            <a:fillRect/>
          </a:stretch>
        </p:blipFill>
        <p:spPr>
          <a:xfrm>
            <a:off x="5148064" y="1340768"/>
            <a:ext cx="2860462" cy="4785395"/>
          </a:xfr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4294967295"/>
          </p:nvPr>
        </p:nvSpPr>
        <p:spPr>
          <a:xfrm>
            <a:off x="251520" y="620688"/>
            <a:ext cx="8496944" cy="5505475"/>
          </a:xfrm>
        </p:spPr>
        <p:txBody>
          <a:bodyPr>
            <a:normAutofit fontScale="92500" lnSpcReduction="20000"/>
          </a:bodyPr>
          <a:lstStyle/>
          <a:p>
            <a:r>
              <a:rPr lang="ru-RU" dirty="0" smtClean="0"/>
              <a:t>3. Физические лица, применяющие специальный налоговый режим, вправе через мобильное приложение "Мой налог" или через кредитную организацию уполномочить на реализацию установленных настоящим Федеральным законом прав и исполнение обязанностей операторов электронных площадок и (или) кредитные организации, которые осуществляют информационный обмен с налоговыми органами, включая получение от налоговых органов сведений, полученных налоговыми органами при применении такими физическими лицами специального налогового режима.</a:t>
            </a:r>
          </a:p>
          <a:p>
            <a:endParaRPr lang="ru-RU"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b="1" dirty="0" smtClean="0"/>
              <a:t>Доступ к сервису «Мой налог»</a:t>
            </a:r>
            <a:endParaRPr lang="ru-RU" dirty="0"/>
          </a:p>
        </p:txBody>
      </p:sp>
      <p:sp>
        <p:nvSpPr>
          <p:cNvPr id="3" name="Содержимое 2"/>
          <p:cNvSpPr>
            <a:spLocks noGrp="1"/>
          </p:cNvSpPr>
          <p:nvPr>
            <p:ph idx="1"/>
          </p:nvPr>
        </p:nvSpPr>
        <p:spPr>
          <a:xfrm>
            <a:off x="457200" y="1052736"/>
            <a:ext cx="8435280" cy="5256584"/>
          </a:xfrm>
        </p:spPr>
        <p:txBody>
          <a:bodyPr>
            <a:normAutofit fontScale="47500" lnSpcReduction="20000"/>
          </a:bodyPr>
          <a:lstStyle/>
          <a:p>
            <a:pPr>
              <a:buNone/>
            </a:pPr>
            <a:endParaRPr lang="ru-RU" dirty="0" smtClean="0"/>
          </a:p>
          <a:p>
            <a:r>
              <a:rPr lang="ru-RU" sz="4200" dirty="0" smtClean="0"/>
              <a:t>5. При наличии оснований полагать, что доступ к информационному обмену при применении налогоплательщиком специального налогового режима имеют неуполномоченные лица, операции по корректировке в сторону уменьшения ранее переданных налоговому органу сведений о сумме расчетов могут быть ограничены налоговым органом до представления налогоплательщиком лично, в электронной форме с применением усиленной квалифицированной электронной подписи по телекоммуникационным каналам связи или через личный кабинет налогоплательщика пояснений с указанием причин такой корректировки. Налогоплательщик также вправе представить подтверждающие документы.</a:t>
            </a:r>
          </a:p>
          <a:p>
            <a:r>
              <a:rPr lang="ru-RU" sz="4200" dirty="0" smtClean="0"/>
              <a:t>6. Сумма излишне уплаченного налога подлежит зачету в счет предстоящих платежей налогоплательщика, погашения недоимки, задолженности по пеням и штрафам за налоговые правонарушения только по этому налогу или подлежит возврату в порядке, предусмотренном статьей 78 Налогового кодекса Российской Федерации.</a:t>
            </a:r>
          </a:p>
          <a:p>
            <a:r>
              <a:rPr lang="ru-RU" sz="4200" dirty="0" smtClean="0"/>
              <a:t>П.5-6 ст. 8 422-ФЗ</a:t>
            </a:r>
          </a:p>
        </p:txBody>
      </p:sp>
    </p:spTree>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611</TotalTime>
  <Words>2034</Words>
  <Application>Microsoft Office PowerPoint</Application>
  <PresentationFormat>Экран (4:3)</PresentationFormat>
  <Paragraphs>109</Paragraphs>
  <Slides>35</Slides>
  <Notes>0</Notes>
  <HiddenSlides>0</HiddenSlides>
  <MMClips>0</MMClips>
  <ScaleCrop>false</ScaleCrop>
  <HeadingPairs>
    <vt:vector size="6" baseType="variant">
      <vt:variant>
        <vt:lpstr>Использованные шрифты</vt:lpstr>
      </vt:variant>
      <vt:variant>
        <vt:i4>3</vt:i4>
      </vt:variant>
      <vt:variant>
        <vt:lpstr>Тема</vt:lpstr>
      </vt:variant>
      <vt:variant>
        <vt:i4>1</vt:i4>
      </vt:variant>
      <vt:variant>
        <vt:lpstr>Заголовки слайдов</vt:lpstr>
      </vt:variant>
      <vt:variant>
        <vt:i4>35</vt:i4>
      </vt:variant>
    </vt:vector>
  </HeadingPairs>
  <TitlesOfParts>
    <vt:vector size="39" baseType="lpstr">
      <vt:lpstr>Arial</vt:lpstr>
      <vt:lpstr>Calibri</vt:lpstr>
      <vt:lpstr>Lato</vt:lpstr>
      <vt:lpstr>Тема Office</vt:lpstr>
      <vt:lpstr>«Самозанятость правовые основы»</vt:lpstr>
      <vt:lpstr>Презентация PowerPoint</vt:lpstr>
      <vt:lpstr>Какие виды деятельности вправе вести Физ. Лица.</vt:lpstr>
      <vt:lpstr>ВОЗМОЖНОСТИ самореализации</vt:lpstr>
      <vt:lpstr>Способы регистрации самозанятости</vt:lpstr>
      <vt:lpstr>Регистрация в приложении  МОЙ НАЛОГ</vt:lpstr>
      <vt:lpstr>Мобильное приложение "Мой налог»</vt:lpstr>
      <vt:lpstr>Презентация PowerPoint</vt:lpstr>
      <vt:lpstr>Доступ к сервису «Мой налог»</vt:lpstr>
      <vt:lpstr>Начальный слайд «Мой налог»</vt:lpstr>
      <vt:lpstr>Закладка помощь</vt:lpstr>
      <vt:lpstr>Ответы на вопросы на закладке</vt:lpstr>
      <vt:lpstr>Закладка выручка</vt:lpstr>
      <vt:lpstr>Возможность добровольного страхования для исчисления пенсионного стажа</vt:lpstr>
      <vt:lpstr>Возможность регистрации в других системах у банков партнеров</vt:lpstr>
      <vt:lpstr>Комплект документов на регистрацию дохода</vt:lpstr>
      <vt:lpstr>Где введен налог на самозанятых</vt:lpstr>
      <vt:lpstr>Что такое профессиональный доход</vt:lpstr>
      <vt:lpstr> Условия для применения НПД </vt:lpstr>
      <vt:lpstr>Ограничения по деятельности НПД</vt:lpstr>
      <vt:lpstr>Не вправе применять Налог на самозанятых граждан (НПД)</vt:lpstr>
      <vt:lpstr>Презентация PowerPoint</vt:lpstr>
      <vt:lpstr>Что включается в 2400000р.</vt:lpstr>
      <vt:lpstr>Что не включается в 2400000р. </vt:lpstr>
      <vt:lpstr>Налог на самозанятых граждан (налоговые ставки)</vt:lpstr>
      <vt:lpstr>Налоговый вычет</vt:lpstr>
      <vt:lpstr> Условия для применения НПД </vt:lpstr>
      <vt:lpstr>Как рассчитывается налог?</vt:lpstr>
      <vt:lpstr>Порядок исчисления и уплаты налога</vt:lpstr>
      <vt:lpstr>Налог может оплатить банк самостоятельно по поручению самозанятого</vt:lpstr>
      <vt:lpstr>Последствия нарушения сроков уплаты налога</vt:lpstr>
      <vt:lpstr>Отличие самозанятых от индивидуальных предпринимателей</vt:lpstr>
      <vt:lpstr>Применение НПД ИП</vt:lpstr>
      <vt:lpstr>Самозанятым, применяющим НПД, могут предоставить меры поддержки при участии в госзакупках</vt:lpstr>
      <vt:lpstr>Как перестать быть самозанятым</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Самозанятость правовые основы</dc:title>
  <dc:creator>User</dc:creator>
  <cp:lastModifiedBy>Сергеева ПК</cp:lastModifiedBy>
  <cp:revision>18</cp:revision>
  <dcterms:created xsi:type="dcterms:W3CDTF">2019-11-06T12:39:13Z</dcterms:created>
  <dcterms:modified xsi:type="dcterms:W3CDTF">2021-05-11T11:39:31Z</dcterms:modified>
</cp:coreProperties>
</file>