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8" d="100"/>
          <a:sy n="58" d="100"/>
        </p:scale>
        <p:origin x="42" y="5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46941-0380-44CC-80CC-F01C95CCBCD6}" type="datetimeFigureOut">
              <a:rPr lang="ru-RU" smtClean="0"/>
              <a:t>06.07.2022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C97CF-058B-4A7E-849B-263DBD6097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873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136817-CF38-4255-AE06-789C96EAAEEA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96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6A09-1906-43D1-8EBD-3A7B228672EF}" type="datetimeFigureOut">
              <a:rPr lang="ru-RU" smtClean="0"/>
              <a:t>06.07.2022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004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6A09-1906-43D1-8EBD-3A7B228672EF}" type="datetimeFigureOut">
              <a:rPr lang="ru-RU" smtClean="0"/>
              <a:t>06.07.2022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6520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6A09-1906-43D1-8EBD-3A7B228672EF}" type="datetimeFigureOut">
              <a:rPr lang="ru-RU" smtClean="0"/>
              <a:t>06.07.2022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073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6A09-1906-43D1-8EBD-3A7B228672EF}" type="datetimeFigureOut">
              <a:rPr lang="ru-RU" smtClean="0"/>
              <a:t>06.07.2022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2380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6A09-1906-43D1-8EBD-3A7B228672EF}" type="datetimeFigureOut">
              <a:rPr lang="ru-RU" smtClean="0"/>
              <a:t>06.07.2022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689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6A09-1906-43D1-8EBD-3A7B228672EF}" type="datetimeFigureOut">
              <a:rPr lang="ru-RU" smtClean="0"/>
              <a:t>06.07.2022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201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6A09-1906-43D1-8EBD-3A7B228672EF}" type="datetimeFigureOut">
              <a:rPr lang="ru-RU" smtClean="0"/>
              <a:t>06.07.2022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356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6A09-1906-43D1-8EBD-3A7B228672EF}" type="datetimeFigureOut">
              <a:rPr lang="ru-RU" smtClean="0"/>
              <a:t>06.07.2022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633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6A09-1906-43D1-8EBD-3A7B228672EF}" type="datetimeFigureOut">
              <a:rPr lang="ru-RU" smtClean="0"/>
              <a:t>06.07.2022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579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6A09-1906-43D1-8EBD-3A7B228672EF}" type="datetimeFigureOut">
              <a:rPr lang="ru-RU" smtClean="0"/>
              <a:t>06.07.2022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093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66A09-1906-43D1-8EBD-3A7B228672EF}" type="datetimeFigureOut">
              <a:rPr lang="ru-RU" smtClean="0"/>
              <a:t>06.07.2022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289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66A09-1906-43D1-8EBD-3A7B228672EF}" type="datetimeFigureOut">
              <a:rPr lang="ru-RU" smtClean="0"/>
              <a:t>06.07.2022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D15C6-B955-487E-989F-119EAA30B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2504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poso.ru/statisika-obrazovaniya/2481-o-sbore-statisticheskoj-informatsii-po-forme-federalnogo-statisticheskogo-nablyudeniya-monitoring-po-osnovnym-napravleniyam-deyatelnosti-obrazovatelnoj-organizatsii-realizuyushchej-obrazovatelnye-programmy-srednego-professionalnogo-obrazovaniya-za-2021-2022-u-g-forma-spo-monitorin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cposo.ru/statisika-obrazovaniya/2481-o-sbore-statisticheskoj-informatsii-po-forme-federalnogo-statisticheskogo-nablyudeniya-monitoring-po-osnovnym-napravleniyam-deyatelnosti-obrazovatelnoj-organizatsii-realizuyushchej-obrazovatelnye-programmy-srednego-professionalnogo-obrazovaniya-za-2021-2022-u-g-forma-spo-monitori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poso.ru/statisika-obrazovaniya/2481-o-sbore-statisticheskoj-informatsii-po-forme-federalnogo-statisticheskogo-nablyudeniya-monitoring-po-osnovnym-napravleniyam-deyatelnosti-obrazovatelnoj-organizatsii-realizuyushchej-obrazovatelnye-programmy-srednego-professionalnogo-obrazovaniya-za-2021-2022-u-g-forma-spo-monitori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cposo.ru/images/2018/101/spo_mon22/pok.doc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33174" y="368003"/>
            <a:ext cx="99148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Bahnschrift SemiLight" panose="020B0502040204020203" pitchFamily="34" charset="0"/>
              </a:rPr>
              <a:t>Совещание с руководителями </a:t>
            </a:r>
            <a:r>
              <a:rPr lang="ru-RU" sz="2400" b="1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территориальных </a:t>
            </a:r>
            <a:r>
              <a:rPr lang="ru-RU" sz="2400" b="1" dirty="0">
                <a:solidFill>
                  <a:srgbClr val="002060"/>
                </a:solidFill>
                <a:latin typeface="Bahnschrift SemiLight" panose="020B0502040204020203" pitchFamily="34" charset="0"/>
              </a:rPr>
              <a:t>управлений </a:t>
            </a:r>
            <a:r>
              <a:rPr lang="ru-RU" sz="2400" b="1" dirty="0" err="1">
                <a:solidFill>
                  <a:srgbClr val="002060"/>
                </a:solidFill>
                <a:latin typeface="Bahnschrift SemiLight" panose="020B0502040204020203" pitchFamily="34" charset="0"/>
              </a:rPr>
              <a:t>МОиН</a:t>
            </a:r>
            <a:r>
              <a:rPr lang="ru-RU" sz="2400" b="1" dirty="0">
                <a:solidFill>
                  <a:srgbClr val="002060"/>
                </a:solidFill>
                <a:latin typeface="Bahnschrift SemiLight" panose="020B0502040204020203" pitchFamily="34" charset="0"/>
              </a:rPr>
              <a:t> 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3695734" y="1028734"/>
            <a:ext cx="4800533" cy="1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496520" y="1997132"/>
            <a:ext cx="11425269" cy="30471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267" dirty="0">
                <a:solidFill>
                  <a:srgbClr val="CC0000"/>
                </a:solidFill>
                <a:latin typeface="Bahnschrift SemiBold Condensed" panose="020B0502040204020203" pitchFamily="34" charset="0"/>
              </a:rPr>
              <a:t>ОРГАНИЗАЦИЯ РАБОТЫ ПО ЗАПОЛНЕНИЮ </a:t>
            </a:r>
          </a:p>
          <a:p>
            <a:pPr algn="ctr"/>
            <a:r>
              <a:rPr lang="ru-RU" sz="4267" dirty="0">
                <a:solidFill>
                  <a:srgbClr val="CC0000"/>
                </a:solidFill>
                <a:latin typeface="Bahnschrift SemiBold Condensed" panose="020B0502040204020203" pitchFamily="34" charset="0"/>
              </a:rPr>
              <a:t>СТАТИСТИЧЕСКОГО ОТЧЕТА </a:t>
            </a:r>
            <a:r>
              <a:rPr lang="ru-RU" sz="4267" dirty="0" smtClean="0">
                <a:solidFill>
                  <a:srgbClr val="CC0000"/>
                </a:solidFill>
                <a:latin typeface="Bahnschrift SemiBold Condensed" panose="020B0502040204020203" pitchFamily="34" charset="0"/>
              </a:rPr>
              <a:t>«СПО-МОНИТОРИНГ 2022»</a:t>
            </a:r>
            <a:endParaRPr lang="ru-RU" sz="3200" dirty="0">
              <a:solidFill>
                <a:srgbClr val="CC0000"/>
              </a:solidFill>
              <a:latin typeface="Bahnschrift SemiBold Condensed" panose="020B0502040204020203" pitchFamily="34" charset="0"/>
            </a:endParaRPr>
          </a:p>
          <a:p>
            <a:pPr algn="ctr"/>
            <a:endParaRPr lang="ru-RU" sz="3200" dirty="0" smtClean="0">
              <a:solidFill>
                <a:srgbClr val="CC0000"/>
              </a:solidFill>
              <a:latin typeface="Bahnschrift SemiBold Condensed" panose="020B0502040204020203" pitchFamily="34" charset="0"/>
            </a:endParaRPr>
          </a:p>
          <a:p>
            <a:pPr algn="ctr"/>
            <a:endParaRPr lang="ru-RU" sz="3200" dirty="0">
              <a:solidFill>
                <a:srgbClr val="CC0000"/>
              </a:solidFill>
              <a:latin typeface="Bahnschrift SemiBold Condensed" panose="020B0502040204020203" pitchFamily="34" charset="0"/>
            </a:endParaRPr>
          </a:p>
          <a:p>
            <a:pPr algn="ctr"/>
            <a:r>
              <a:rPr lang="ru-RU" sz="4267" dirty="0" smtClean="0">
                <a:solidFill>
                  <a:srgbClr val="003399"/>
                </a:solidFill>
                <a:latin typeface="Bahnschrift SemiBold Condensed" panose="020B0502040204020203" pitchFamily="34" charset="0"/>
              </a:rPr>
              <a:t>06 </a:t>
            </a:r>
            <a:r>
              <a:rPr lang="ru-RU" sz="4267" dirty="0">
                <a:solidFill>
                  <a:srgbClr val="003399"/>
                </a:solidFill>
                <a:latin typeface="Bahnschrift SemiBold Condensed" panose="020B0502040204020203" pitchFamily="34" charset="0"/>
              </a:rPr>
              <a:t>июля 2022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27544" y="6011722"/>
            <a:ext cx="6164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002060"/>
                </a:solidFill>
                <a:latin typeface="Bahnschrift SemiLight" panose="020B0502040204020203" pitchFamily="34" charset="0"/>
              </a:rPr>
              <a:t>Нисман О.Ю, директор ЦПО Самарской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185908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08139" y="2788197"/>
            <a:ext cx="3560618" cy="4460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199456" y="164637"/>
            <a:ext cx="9025003" cy="1241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733" b="1" dirty="0">
                <a:solidFill>
                  <a:srgbClr val="0070C0"/>
                </a:solidFill>
                <a:latin typeface="Bahnschrift Condensed" panose="020B0502040204020203" pitchFamily="34" charset="0"/>
              </a:rPr>
              <a:t>Структура СПО-мониторинга и взаимосвязь с федеральными мониторингами</a:t>
            </a:r>
            <a:endParaRPr lang="ru-RU" sz="3733" b="1" dirty="0"/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10224459" y="81403"/>
            <a:ext cx="1632181" cy="1355376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369186" y="1394413"/>
            <a:ext cx="4768487" cy="12776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066800" y="1557868"/>
            <a:ext cx="9157659" cy="17587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Bahnschrift Light" panose="020B0502040204020203" pitchFamily="34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1965039" y="1779565"/>
            <a:ext cx="1614055" cy="789709"/>
            <a:chOff x="838200" y="1762298"/>
            <a:chExt cx="1614055" cy="789709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838200" y="1762298"/>
              <a:ext cx="1614055" cy="78970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Bahnschrift Light" panose="020B0502040204020203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167245" y="2003367"/>
              <a:ext cx="9559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>
                  <a:latin typeface="Bahnschrift Light" panose="020B0502040204020203" pitchFamily="34" charset="0"/>
                </a:rPr>
                <a:t>СПО 1</a:t>
              </a:r>
              <a:endParaRPr lang="ru-RU" dirty="0">
                <a:latin typeface="Bahnschrift Light" panose="020B0502040204020203" pitchFamily="34" charset="0"/>
              </a:endParaRPr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3908139" y="1778178"/>
            <a:ext cx="1614055" cy="7897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Bahnschrift Light" panose="020B0502040204020203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854702" y="1778179"/>
            <a:ext cx="1614055" cy="7897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Bahnschrift Light" panose="020B0502040204020203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817195" y="1779966"/>
            <a:ext cx="1614055" cy="7897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Bahnschrift Light" panose="020B05020402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79498" y="1984181"/>
            <a:ext cx="955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Bahnschrift Light" panose="020B0502040204020203" pitchFamily="34" charset="0"/>
              </a:rPr>
              <a:t>СПО 2</a:t>
            </a:r>
            <a:endParaRPr lang="ru-RU" dirty="0">
              <a:latin typeface="Bahnschrift Light" panose="020B0502040204020203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26061" y="2002194"/>
            <a:ext cx="955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Bahnschrift Light" panose="020B0502040204020203" pitchFamily="34" charset="0"/>
              </a:rPr>
              <a:t>1-ПК</a:t>
            </a:r>
            <a:endParaRPr lang="ru-RU" dirty="0">
              <a:latin typeface="Bahnschrift Light" panose="020B0502040204020203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17195" y="1995517"/>
            <a:ext cx="1614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mtClean="0">
                <a:latin typeface="Bahnschrift Light" panose="020B0502040204020203" pitchFamily="34" charset="0"/>
              </a:rPr>
              <a:t>ПО</a:t>
            </a:r>
            <a:endParaRPr lang="ru-RU" dirty="0">
              <a:latin typeface="Bahnschrift Light" panose="020B0502040204020203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05905" y="2819411"/>
            <a:ext cx="2862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Bahnschrift Light" panose="020B0502040204020203" pitchFamily="34" charset="0"/>
              </a:rPr>
              <a:t>СПО-мониторинг</a:t>
            </a:r>
            <a:endParaRPr lang="ru-RU" dirty="0">
              <a:latin typeface="Bahnschrift Light" panose="020B050204020402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207530" y="2381947"/>
            <a:ext cx="20481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Bahnschrift Light" panose="020B0502040204020203" pitchFamily="34" charset="0"/>
              </a:rPr>
              <a:t>Формы статистической	 отчетности</a:t>
            </a:r>
            <a:endParaRPr lang="ru-RU" dirty="0">
              <a:latin typeface="Bahnschrift Light" panose="020B0502040204020203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454339" y="3437472"/>
            <a:ext cx="11439938" cy="1693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1066800" y="3781411"/>
            <a:ext cx="2841339" cy="9296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Bahnschrift Light" panose="020B0502040204020203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66800" y="3880034"/>
            <a:ext cx="27093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Bahnschrift Light" panose="020B0502040204020203" pitchFamily="34" charset="0"/>
              </a:rPr>
              <a:t>Мотивирующий мониторинг деятельности  РОИВ</a:t>
            </a:r>
            <a:endParaRPr lang="ru-RU" sz="1600" dirty="0">
              <a:latin typeface="Bahnschrift Light" panose="020B0502040204020203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066800" y="5038038"/>
            <a:ext cx="2841339" cy="97618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Bahnschrift Light" panose="020B0502040204020203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66800" y="5076720"/>
            <a:ext cx="28413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Bahnschrift Light" panose="020B0502040204020203" pitchFamily="34" charset="0"/>
              </a:rPr>
              <a:t>Мониторинг </a:t>
            </a:r>
            <a:br>
              <a:rPr lang="ru-RU" sz="1600" dirty="0" smtClean="0">
                <a:latin typeface="Bahnschrift Light" panose="020B0502040204020203" pitchFamily="34" charset="0"/>
              </a:rPr>
            </a:br>
            <a:r>
              <a:rPr lang="ru-RU" sz="1600" dirty="0" smtClean="0">
                <a:latin typeface="Bahnschrift Light" panose="020B0502040204020203" pitchFamily="34" charset="0"/>
              </a:rPr>
              <a:t>качества подготовки кадров</a:t>
            </a:r>
            <a:endParaRPr lang="ru-RU" sz="1600" dirty="0">
              <a:latin typeface="Bahnschrift Light" panose="020B0502040204020203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771920" y="3789462"/>
            <a:ext cx="2354809" cy="134359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Bahnschrift Light" panose="020B0502040204020203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754987" y="3842333"/>
            <a:ext cx="24072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Bahnschrift Light" panose="020B0502040204020203" pitchFamily="34" charset="0"/>
              </a:rPr>
              <a:t>Комплексная </a:t>
            </a:r>
            <a:r>
              <a:rPr lang="ru-RU" sz="1600" dirty="0">
                <a:latin typeface="Bahnschrift Light" panose="020B0502040204020203" pitchFamily="34" charset="0"/>
              </a:rPr>
              <a:t>оценка </a:t>
            </a:r>
            <a:r>
              <a:rPr lang="ru-RU" sz="1600" dirty="0" smtClean="0">
                <a:latin typeface="Bahnschrift Light" panose="020B0502040204020203" pitchFamily="34" charset="0"/>
              </a:rPr>
              <a:t>соответствия системы СПО потребностям экономики РФ </a:t>
            </a:r>
          </a:p>
          <a:p>
            <a:pPr algn="ctr"/>
            <a:r>
              <a:rPr lang="ru-RU" sz="1600" dirty="0" smtClean="0">
                <a:latin typeface="Bahnschrift Light" panose="020B0502040204020203" pitchFamily="34" charset="0"/>
              </a:rPr>
              <a:t>(синхронизация)</a:t>
            </a:r>
            <a:endParaRPr lang="ru-RU" sz="1600" dirty="0">
              <a:latin typeface="Bahnschrift Light" panose="020B0502040204020203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211302" y="3789462"/>
            <a:ext cx="3155857" cy="134359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Bahnschrift Light" panose="020B0502040204020203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160967" y="3842333"/>
            <a:ext cx="31892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Bahnschrift Light" panose="020B0502040204020203" pitchFamily="34" charset="0"/>
              </a:rPr>
              <a:t>Мониторинг показателей эффективности деятельности </a:t>
            </a:r>
            <a:r>
              <a:rPr lang="en-US" sz="1600" dirty="0" smtClean="0">
                <a:latin typeface="Bahnschrift Light" panose="020B0502040204020203" pitchFamily="34" charset="0"/>
              </a:rPr>
              <a:t> </a:t>
            </a:r>
            <a:r>
              <a:rPr lang="ru-RU" sz="1600" dirty="0" smtClean="0">
                <a:latin typeface="Bahnschrift Light" panose="020B0502040204020203" pitchFamily="34" charset="0"/>
              </a:rPr>
              <a:t>руководителей субъектов РФ</a:t>
            </a:r>
          </a:p>
          <a:p>
            <a:pPr algn="ctr"/>
            <a:r>
              <a:rPr lang="ru-RU" sz="1600" dirty="0" smtClean="0">
                <a:latin typeface="Bahnschrift Light" panose="020B0502040204020203" pitchFamily="34" charset="0"/>
              </a:rPr>
              <a:t>(показатель «уровень образования»)</a:t>
            </a:r>
            <a:endParaRPr lang="ru-RU" sz="1600" dirty="0">
              <a:latin typeface="Bahnschrift Light" panose="020B0502040204020203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224460" y="3927740"/>
            <a:ext cx="22851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Bahnschrift Light" panose="020B0502040204020203" pitchFamily="34" charset="0"/>
              </a:rPr>
              <a:t>Федеральные мониторинги</a:t>
            </a:r>
            <a:endParaRPr lang="ru-RU" dirty="0">
              <a:latin typeface="Bahnschrift Light" panose="020B0502040204020203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279498" y="5356790"/>
            <a:ext cx="7912501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latin typeface="Bahnschrift Light" panose="020B0502040204020203" pitchFamily="34" charset="0"/>
              </a:rPr>
              <a:t>Отчеты СПО-1, СПО-2, 1-ПК, форма ПО являются первичными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latin typeface="Bahnschrift Light" panose="020B0502040204020203" pitchFamily="34" charset="0"/>
              </a:rPr>
              <a:t>Большая часть данных отчета СПО-мониторинг автоматически заполняется из отчетов </a:t>
            </a:r>
            <a:r>
              <a:rPr lang="ru-RU" sz="1700" dirty="0">
                <a:latin typeface="Bahnschrift Light" panose="020B0502040204020203" pitchFamily="34" charset="0"/>
              </a:rPr>
              <a:t>СПО-1, </a:t>
            </a:r>
            <a:r>
              <a:rPr lang="ru-RU" sz="1700" dirty="0" smtClean="0">
                <a:latin typeface="Bahnschrift Light" panose="020B0502040204020203" pitchFamily="34" charset="0"/>
              </a:rPr>
              <a:t>СПО-2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latin typeface="Bahnschrift Light" panose="020B0502040204020203" pitchFamily="34" charset="0"/>
              </a:rPr>
              <a:t>Федеральные мониторинги в основном используют данные </a:t>
            </a:r>
            <a:r>
              <a:rPr lang="ru-RU" sz="1700" dirty="0">
                <a:latin typeface="Bahnschrift Light" panose="020B0502040204020203" pitchFamily="34" charset="0"/>
              </a:rPr>
              <a:t>СПО-1, СПО-2, </a:t>
            </a:r>
            <a:r>
              <a:rPr lang="ru-RU" sz="1700" dirty="0" smtClean="0">
                <a:latin typeface="Bahnschrift Light" panose="020B0502040204020203" pitchFamily="34" charset="0"/>
              </a:rPr>
              <a:t>СПО-мониторинг, 1-ПК</a:t>
            </a:r>
            <a:r>
              <a:rPr lang="ru-RU" sz="1700" dirty="0">
                <a:latin typeface="Bahnschrift Light" panose="020B0502040204020203" pitchFamily="34" charset="0"/>
              </a:rPr>
              <a:t>, форма ПО </a:t>
            </a:r>
            <a:endParaRPr lang="ru-RU" dirty="0">
              <a:latin typeface="Bahnschrift Light" panose="020B0502040204020203" pitchFamily="34" charset="0"/>
            </a:endParaRPr>
          </a:p>
        </p:txBody>
      </p:sp>
      <p:cxnSp>
        <p:nvCxnSpPr>
          <p:cNvPr id="9" name="Прямая со стрелкой 8"/>
          <p:cNvCxnSpPr>
            <a:stCxn id="13" idx="2"/>
          </p:cNvCxnSpPr>
          <p:nvPr/>
        </p:nvCxnSpPr>
        <p:spPr>
          <a:xfrm>
            <a:off x="4715167" y="2567887"/>
            <a:ext cx="6462" cy="2203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6629865" y="2570662"/>
            <a:ext cx="6462" cy="2203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8624223" y="2586300"/>
            <a:ext cx="4388" cy="3730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2648309" y="2574482"/>
            <a:ext cx="4388" cy="3730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2648309" y="2942705"/>
            <a:ext cx="112782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flipH="1">
            <a:off x="7468757" y="2959987"/>
            <a:ext cx="115546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108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99456" y="164637"/>
            <a:ext cx="9025003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733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СПО-МОНИТОРИНГ. Характеристика</a:t>
            </a:r>
            <a:endParaRPr lang="ru-RU" sz="3733" b="1" dirty="0"/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10224459" y="81403"/>
            <a:ext cx="1632181" cy="1355376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369185" y="939111"/>
            <a:ext cx="4768487" cy="12776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1199456" y="1622429"/>
            <a:ext cx="10154344" cy="410104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Большинство показателей автоматически </a:t>
            </a:r>
            <a:r>
              <a:rPr lang="ru-RU" sz="2400" u="sng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выгружаются из ранее сданных отчетов СПО-1, СПО-2</a:t>
            </a:r>
          </a:p>
          <a:p>
            <a:pPr>
              <a:buFont typeface="Wingdings" panose="05000000000000000000" pitchFamily="2" charset="2"/>
              <a:buChar char="q"/>
            </a:pPr>
            <a:endParaRPr lang="ru-RU" sz="2400" dirty="0" smtClean="0">
              <a:solidFill>
                <a:srgbClr val="002060"/>
              </a:solidFill>
              <a:latin typeface="Bahnschrift Light" panose="020B0502040204020203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Заполняемые показатели, влияющие на мониторинг </a:t>
            </a:r>
            <a:r>
              <a:rPr lang="ru-RU" sz="2400" dirty="0">
                <a:solidFill>
                  <a:srgbClr val="002060"/>
                </a:solidFill>
                <a:latin typeface="Bahnschrift Light" panose="020B0502040204020203" pitchFamily="34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sz="2400" dirty="0">
                <a:solidFill>
                  <a:srgbClr val="002060"/>
                </a:solidFill>
                <a:latin typeface="Bahnschrift Light" panose="020B0502040204020203" pitchFamily="34" charset="0"/>
              </a:rPr>
              <a:t>качества подготовки </a:t>
            </a:r>
            <a:r>
              <a:rPr lang="ru-RU" sz="24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кадров</a:t>
            </a:r>
            <a:r>
              <a:rPr lang="en-US" sz="2400" dirty="0">
                <a:solidFill>
                  <a:srgbClr val="002060"/>
                </a:solidFill>
                <a:latin typeface="Bahnschrift Light" panose="020B0502040204020203" pitchFamily="34" charset="0"/>
              </a:rPr>
              <a:t>,</a:t>
            </a:r>
            <a:r>
              <a:rPr lang="ru-RU" sz="24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 представлены по </a:t>
            </a:r>
            <a:r>
              <a:rPr lang="ru-RU" sz="2400" dirty="0" smtClean="0">
                <a:solidFill>
                  <a:srgbClr val="002060"/>
                </a:solidFill>
                <a:latin typeface="Bahnschrift Light" panose="020B0502040204020203" pitchFamily="34" charset="0"/>
                <a:hlinkClick r:id="rId2"/>
              </a:rPr>
              <a:t>ссылке</a:t>
            </a:r>
            <a:endParaRPr lang="ru-RU" sz="2400" dirty="0" smtClean="0">
              <a:solidFill>
                <a:srgbClr val="002060"/>
              </a:solidFill>
              <a:latin typeface="Bahnschrift Light" panose="020B0502040204020203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ru-RU" sz="2400" dirty="0">
              <a:solidFill>
                <a:srgbClr val="002060"/>
              </a:solidFill>
              <a:latin typeface="Bahnschrift Light" panose="020B0502040204020203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В случае выявления критических ошибок в ранее загруженных отчетах СПО-1 и СПО-2 возможно провести </a:t>
            </a:r>
            <a:r>
              <a:rPr lang="ru-RU" sz="2400" dirty="0" smtClean="0">
                <a:solidFill>
                  <a:srgbClr val="002060"/>
                </a:solidFill>
                <a:latin typeface="Bahnschrift Light" panose="020B0502040204020203" pitchFamily="34" charset="0"/>
                <a:hlinkClick r:id="rId2"/>
              </a:rPr>
              <a:t>процедуру исправления данных</a:t>
            </a:r>
            <a:r>
              <a:rPr lang="ru-RU" sz="24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 в исключительных/единичных случаях</a:t>
            </a:r>
            <a:endParaRPr lang="ru-RU" sz="2400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8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99456" y="164637"/>
            <a:ext cx="9025003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733" b="1" dirty="0">
                <a:solidFill>
                  <a:srgbClr val="0070C0"/>
                </a:solidFill>
                <a:latin typeface="Bahnschrift Condensed" panose="020B0502040204020203" pitchFamily="34" charset="0"/>
              </a:rPr>
              <a:t>СПО-МОНИТОРИНГ. </a:t>
            </a:r>
            <a:r>
              <a:rPr lang="ru-RU" sz="3733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ЭТАПЫ РАБОТЫ (текущее состояние)</a:t>
            </a:r>
            <a:endParaRPr lang="ru-RU" sz="3733" b="1" dirty="0"/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10224459" y="81403"/>
            <a:ext cx="1632181" cy="1355376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321059" y="874943"/>
            <a:ext cx="4768487" cy="12776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010654" y="1136314"/>
            <a:ext cx="641684" cy="6898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Bahnschrift Light" panose="020B0502040204020203" pitchFamily="34" charset="0"/>
              </a:rPr>
              <a:t>1</a:t>
            </a:r>
            <a:endParaRPr lang="ru-RU" sz="3600" b="1" dirty="0">
              <a:latin typeface="Bahnschrift Light" panose="020B0502040204020203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36939" y="1230596"/>
            <a:ext cx="67862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Заполнение профессиональной образовательной организацией (ПОО) формы отчёта в программном модуле </a:t>
            </a:r>
            <a:endParaRPr lang="ru-RU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967536" y="1158053"/>
            <a:ext cx="1925053" cy="68981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До 15.07.2022</a:t>
            </a:r>
            <a:endParaRPr lang="ru-RU" sz="2000" b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02634" y="2099285"/>
            <a:ext cx="641684" cy="6898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latin typeface="Bahnschrift Light" panose="020B0502040204020203" pitchFamily="34" charset="0"/>
              </a:rPr>
              <a:t>2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028919" y="2083496"/>
            <a:ext cx="678621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Загрузка </a:t>
            </a:r>
            <a:r>
              <a:rPr lang="ru-RU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ПОО </a:t>
            </a: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электронной версии отчёта (выходного файла *.</a:t>
            </a:r>
            <a:r>
              <a:rPr lang="ru-RU" dirty="0" err="1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zip</a:t>
            </a: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) в личном кабинет на сайте </a:t>
            </a:r>
            <a:r>
              <a:rPr lang="ru-RU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ГИВЦ. Автоматизированная </a:t>
            </a: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ВЕРИФИКАЦИЯ ДАННЫХ</a:t>
            </a:r>
            <a:r>
              <a:rPr lang="ru-RU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959516" y="2095623"/>
            <a:ext cx="1925053" cy="68981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До 15.07.2022</a:t>
            </a:r>
            <a:endParaRPr lang="ru-RU" sz="2000" b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10654" y="3170737"/>
            <a:ext cx="641684" cy="6898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Bahnschrift Light" panose="020B0502040204020203" pitchFamily="34" charset="0"/>
              </a:rPr>
              <a:t>3</a:t>
            </a:r>
            <a:endParaRPr lang="ru-RU" sz="3600" b="1" dirty="0">
              <a:latin typeface="Bahnschrift Light" panose="020B0502040204020203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036939" y="3138014"/>
            <a:ext cx="678621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Проверка загруженного на ГИВЦ отчёта </a:t>
            </a:r>
            <a:r>
              <a:rPr lang="ru-RU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со стороны территориального управления </a:t>
            </a:r>
            <a:r>
              <a:rPr lang="ru-RU" dirty="0" err="1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МОиН</a:t>
            </a:r>
            <a:r>
              <a:rPr lang="ru-RU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 СО (подтверждение - виза на бумажном экземпляре отчета)</a:t>
            </a:r>
            <a:endParaRPr lang="ru-RU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967536" y="3141674"/>
            <a:ext cx="1925053" cy="68981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До 15.07.2022</a:t>
            </a:r>
            <a:endParaRPr lang="ru-RU" sz="2000" b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018676" y="4344282"/>
            <a:ext cx="641684" cy="6898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Bahnschrift Light" panose="020B0502040204020203" pitchFamily="34" charset="0"/>
              </a:rPr>
              <a:t>4</a:t>
            </a:r>
            <a:endParaRPr lang="ru-RU" sz="3600" b="1" dirty="0">
              <a:latin typeface="Bahnschrift Light" panose="020B0502040204020203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044961" y="4260757"/>
            <a:ext cx="67862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П</a:t>
            </a:r>
            <a:r>
              <a:rPr lang="ru-RU" b="1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роверка </a:t>
            </a:r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отчёта (с визой ТУ) </a:t>
            </a:r>
            <a:r>
              <a:rPr lang="ru-RU" b="1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со стороны ЦПО </a:t>
            </a:r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Самарской области в части заполнения показателей, влияющих на мониторинг качества подготовки </a:t>
            </a:r>
            <a:r>
              <a:rPr lang="ru-RU" b="1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кадров. 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Bahnschrift Light" panose="020B0502040204020203" pitchFamily="34" charset="0"/>
              </a:rPr>
              <a:t>Проверка</a:t>
            </a:r>
            <a:r>
              <a:rPr lang="ru-RU" b="1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  <a:hlinkClick r:id="rId2"/>
              </a:rPr>
              <a:t>по </a:t>
            </a:r>
            <a:r>
              <a:rPr lang="ru-RU" b="1" dirty="0" smtClean="0">
                <a:solidFill>
                  <a:srgbClr val="002060"/>
                </a:solidFill>
                <a:latin typeface="Bahnschrift Light" panose="020B0502040204020203" pitchFamily="34" charset="0"/>
                <a:hlinkClick r:id="rId2"/>
              </a:rPr>
              <a:t>графику</a:t>
            </a:r>
            <a:endParaRPr lang="ru-RU" b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975558" y="4323686"/>
            <a:ext cx="1925053" cy="68981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с 18.07.2022 по 22.07.2022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018676" y="5745295"/>
            <a:ext cx="641684" cy="6898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Bahnschrift Light" panose="020B0502040204020203" pitchFamily="34" charset="0"/>
              </a:rPr>
              <a:t>5</a:t>
            </a:r>
            <a:endParaRPr lang="ru-RU" sz="3600" b="1" dirty="0">
              <a:latin typeface="Bahnschrift Light" panose="020B0502040204020203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044961" y="5612313"/>
            <a:ext cx="678621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Работа ПОО над исправлением ошибок в отчёте, включая </a:t>
            </a:r>
            <a:r>
              <a:rPr lang="ru-RU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выявленные </a:t>
            </a: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в результате автоматизированной </a:t>
            </a:r>
            <a:r>
              <a:rPr lang="ru-RU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верификации </a:t>
            </a: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данных в системе ГИВЦ</a:t>
            </a:r>
            <a:endParaRPr lang="ru-RU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8975558" y="5606614"/>
            <a:ext cx="1981200" cy="101431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 01.08.2022 </a:t>
            </a:r>
            <a:endParaRPr lang="ru-RU" sz="2000" b="1" dirty="0" smtClean="0">
              <a:solidFill>
                <a:srgbClr val="002060"/>
              </a:solidFill>
              <a:latin typeface="Bahnschrift Light" panose="020B0502040204020203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или </a:t>
            </a:r>
            <a:r>
              <a:rPr lang="ru-RU" sz="1400" b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 полного принятия отчёта </a:t>
            </a:r>
            <a:r>
              <a:rPr lang="ru-RU" sz="1400" b="1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ГИВЦ</a:t>
            </a:r>
            <a:endParaRPr lang="ru-RU" sz="1400" b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45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99456" y="164637"/>
            <a:ext cx="9025003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733" b="1" dirty="0">
                <a:solidFill>
                  <a:srgbClr val="0070C0"/>
                </a:solidFill>
                <a:latin typeface="Bahnschrift Condensed" panose="020B0502040204020203" pitchFamily="34" charset="0"/>
              </a:rPr>
              <a:t>СПО-МОНИТОРИНГ. </a:t>
            </a:r>
            <a:r>
              <a:rPr lang="ru-RU" sz="3733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ЭТАПЫ РАБОТЫ (работа на 2023 год)</a:t>
            </a:r>
            <a:endParaRPr lang="ru-RU" sz="3733" b="1" dirty="0"/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10224459" y="81403"/>
            <a:ext cx="1632181" cy="1355376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321059" y="874943"/>
            <a:ext cx="4768487" cy="12776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010654" y="1187116"/>
            <a:ext cx="641684" cy="6898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latin typeface="Bahnschrift Light" panose="020B0502040204020203" pitchFamily="34" charset="0"/>
              </a:rPr>
              <a:t>6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028919" y="1246639"/>
            <a:ext cx="67862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Анализ со стороны ПОО показателей мониторинга качества подготовки кадров, выявление слабых сторон и точек роста</a:t>
            </a:r>
            <a:endParaRPr lang="ru-RU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967536" y="1208855"/>
            <a:ext cx="1925053" cy="68981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До 15.08.2022</a:t>
            </a:r>
            <a:endParaRPr lang="ru-RU" sz="2000" b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002634" y="2398295"/>
            <a:ext cx="641684" cy="6898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latin typeface="Bahnschrift Light" panose="020B0502040204020203" pitchFamily="34" charset="0"/>
              </a:rPr>
              <a:t>7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2028919" y="2234791"/>
            <a:ext cx="67862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Р</a:t>
            </a:r>
            <a:r>
              <a:rPr lang="ru-RU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азработка ПОО плана </a:t>
            </a: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мероприятий </a:t>
            </a:r>
            <a:r>
              <a:rPr lang="ru-RU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на 2022-2023 год по</a:t>
            </a:r>
            <a:r>
              <a:rPr lang="ru-RU" dirty="0" smtClean="0"/>
              <a:t> </a:t>
            </a:r>
            <a:r>
              <a:rPr lang="ru-RU" dirty="0" smtClean="0">
                <a:hlinkClick r:id="rId2"/>
              </a:rPr>
              <a:t>направлениям </a:t>
            </a:r>
            <a:r>
              <a:rPr lang="ru-RU" dirty="0">
                <a:hlinkClick r:id="rId2"/>
              </a:rPr>
              <a:t>повышения эффективности деятельности </a:t>
            </a:r>
            <a:r>
              <a:rPr lang="ru-RU" dirty="0" smtClean="0">
                <a:hlinkClick r:id="rId2"/>
              </a:rPr>
              <a:t>ПОО по показателям федеральных мониторингов</a:t>
            </a:r>
            <a:r>
              <a:rPr lang="ru-RU" dirty="0" smtClean="0"/>
              <a:t> , </a:t>
            </a:r>
            <a:r>
              <a:rPr lang="ru-RU" dirty="0" smtClean="0">
                <a:solidFill>
                  <a:srgbClr val="002060"/>
                </a:solidFill>
              </a:rPr>
              <a:t>согласование плана ТУ </a:t>
            </a:r>
            <a:r>
              <a:rPr lang="ru-RU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и предоставление его в ЦПО СО. 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8959516" y="2420034"/>
            <a:ext cx="1925053" cy="68981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До 30.08.2022</a:t>
            </a:r>
            <a:endParaRPr lang="ru-RU" sz="2000" b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026698" y="3609471"/>
            <a:ext cx="641684" cy="6898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latin typeface="Bahnschrift Light" panose="020B0502040204020203" pitchFamily="34" charset="0"/>
              </a:rPr>
              <a:t>8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2052983" y="3620867"/>
            <a:ext cx="678621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Анализ и согласование плана мероприятий сотрудниками ЦПО совместно со </a:t>
            </a:r>
            <a:r>
              <a:rPr lang="ru-RU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специалистами Управления профессионального образования и науки </a:t>
            </a:r>
            <a:r>
              <a:rPr lang="ru-RU" dirty="0" err="1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МОиН</a:t>
            </a: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 СО</a:t>
            </a:r>
            <a:endParaRPr lang="ru-RU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8983580" y="3647252"/>
            <a:ext cx="1925053" cy="68981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До 30.08.2022</a:t>
            </a:r>
            <a:endParaRPr lang="ru-RU" sz="2000" b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018678" y="4740442"/>
            <a:ext cx="641684" cy="6898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latin typeface="Bahnschrift Light" panose="020B0502040204020203" pitchFamily="34" charset="0"/>
              </a:rPr>
              <a:t>9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2044963" y="4751838"/>
            <a:ext cx="67862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Содержательная проверка отчёта экспертной </a:t>
            </a:r>
            <a:r>
              <a:rPr lang="ru-RU" b="1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группой и </a:t>
            </a:r>
            <a:r>
              <a:rPr lang="ru-RU" b="1" dirty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индивидуальная работа с ПОО </a:t>
            </a:r>
            <a:r>
              <a:rPr lang="ru-RU" b="1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со стороны ЦПО</a:t>
            </a:r>
            <a:endParaRPr lang="ru-RU" b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8975560" y="4778223"/>
            <a:ext cx="1925053" cy="68981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Август – сентябрь 2022</a:t>
            </a:r>
            <a:endParaRPr lang="ru-RU" sz="2000" b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026698" y="5887893"/>
            <a:ext cx="641684" cy="6898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Bahnschrift Light" panose="020B0502040204020203" pitchFamily="34" charset="0"/>
              </a:rPr>
              <a:t>10</a:t>
            </a:r>
            <a:endParaRPr lang="ru-RU" sz="3600" b="1" dirty="0">
              <a:latin typeface="Bahnschrift Light" panose="020B0502040204020203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052983" y="5899289"/>
            <a:ext cx="678621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Bahnschrift Light" panose="020B0502040204020203" pitchFamily="34" charset="0"/>
                <a:ea typeface="Calibri" panose="020F0502020204030204" pitchFamily="34" charset="0"/>
              </a:rPr>
              <a:t>Системное организационно-экспертное сопровождение ПОО по подготовке статистических отчетов СПО 1, СПО 2, ПО, 1 ПК, СПО-МОНИТОРИНГ</a:t>
            </a:r>
            <a:endParaRPr lang="ru-RU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8983580" y="5925674"/>
            <a:ext cx="1925053" cy="68981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сентябрь 2022 и далее</a:t>
            </a:r>
            <a:endParaRPr lang="ru-RU" sz="2000" b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15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99456" y="164637"/>
            <a:ext cx="9025003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733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СПО-МОНИТОРИНГ. Координация работы</a:t>
            </a:r>
            <a:endParaRPr lang="ru-RU" sz="3733" b="1" dirty="0"/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10224459" y="81403"/>
            <a:ext cx="1632181" cy="1355376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369185" y="939111"/>
            <a:ext cx="4768487" cy="12776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1199455" y="1330962"/>
            <a:ext cx="10657183" cy="288540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Координация работы по заполнению СПО-мониторинг со стороны ЦПО Самарской области – весь период (до 01.10.2022 или до закрытия формы)</a:t>
            </a:r>
          </a:p>
          <a:p>
            <a:pPr>
              <a:buFont typeface="Wingdings" panose="05000000000000000000" pitchFamily="2" charset="2"/>
              <a:buChar char="q"/>
            </a:pPr>
            <a:endParaRPr lang="ru-RU" sz="700" dirty="0" smtClean="0">
              <a:solidFill>
                <a:srgbClr val="002060"/>
              </a:solidFill>
              <a:latin typeface="Bahnschrift Light" panose="020B0502040204020203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Инструктивное совещание со специалистами ТУ  и ПОО с разъяснениями </a:t>
            </a:r>
            <a:r>
              <a:rPr lang="ru-RU" sz="2000" dirty="0">
                <a:solidFill>
                  <a:srgbClr val="002060"/>
                </a:solidFill>
                <a:latin typeface="Bahnschrift Light" panose="020B0502040204020203" pitchFamily="34" charset="0"/>
              </a:rPr>
              <a:t>по </a:t>
            </a:r>
            <a:r>
              <a:rPr lang="ru-RU" sz="20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показателям, </a:t>
            </a:r>
            <a:r>
              <a:rPr lang="ru-RU" sz="2000" dirty="0">
                <a:solidFill>
                  <a:srgbClr val="002060"/>
                </a:solidFill>
                <a:latin typeface="Bahnschrift Light" panose="020B0502040204020203" pitchFamily="34" charset="0"/>
              </a:rPr>
              <a:t>влияющих на мониторинг качества подготовки </a:t>
            </a:r>
            <a:r>
              <a:rPr lang="ru-RU" sz="20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кадров – 08 июля 2022 в 11.00 (</a:t>
            </a:r>
            <a:r>
              <a:rPr lang="ru-RU" sz="2000" dirty="0" err="1" smtClean="0">
                <a:solidFill>
                  <a:srgbClr val="002060"/>
                </a:solidFill>
                <a:latin typeface="Bahnschrift Light" panose="020B0502040204020203" pitchFamily="34" charset="0"/>
              </a:rPr>
              <a:t>вкс</a:t>
            </a:r>
            <a:r>
              <a:rPr lang="ru-RU" sz="20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)</a:t>
            </a:r>
          </a:p>
          <a:p>
            <a:pPr>
              <a:buFont typeface="Wingdings" panose="05000000000000000000" pitchFamily="2" charset="2"/>
              <a:buChar char="q"/>
            </a:pPr>
            <a:endParaRPr lang="ru-RU" sz="700" dirty="0" smtClean="0">
              <a:solidFill>
                <a:srgbClr val="002060"/>
              </a:solidFill>
              <a:latin typeface="Bahnschrift Light" panose="020B0502040204020203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000" dirty="0">
                <a:solidFill>
                  <a:srgbClr val="FF0000"/>
                </a:solidFill>
                <a:latin typeface="Bahnschrift Light" panose="020B0502040204020203" pitchFamily="34" charset="0"/>
              </a:rPr>
              <a:t>Работа ПОО и ТУ </a:t>
            </a:r>
            <a:r>
              <a:rPr lang="ru-RU" sz="2000" dirty="0" err="1">
                <a:solidFill>
                  <a:srgbClr val="FF0000"/>
                </a:solidFill>
                <a:latin typeface="Bahnschrift Light" panose="020B0502040204020203" pitchFamily="34" charset="0"/>
              </a:rPr>
              <a:t>МОиН</a:t>
            </a:r>
            <a:r>
              <a:rPr lang="ru-RU" sz="2000" dirty="0">
                <a:solidFill>
                  <a:srgbClr val="FF0000"/>
                </a:solidFill>
                <a:latin typeface="Bahnschrift Light" panose="020B0502040204020203" pitchFamily="34" charset="0"/>
              </a:rPr>
              <a:t> СО над отчётом </a:t>
            </a:r>
            <a:r>
              <a:rPr lang="ru-RU" sz="2000" dirty="0" smtClean="0">
                <a:solidFill>
                  <a:srgbClr val="FF0000"/>
                </a:solidFill>
                <a:latin typeface="Bahnschrift Light" panose="020B0502040204020203" pitchFamily="34" charset="0"/>
              </a:rPr>
              <a:t>СПО-мониторинг </a:t>
            </a:r>
            <a:r>
              <a:rPr lang="ru-RU" sz="2000" dirty="0">
                <a:solidFill>
                  <a:srgbClr val="FF0000"/>
                </a:solidFill>
                <a:latin typeface="Bahnschrift Light" panose="020B0502040204020203" pitchFamily="34" charset="0"/>
              </a:rPr>
              <a:t>завершается после отработки всех ошибок (замечаний) в отчёте верификации данных на сайте </a:t>
            </a:r>
            <a:r>
              <a:rPr lang="ru-RU" sz="2000" dirty="0" smtClean="0">
                <a:solidFill>
                  <a:srgbClr val="FF0000"/>
                </a:solidFill>
                <a:latin typeface="Bahnschrift Light" panose="020B0502040204020203" pitchFamily="34" charset="0"/>
              </a:rPr>
              <a:t>ГИВЦ (зеленый индикатор в системе ГИВЦ по каждой организации)</a:t>
            </a:r>
            <a:endParaRPr lang="ru-RU" sz="2000" dirty="0">
              <a:solidFill>
                <a:srgbClr val="FF0000"/>
              </a:solidFill>
              <a:latin typeface="Bahnschrift Light" panose="020B0502040204020203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ru-RU" sz="2000" dirty="0" smtClean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99456" y="4659797"/>
            <a:ext cx="10657183" cy="193899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Требуется: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Обеспечить участие специалистов ТУ и ПОО, </a:t>
            </a:r>
            <a:r>
              <a:rPr lang="ru-RU" sz="2000" dirty="0">
                <a:solidFill>
                  <a:srgbClr val="002060"/>
                </a:solidFill>
                <a:latin typeface="Bahnschrift Light" panose="020B0502040204020203" pitchFamily="34" charset="0"/>
              </a:rPr>
              <a:t>ответственных </a:t>
            </a:r>
            <a:r>
              <a:rPr lang="ru-RU" sz="20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за подготовку отчета  СПО-мониторинг, с обязательным участием руководителей ПОО.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Участникам совещания изучить инструктивный материал «</a:t>
            </a:r>
            <a:r>
              <a:rPr lang="ru-RU" sz="2000" dirty="0" smtClean="0">
                <a:solidFill>
                  <a:srgbClr val="002060"/>
                </a:solidFill>
                <a:latin typeface="Bahnschrift Light" panose="020B0502040204020203" pitchFamily="34" charset="0"/>
                <a:hlinkClick r:id="rId2"/>
              </a:rPr>
              <a:t>Заполняемые </a:t>
            </a:r>
            <a:r>
              <a:rPr lang="ru-RU" sz="2000" dirty="0">
                <a:solidFill>
                  <a:srgbClr val="002060"/>
                </a:solidFill>
                <a:latin typeface="Bahnschrift Light" panose="020B0502040204020203" pitchFamily="34" charset="0"/>
                <a:hlinkClick r:id="rId2"/>
              </a:rPr>
              <a:t>показатели, влияющие на мониторинг качества подготовки </a:t>
            </a:r>
            <a:r>
              <a:rPr lang="ru-RU" sz="2000" dirty="0" smtClean="0">
                <a:solidFill>
                  <a:srgbClr val="002060"/>
                </a:solidFill>
                <a:latin typeface="Bahnschrift Light" panose="020B0502040204020203" pitchFamily="34" charset="0"/>
                <a:hlinkClick r:id="rId2"/>
              </a:rPr>
              <a:t>кадров</a:t>
            </a:r>
            <a:r>
              <a:rPr lang="ru-RU" sz="2000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» до инструктивного совещания, иметь на руках распечатанный вариант таблицы.</a:t>
            </a:r>
            <a:endParaRPr lang="ru-RU" sz="2000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83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99456" y="164637"/>
            <a:ext cx="9025003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733" b="1" dirty="0" smtClean="0">
                <a:solidFill>
                  <a:srgbClr val="0070C0"/>
                </a:solidFill>
                <a:latin typeface="Bahnschrift Condensed" panose="020B0502040204020203" pitchFamily="34" charset="0"/>
              </a:rPr>
              <a:t>СПО-МОНИТОРИНГ </a:t>
            </a:r>
            <a:endParaRPr lang="ru-RU" sz="3733" b="1" dirty="0"/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10224459" y="81403"/>
            <a:ext cx="1632181" cy="1355376"/>
          </a:xfrm>
          <a:prstGeom prst="striped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369185" y="939111"/>
            <a:ext cx="4768487" cy="12776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1018828" y="1434225"/>
            <a:ext cx="10154344" cy="4837021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Bahnschrift Light" panose="020B0502040204020203" pitchFamily="34" charset="0"/>
              </a:rPr>
              <a:t>Подготовка статистических отчётов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Bahnschrift Light" panose="020B0502040204020203" pitchFamily="34" charset="0"/>
              </a:rPr>
              <a:t> СПО 1 и СПО 2 в 2022 году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600" b="1" u="sng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ТОЛЬКО</a:t>
            </a:r>
            <a:r>
              <a:rPr lang="ru-RU" sz="3600" b="1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 ПОСЛЕ ТЕХНИЧЕСКОЙ И ЭКСПЕРТНОЙ ПРОВЕРКИ СО СТОРОНЫ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Bahnschrift Light" panose="020B0502040204020203" pitchFamily="34" charset="0"/>
              </a:rPr>
              <a:t>ЦПО САМАРСКОЙ ОБЛАСТИ</a:t>
            </a:r>
            <a:endParaRPr lang="ru-RU" sz="3600" b="1" u="sng" dirty="0" smtClean="0">
              <a:solidFill>
                <a:srgbClr val="002060"/>
              </a:solidFill>
              <a:latin typeface="Bahnschrift Light" panose="020B0502040204020203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ru-RU" sz="3600" b="1" dirty="0" smtClean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03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833</TotalTime>
  <Words>579</Words>
  <Application>Microsoft Office PowerPoint</Application>
  <PresentationFormat>Широкоэкранный</PresentationFormat>
  <Paragraphs>79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Arial</vt:lpstr>
      <vt:lpstr>Bahnschrift Condensed</vt:lpstr>
      <vt:lpstr>Bahnschrift Light</vt:lpstr>
      <vt:lpstr>Bahnschrift SemiBold Condensed</vt:lpstr>
      <vt:lpstr>Bahnschrift SemiLight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Мониторинг СПО</dc:title>
  <dc:creator>Дмитрий Бикбаев</dc:creator>
  <cp:lastModifiedBy>Нисман Ольга Юрьевна</cp:lastModifiedBy>
  <cp:revision>31</cp:revision>
  <dcterms:created xsi:type="dcterms:W3CDTF">2022-07-04T06:40:32Z</dcterms:created>
  <dcterms:modified xsi:type="dcterms:W3CDTF">2022-07-06T11:00:56Z</dcterms:modified>
</cp:coreProperties>
</file>