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6" r:id="rId3"/>
    <p:sldId id="343" r:id="rId4"/>
    <p:sldId id="327" r:id="rId5"/>
    <p:sldId id="328" r:id="rId6"/>
    <p:sldId id="347" r:id="rId7"/>
    <p:sldId id="329" r:id="rId8"/>
    <p:sldId id="330" r:id="rId9"/>
    <p:sldId id="332" r:id="rId10"/>
    <p:sldId id="334" r:id="rId11"/>
    <p:sldId id="333" r:id="rId12"/>
    <p:sldId id="335" r:id="rId13"/>
    <p:sldId id="344" r:id="rId14"/>
    <p:sldId id="310" r:id="rId15"/>
    <p:sldId id="345" r:id="rId16"/>
    <p:sldId id="292" r:id="rId17"/>
    <p:sldId id="346" r:id="rId18"/>
    <p:sldId id="297" r:id="rId19"/>
    <p:sldId id="325" r:id="rId20"/>
    <p:sldId id="298" r:id="rId21"/>
    <p:sldId id="34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08" r:id="rId30"/>
    <p:sldId id="342" r:id="rId31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3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519CCD-6B91-495F-9C75-4B1B4F3A21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65E99EE-68D5-4E54-A319-86F55B7AA0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781D14F-86A5-4786-8220-9171A3B8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ru-RU" sz="2800" b="1">
                <a:solidFill>
                  <a:schemeClr val="tx2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89B88-1754-400F-9CC0-5A742DBF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24688A-311A-45A3-8A7B-330B82FA5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38A6-9B0B-4D92-BDC6-49573456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0F703-E5AA-400A-88CF-F31945BB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803EB-706D-4242-B13B-53D21A3B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EDF1-D19D-4DFE-8D94-24803D72C0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71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7B3375-EDE0-434D-8DD9-BAA307AB0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F6C19D-84EC-4698-8125-596FF20A3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1252-8587-462B-9B28-16B6A1C0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01542-A95D-4189-B6C4-BFB65D6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2C80A-1140-4380-8E34-438B92A0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5147-36EE-4832-96A4-2A4DFBD1C2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698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5FB86-700E-492E-B809-B02C3898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615187B7-9C2E-424B-85C5-89EC7B62BDE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3A504-6FFE-4F32-8F0B-7C7C1674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4FC75F-59AC-442E-8EFF-60A98C1D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CB4A4-06D1-46EA-A4B1-A2C56FBF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8B61A966-19ED-4AAE-93D0-D8D497F906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16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33AF-899D-4821-B3FA-1A7FDBC6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37058-8A4D-4EBF-919B-4030D560A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B9C4C-6712-4225-8A6C-D9DA9A17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428F4-5535-4142-A307-0BBA3AB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86E01-906E-41BC-B3E6-38A212E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C4ED-E115-4352-B462-3DCEFE3315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59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79BA2-16CC-4607-97E1-380F29A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5076F6-2B2B-4773-9BA0-6B8E1D27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BCEF8-AD1A-4066-9206-DD71AB1F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7EDB6-5222-4C62-AB49-F617989E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42988-3D7D-4F0D-8499-34B8FB2C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1F204-4ED8-42ED-8370-0867EEA4A6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82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FAB68-1A55-4AB7-B181-619106A2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94CD5-A1C9-4EE2-9319-6DF16849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7E0FF-AF65-4D3A-8953-B750B07A9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293E7-8800-4D8A-BCFE-33BDAFF1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6A78F-7F23-45D1-9A85-7CAB6013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57AD8A-1980-4183-8CA3-4D594E93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297D-5D1F-41C3-850D-764EA879EA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85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8218D-5CA6-47B9-937F-50DDCF25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D6679-BB95-423E-94F6-F757ED6C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4FADAA-7BAC-456D-B1C3-B7CC25C99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23E864-EBAB-4172-A54E-0FCCB8D2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C7DE69-B92B-4554-87B4-192828E96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960F49-3C7D-4653-80FA-33C3061E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782F63-4FE3-4EF7-87CD-C8F0EE85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DA4C76-4D75-41CC-B0CB-6C736B07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78234-61F8-42C6-A608-F8A45B9198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522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5A3AB-8CD2-453C-A825-942A46BC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36B8A-4995-4B16-9E2A-EC9A28E9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CF3116-4EEC-4DC8-9C37-AB3E5B5E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37029C-02BD-4B6C-B13D-96D9DFE9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C509-204E-47AE-9A1A-A092FE8A7E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21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722291-5E5D-4FE9-B7E6-D9476C5B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3E708B-00E3-454C-B0DB-E82900F6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720F5D-6C1F-41B6-9A89-26557FD9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A519-8B1A-4BC1-B4F0-94CC8A1117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908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B648A-2695-4AB4-B6FB-C4A25130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4C70-4F9B-4AB7-B47B-F6FE4204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01201D-251C-4A75-BE3F-2F4D49511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0CB43-AD65-47CC-BF66-C7BE8AAD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743A3-B191-41FC-BF89-BFD665F5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874BCA-6BCB-48A6-A092-6038C0B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BB4A-DA9A-4196-A373-4BDF776F57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60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72A95-C805-4589-93A0-34FD4398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BB25EC-683F-4AE8-A6D9-244F09A48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97EDE-F269-4F21-924F-8DA23A0B9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4806B-0A31-435B-92F1-36774695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EDA2EC-D41A-4600-A5C1-783F7B82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EDAA17-6E28-4DFB-8261-23D5988C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026D6-69FD-4746-8677-1C4FD81B6C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875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>
            <a:extLst>
              <a:ext uri="{FF2B5EF4-FFF2-40B4-BE49-F238E27FC236}">
                <a16:creationId xmlns:a16="http://schemas.microsoft.com/office/drawing/2014/main" id="{7308FE1B-7975-47D6-9E0C-AA0900139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15" imgW="6450794" imgH="952045" progId="Photoshop.Image.6">
                  <p:embed/>
                </p:oleObj>
              </mc:Choice>
              <mc:Fallback>
                <p:oleObj name="Image" r:id="rId15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>
            <a:extLst>
              <a:ext uri="{FF2B5EF4-FFF2-40B4-BE49-F238E27FC236}">
                <a16:creationId xmlns:a16="http://schemas.microsoft.com/office/drawing/2014/main" id="{00722BBF-FFC2-44A6-87A4-2618CCFAA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6E1103-EFB3-4DEB-B719-C8FEAFF474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3860B0-3D10-496A-8DDE-359112A87C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2F2732-13FF-45D1-A815-EB1E200DE1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04224F0A-CFAB-41A5-AEE1-909BD1E5598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9576E2B-F1A6-4D66-A9AE-6CE1C7670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64F229F-0469-458B-AA78-24CDFEBAD0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476250"/>
            <a:ext cx="8713093" cy="37449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effectLst/>
              </a:rPr>
              <a:t>Онлайн школа для специалистов профессиональных образовательных организаций, организаций высшего образования, реализующих образовательные программы СПО</a:t>
            </a:r>
            <a:br>
              <a:rPr lang="ru-RU" sz="2400" b="1" dirty="0">
                <a:effectLst/>
              </a:rPr>
            </a:br>
            <a:br>
              <a:rPr lang="ru-RU" sz="2400" b="1" dirty="0">
                <a:effectLst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/>
              </a:rPr>
              <a:t>Модуль 1. Проектирование оценочных процедур в современных условиях реализации образовательных программ среднего профессионального образования </a:t>
            </a:r>
            <a:endParaRPr lang="ru-RU" alt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EB2DA88-93D8-42BF-AFB2-17B0B6A8CD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520" y="4581525"/>
            <a:ext cx="8713093" cy="129574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altLang="ru-RU" b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Тема 1. Проектирование документов, регламентирующих оценочную процедуру и разработку оценочных средств</a:t>
            </a:r>
            <a:endParaRPr lang="ru-RU" alt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C3E22-1B35-411D-A8F9-5BFC2877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6024255"/>
            <a:ext cx="1761897" cy="426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30D6-2A73-4AF2-9E3F-15FCF0D6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18058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ФГОС СПО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B17429AB-F8FF-4F03-87C3-7C3D7C7C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1052736"/>
            <a:ext cx="8724900" cy="5616352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III. ТРЕБОВАНИЯ К РЕЗУЛЬТАТАМ ОСВОЕНИЯ ОБРАЗОВАТЕЛЬНОЙ ПРОГРАММЫ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3.7. Образовательная организация самостоятельно планирует </a:t>
            </a:r>
            <a:r>
              <a:rPr lang="ru-RU" altLang="ru-RU" sz="1800" dirty="0">
                <a:solidFill>
                  <a:srgbClr val="FF0000"/>
                </a:solidFill>
              </a:rPr>
              <a:t>результаты обучения по отдельным дисциплинам (модулям) и практикам</a:t>
            </a:r>
            <a:r>
              <a:rPr lang="ru-RU" altLang="ru-RU" sz="1800" dirty="0"/>
              <a:t>, </a:t>
            </a:r>
            <a:r>
              <a:rPr lang="ru-RU" altLang="ru-RU" sz="1800" dirty="0">
                <a:solidFill>
                  <a:srgbClr val="FF0000"/>
                </a:solidFill>
              </a:rPr>
              <a:t>которые должны быть соотнесены с требуемыми результатами освоения образовательной программы (компетенциями выпускников)</a:t>
            </a:r>
            <a:r>
              <a:rPr lang="ru-RU" altLang="ru-RU" sz="1800" dirty="0"/>
              <a:t>. Совокупность запланированных результатов обучения должна обеспечивать выпускнику освоение всех </a:t>
            </a:r>
            <a:r>
              <a:rPr lang="ru-RU" altLang="ru-RU" sz="1800" dirty="0">
                <a:solidFill>
                  <a:srgbClr val="FF0000"/>
                </a:solidFill>
              </a:rPr>
              <a:t>ОК и ПК </a:t>
            </a:r>
            <a:r>
              <a:rPr lang="ru-RU" altLang="ru-RU" sz="1800" dirty="0"/>
              <a:t>в соответствии с получаемой квалификацией специалиста среднего звена, указанной в пункте 1.12 настоящего ФГОС СПО.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Или 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3.6. Образовательная организация самостоятельно планирует </a:t>
            </a:r>
            <a:r>
              <a:rPr lang="ru-RU" altLang="ru-RU" sz="1800" dirty="0">
                <a:solidFill>
                  <a:srgbClr val="FF0000"/>
                </a:solidFill>
              </a:rPr>
              <a:t>результаты обучения по отдельным дисциплинам, модулям и практикам, которые должны быть соотнесены с требуемыми результатами освоения образовательной программы (компетенциями выпускников). </a:t>
            </a:r>
            <a:r>
              <a:rPr lang="ru-RU" altLang="ru-RU" sz="1800" dirty="0"/>
              <a:t>Совокупность запланированных результатов обучения должна обеспечивать выпускнику освоение всех </a:t>
            </a:r>
            <a:r>
              <a:rPr lang="ru-RU" altLang="ru-RU" sz="1800" dirty="0">
                <a:solidFill>
                  <a:srgbClr val="FF0000"/>
                </a:solidFill>
              </a:rPr>
              <a:t>ОК и ПК </a:t>
            </a:r>
            <a:r>
              <a:rPr lang="ru-RU" altLang="ru-RU" sz="1800" dirty="0"/>
              <a:t>в соответствии с сочетанием квалификаций квалифицированного рабочего, служащего, установленных настоящим ФГОС СПО.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D8BFC510-35F4-45C5-815D-30AD881C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C90C5-75BF-4169-823C-5C33DE05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90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ФГОС СПО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30841CBB-280D-4783-AA60-80CD3A92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394899" cy="4392488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IV. ТРЕБОВАНИЯ К УСЛОВИЯМ РЕАЛИЗАЦИИ ОБРАЗОВАТЕЛЬНОЙ ПРОГРАММЫ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4.3.1. Специальные помещения должны представлять собой учебные аудитории для проведения занятий всех видов, предусмотренных образовательной программой, в том числе групповых и индивидуальных консультаций, текущего контроля и промежуточной аттестации, а также помещения для самостоятельной работы, </a:t>
            </a:r>
            <a:r>
              <a:rPr lang="ru-RU" altLang="ru-RU" sz="1800" dirty="0">
                <a:solidFill>
                  <a:srgbClr val="FF0000"/>
                </a:solidFill>
              </a:rPr>
              <a:t>мастерские и лаборатории, оснащенные оборудованием, техническими средствами обучения и материалами, учитывающими требования международных стандартов</a:t>
            </a:r>
            <a:r>
              <a:rPr lang="ru-RU" altLang="ru-RU" sz="1800" dirty="0"/>
              <a:t>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endParaRPr lang="ru-RU" altLang="ru-RU" sz="1800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72215430-C731-4C6A-8174-DB5808C2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97B1A-7EB2-4990-8163-40FF130B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18058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ФГОС СПО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22492558-9256-4032-901E-C12B3E1E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54939" cy="5602634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IV. ТРЕБОВАНИЯ К УСЛОВИЯМ РЕАЛИЗАЦИИ ОБРАЗОВАТЕЛЬНОЙ ПРОГРАММЫ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b="1" dirty="0"/>
              <a:t>4.6. Требования к применяемым механизмам оценки качества образовательной программы.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4.6.1. Качество образовательной программы определяется в рамках системы </a:t>
            </a:r>
            <a:r>
              <a:rPr lang="ru-RU" altLang="ru-RU" sz="1600" dirty="0">
                <a:solidFill>
                  <a:srgbClr val="FF0000"/>
                </a:solidFill>
              </a:rPr>
              <a:t>внутренней оценки</a:t>
            </a:r>
            <a:r>
              <a:rPr lang="ru-RU" altLang="ru-RU" sz="1600" dirty="0"/>
              <a:t>, а также системы </a:t>
            </a:r>
            <a:r>
              <a:rPr lang="ru-RU" altLang="ru-RU" sz="1600" dirty="0">
                <a:solidFill>
                  <a:srgbClr val="FF0000"/>
                </a:solidFill>
              </a:rPr>
              <a:t>внешней оценки </a:t>
            </a:r>
            <a:r>
              <a:rPr lang="ru-RU" altLang="ru-RU" sz="1600" dirty="0"/>
              <a:t>на добровольной основе.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4.6.2. В целях совершенствования образовательной программы образовательная организация при проведении </a:t>
            </a:r>
            <a:r>
              <a:rPr lang="ru-RU" altLang="ru-RU" sz="1600" dirty="0">
                <a:solidFill>
                  <a:srgbClr val="FF0000"/>
                </a:solidFill>
              </a:rPr>
              <a:t>регулярной внутренней оценки </a:t>
            </a:r>
            <a:r>
              <a:rPr lang="ru-RU" altLang="ru-RU" sz="1600" dirty="0"/>
              <a:t>качества образовательной программы привлекает работодателей и их объединения, иных юридических и (или) физических лиц, включая педагогических работников образовательной организации.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4.6.3. Внешняя оценка качества образовательной программы может осуществляться в рамках профессионально-общественной аккредитации, проводимой работодателями, их объединениями, а также уполномоченными ими организациями, в том числе иностранными организациями, либо авторизованными национальными профессионально-общественными организациями, входящими в международные структуры, с целью признания качества и уровня подготовки выпускников, освоивших образовательную программу, отвечающими требованиям профессиональных стандартов, требованиям рынка труда к специалистам соответствующего профиля.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88B8A0FB-14BD-4574-BF2F-339CF087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9D6BC29-2FC1-417B-B9AE-C6DD0A9DF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должно быть:</a:t>
            </a:r>
            <a:endParaRPr lang="en-US" altLang="ru-RU" dirty="0"/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5397D20F-7FCA-48EE-9997-C029A09A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4" y="3433763"/>
            <a:ext cx="1675706" cy="287555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C669C708-012E-4757-A841-C75207DF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433763"/>
            <a:ext cx="2760661" cy="287555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6C2335E2-7DAE-4337-A8C3-C5036368C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860" y="3429000"/>
            <a:ext cx="2298253" cy="287555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872904E1-C838-44E1-854D-9FF30A5B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457056"/>
            <a:ext cx="1700661" cy="28475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4999" name="Group 7">
            <a:extLst>
              <a:ext uri="{FF2B5EF4-FFF2-40B4-BE49-F238E27FC236}">
                <a16:creationId xmlns:a16="http://schemas.microsoft.com/office/drawing/2014/main" id="{A023F573-D9AD-499A-9F1A-612523268AE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85000" name="Rectangle 8">
              <a:extLst>
                <a:ext uri="{FF2B5EF4-FFF2-40B4-BE49-F238E27FC236}">
                  <a16:creationId xmlns:a16="http://schemas.microsoft.com/office/drawing/2014/main" id="{2A34C7B1-2245-4518-9E37-47FEE256F3A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01" name="Group 9">
              <a:extLst>
                <a:ext uri="{FF2B5EF4-FFF2-40B4-BE49-F238E27FC236}">
                  <a16:creationId xmlns:a16="http://schemas.microsoft.com/office/drawing/2014/main" id="{D2C6C018-3808-40E6-81CF-CB90DACC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5002" name="Oval 10">
                <a:extLst>
                  <a:ext uri="{FF2B5EF4-FFF2-40B4-BE49-F238E27FC236}">
                    <a16:creationId xmlns:a16="http://schemas.microsoft.com/office/drawing/2014/main" id="{19498151-E9CF-4348-A965-FDC62819FD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3" name="Rectangle 11">
                <a:extLst>
                  <a:ext uri="{FF2B5EF4-FFF2-40B4-BE49-F238E27FC236}">
                    <a16:creationId xmlns:a16="http://schemas.microsoft.com/office/drawing/2014/main" id="{9E986E10-229C-43F9-81D5-13CC0E6C6F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4" name="Oval 12">
                <a:extLst>
                  <a:ext uri="{FF2B5EF4-FFF2-40B4-BE49-F238E27FC236}">
                    <a16:creationId xmlns:a16="http://schemas.microsoft.com/office/drawing/2014/main" id="{5BE0C1EA-5A30-4CA4-96EB-2A0BCA47B3B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5" name="Oval 13">
                <a:extLst>
                  <a:ext uri="{FF2B5EF4-FFF2-40B4-BE49-F238E27FC236}">
                    <a16:creationId xmlns:a16="http://schemas.microsoft.com/office/drawing/2014/main" id="{2584B259-68C9-43AC-B6B0-F5BDB09C0C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06" name="Rectangle 14">
              <a:extLst>
                <a:ext uri="{FF2B5EF4-FFF2-40B4-BE49-F238E27FC236}">
                  <a16:creationId xmlns:a16="http://schemas.microsoft.com/office/drawing/2014/main" id="{19B6840D-D804-431F-911E-890F1B076E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07" name="Group 15">
              <a:extLst>
                <a:ext uri="{FF2B5EF4-FFF2-40B4-BE49-F238E27FC236}">
                  <a16:creationId xmlns:a16="http://schemas.microsoft.com/office/drawing/2014/main" id="{03B3E599-CC0B-4986-94CE-9C2DE05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5008" name="Oval 16">
                <a:extLst>
                  <a:ext uri="{FF2B5EF4-FFF2-40B4-BE49-F238E27FC236}">
                    <a16:creationId xmlns:a16="http://schemas.microsoft.com/office/drawing/2014/main" id="{861A7F36-2AA3-44D1-9A88-7075FC7F90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9" name="Rectangle 17">
                <a:extLst>
                  <a:ext uri="{FF2B5EF4-FFF2-40B4-BE49-F238E27FC236}">
                    <a16:creationId xmlns:a16="http://schemas.microsoft.com/office/drawing/2014/main" id="{8511AC0C-D6FA-43CB-8C01-277149392A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0" name="Oval 18">
                <a:extLst>
                  <a:ext uri="{FF2B5EF4-FFF2-40B4-BE49-F238E27FC236}">
                    <a16:creationId xmlns:a16="http://schemas.microsoft.com/office/drawing/2014/main" id="{64B9C20E-C3B4-4064-9B64-F5EA296355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1" name="Oval 19">
                <a:extLst>
                  <a:ext uri="{FF2B5EF4-FFF2-40B4-BE49-F238E27FC236}">
                    <a16:creationId xmlns:a16="http://schemas.microsoft.com/office/drawing/2014/main" id="{53BBA62F-0935-49DF-B3BD-169DBFC8E7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12" name="Rectangle 20">
              <a:extLst>
                <a:ext uri="{FF2B5EF4-FFF2-40B4-BE49-F238E27FC236}">
                  <a16:creationId xmlns:a16="http://schemas.microsoft.com/office/drawing/2014/main" id="{69E76072-1092-4C61-8533-0BAFFD0D148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13" name="Group 21">
              <a:extLst>
                <a:ext uri="{FF2B5EF4-FFF2-40B4-BE49-F238E27FC236}">
                  <a16:creationId xmlns:a16="http://schemas.microsoft.com/office/drawing/2014/main" id="{F9DE1C39-09FA-4085-9E73-61D0265CD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5014" name="Oval 22">
                <a:extLst>
                  <a:ext uri="{FF2B5EF4-FFF2-40B4-BE49-F238E27FC236}">
                    <a16:creationId xmlns:a16="http://schemas.microsoft.com/office/drawing/2014/main" id="{2FAAB0EE-8696-4647-AA66-78045B5743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5" name="Rectangle 23">
                <a:extLst>
                  <a:ext uri="{FF2B5EF4-FFF2-40B4-BE49-F238E27FC236}">
                    <a16:creationId xmlns:a16="http://schemas.microsoft.com/office/drawing/2014/main" id="{A1379874-B2D7-4553-92B0-BA95B42670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6" name="Oval 24">
                <a:extLst>
                  <a:ext uri="{FF2B5EF4-FFF2-40B4-BE49-F238E27FC236}">
                    <a16:creationId xmlns:a16="http://schemas.microsoft.com/office/drawing/2014/main" id="{62AD0FE9-3BB7-46B6-9691-29803227DC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7" name="Oval 25">
                <a:extLst>
                  <a:ext uri="{FF2B5EF4-FFF2-40B4-BE49-F238E27FC236}">
                    <a16:creationId xmlns:a16="http://schemas.microsoft.com/office/drawing/2014/main" id="{0800E515-617D-49A6-B177-5705AD3317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18" name="Rectangle 26">
              <a:extLst>
                <a:ext uri="{FF2B5EF4-FFF2-40B4-BE49-F238E27FC236}">
                  <a16:creationId xmlns:a16="http://schemas.microsoft.com/office/drawing/2014/main" id="{05D35643-B93D-4307-94DC-216E0EDFE2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5019" name="Rectangle 27">
            <a:extLst>
              <a:ext uri="{FF2B5EF4-FFF2-40B4-BE49-F238E27FC236}">
                <a16:creationId xmlns:a16="http://schemas.microsoft.com/office/drawing/2014/main" id="{A937B58C-6EBC-4CAA-AC27-14AE5E0714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41450" y="235902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 dirty="0">
                <a:solidFill>
                  <a:schemeClr val="bg1"/>
                </a:solidFill>
              </a:rPr>
              <a:t>1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85020" name="Rectangle 28">
            <a:extLst>
              <a:ext uri="{FF2B5EF4-FFF2-40B4-BE49-F238E27FC236}">
                <a16:creationId xmlns:a16="http://schemas.microsoft.com/office/drawing/2014/main" id="{07EE982D-6910-4284-9A38-03E4FD25DD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6900" y="235902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 dirty="0">
                <a:solidFill>
                  <a:schemeClr val="bg1"/>
                </a:solidFill>
              </a:rPr>
              <a:t>2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85021" name="Rectangle 29">
            <a:extLst>
              <a:ext uri="{FF2B5EF4-FFF2-40B4-BE49-F238E27FC236}">
                <a16:creationId xmlns:a16="http://schemas.microsoft.com/office/drawing/2014/main" id="{70D9E5E9-4FBB-40AE-B916-FF8AEA979B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25" y="235902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 dirty="0">
                <a:solidFill>
                  <a:schemeClr val="bg1"/>
                </a:solidFill>
              </a:rPr>
              <a:t>3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85022" name="Rectangle 30">
            <a:extLst>
              <a:ext uri="{FF2B5EF4-FFF2-40B4-BE49-F238E27FC236}">
                <a16:creationId xmlns:a16="http://schemas.microsoft.com/office/drawing/2014/main" id="{692066A5-7ED6-4135-BB3F-1011140C8D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78575" y="235902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 dirty="0">
                <a:solidFill>
                  <a:schemeClr val="bg1"/>
                </a:solidFill>
              </a:rPr>
              <a:t>4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85023" name="Rectangle 31">
            <a:extLst>
              <a:ext uri="{FF2B5EF4-FFF2-40B4-BE49-F238E27FC236}">
                <a16:creationId xmlns:a16="http://schemas.microsoft.com/office/drawing/2014/main" id="{525E34C3-BB52-4F45-9E19-2087D7FAD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3651250"/>
            <a:ext cx="1385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Фонды оценочных средств (ФОС)</a:t>
            </a:r>
          </a:p>
        </p:txBody>
      </p:sp>
      <p:sp>
        <p:nvSpPr>
          <p:cNvPr id="85024" name="Rectangle 32">
            <a:extLst>
              <a:ext uri="{FF2B5EF4-FFF2-40B4-BE49-F238E27FC236}">
                <a16:creationId xmlns:a16="http://schemas.microsoft.com/office/drawing/2014/main" id="{E841522E-7498-441D-B7D5-97227B75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565" y="3651248"/>
            <a:ext cx="21975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Текущий контроль успеваемости, промежуточная аттестация, итоговая аттестация</a:t>
            </a:r>
          </a:p>
        </p:txBody>
      </p:sp>
      <p:sp>
        <p:nvSpPr>
          <p:cNvPr id="85025" name="Rectangle 33">
            <a:extLst>
              <a:ext uri="{FF2B5EF4-FFF2-40B4-BE49-F238E27FC236}">
                <a16:creationId xmlns:a16="http://schemas.microsoft.com/office/drawing/2014/main" id="{D174D1A6-D3E0-47C4-B986-2CD0485B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651250"/>
            <a:ext cx="27606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Формы, периодичность и порядок проведения, систему оценок текущего контроля успеваемости и промежуточной аттестации обучающихся </a:t>
            </a:r>
          </a:p>
        </p:txBody>
      </p:sp>
      <p:sp>
        <p:nvSpPr>
          <p:cNvPr id="85026" name="Rectangle 34">
            <a:extLst>
              <a:ext uri="{FF2B5EF4-FFF2-40B4-BE49-F238E27FC236}">
                <a16:creationId xmlns:a16="http://schemas.microsoft.com/office/drawing/2014/main" id="{3417F2A9-A675-414F-A915-1753C328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4" y="3651250"/>
            <a:ext cx="16757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Система внутренней оценки качества образовательной программы </a:t>
            </a:r>
          </a:p>
        </p:txBody>
      </p:sp>
      <p:pic>
        <p:nvPicPr>
          <p:cNvPr id="37" name="Picture 5" descr="лого">
            <a:extLst>
              <a:ext uri="{FF2B5EF4-FFF2-40B4-BE49-F238E27FC236}">
                <a16:creationId xmlns:a16="http://schemas.microsoft.com/office/drawing/2014/main" id="{92427E9E-E8E9-4753-93D1-70A3604F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71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47B8CB-89D4-4F7E-BBC5-898B2DE1C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108034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400" b="1" dirty="0">
                <a:solidFill>
                  <a:schemeClr val="tx2">
                    <a:satMod val="130000"/>
                  </a:schemeClr>
                </a:solidFill>
              </a:rPr>
              <a:t>Фонды оценочных средств (ФОС)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52857B8-C231-4E1D-A342-F5FBC935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4425"/>
          </a:xfrm>
        </p:spPr>
        <p:txBody>
          <a:bodyPr/>
          <a:lstStyle/>
          <a:p>
            <a:pPr eaLnBrk="1" hangingPunct="1"/>
            <a:r>
              <a:rPr lang="ru-RU" altLang="ru-RU" sz="3400" b="1" dirty="0"/>
              <a:t>ФОС  по образовательной  программе -  совокупность оценочных и  методических материалов, предназначенных для оценивания промежуточных и итоговых образовательных результатов</a:t>
            </a:r>
            <a:endParaRPr lang="ru-RU" altLang="ru-RU" sz="3400" dirty="0">
              <a:solidFill>
                <a:schemeClr val="folHlink"/>
              </a:solidFill>
            </a:endParaRP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BCDF24D4-7E5A-4A11-90CC-E760B46B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C659D2B-4002-4DF4-A119-C9ED213D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Образовательные результаты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21611A0D-9347-448E-B375-4B380F23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/>
          </a:p>
        </p:txBody>
      </p:sp>
      <p:sp>
        <p:nvSpPr>
          <p:cNvPr id="70702" name="AutoShape 46">
            <a:extLst>
              <a:ext uri="{FF2B5EF4-FFF2-40B4-BE49-F238E27FC236}">
                <a16:creationId xmlns:a16="http://schemas.microsoft.com/office/drawing/2014/main" id="{35CA47A4-6888-4516-AFE8-A38C2039E9C2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>
            <a:extLst>
              <a:ext uri="{FF2B5EF4-FFF2-40B4-BE49-F238E27FC236}">
                <a16:creationId xmlns:a16="http://schemas.microsoft.com/office/drawing/2014/main" id="{F596C1F1-56E2-4EB7-83EC-F266A8A8F067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>
            <a:extLst>
              <a:ext uri="{FF2B5EF4-FFF2-40B4-BE49-F238E27FC236}">
                <a16:creationId xmlns:a16="http://schemas.microsoft.com/office/drawing/2014/main" id="{A1538699-DB9F-4D90-BCC7-D7EC84D586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ru-RU" altLang="ru-RU" b="1" dirty="0">
                <a:solidFill>
                  <a:schemeClr val="tx2"/>
                </a:solidFill>
              </a:rPr>
              <a:t>Общие компетенции</a:t>
            </a:r>
            <a:endParaRPr lang="en-US" altLang="ru-RU" b="1" dirty="0">
              <a:solidFill>
                <a:schemeClr val="tx2"/>
              </a:solidFill>
            </a:endParaRPr>
          </a:p>
        </p:txBody>
      </p:sp>
      <p:sp>
        <p:nvSpPr>
          <p:cNvPr id="70705" name="AutoShape 49">
            <a:extLst>
              <a:ext uri="{FF2B5EF4-FFF2-40B4-BE49-F238E27FC236}">
                <a16:creationId xmlns:a16="http://schemas.microsoft.com/office/drawing/2014/main" id="{858E036D-42F7-4483-87B5-04A5A065DF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ru-RU" altLang="ru-RU" b="1" dirty="0">
                <a:solidFill>
                  <a:schemeClr val="tx2"/>
                </a:solidFill>
              </a:rPr>
              <a:t>Профессиональные компетенции</a:t>
            </a:r>
            <a:endParaRPr lang="en-US" altLang="ru-RU" b="1" dirty="0">
              <a:solidFill>
                <a:schemeClr val="tx2"/>
              </a:solidFill>
            </a:endParaRPr>
          </a:p>
        </p:txBody>
      </p:sp>
      <p:sp>
        <p:nvSpPr>
          <p:cNvPr id="70706" name="AutoShape 50">
            <a:extLst>
              <a:ext uri="{FF2B5EF4-FFF2-40B4-BE49-F238E27FC236}">
                <a16:creationId xmlns:a16="http://schemas.microsoft.com/office/drawing/2014/main" id="{90D2EB76-E224-4D88-9412-8A7CBE7843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74900" y="3360738"/>
            <a:ext cx="4501356" cy="6743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ru-RU" altLang="ru-RU" b="1" dirty="0">
                <a:solidFill>
                  <a:schemeClr val="tx2"/>
                </a:solidFill>
              </a:rPr>
              <a:t>Опыт практической деятельности</a:t>
            </a:r>
            <a:r>
              <a:rPr lang="en-US" altLang="ru-RU" b="1" dirty="0">
                <a:solidFill>
                  <a:schemeClr val="tx2"/>
                </a:solidFill>
              </a:rPr>
              <a:t> </a:t>
            </a:r>
            <a:endParaRPr lang="ru-RU" altLang="ru-RU" b="1" dirty="0">
              <a:solidFill>
                <a:schemeClr val="tx2"/>
              </a:solidFill>
            </a:endParaRPr>
          </a:p>
          <a:p>
            <a:pPr algn="l" eaLnBrk="0" hangingPunct="0"/>
            <a:r>
              <a:rPr lang="en-US" altLang="ru-RU" b="1" dirty="0">
                <a:solidFill>
                  <a:schemeClr val="tx2"/>
                </a:solidFill>
              </a:rPr>
              <a:t>(</a:t>
            </a:r>
            <a:r>
              <a:rPr lang="ru-RU" altLang="ru-RU" b="1" dirty="0">
                <a:solidFill>
                  <a:schemeClr val="tx2"/>
                </a:solidFill>
              </a:rPr>
              <a:t>практический опыт)</a:t>
            </a:r>
          </a:p>
        </p:txBody>
      </p:sp>
      <p:sp>
        <p:nvSpPr>
          <p:cNvPr id="70707" name="AutoShape 51">
            <a:extLst>
              <a:ext uri="{FF2B5EF4-FFF2-40B4-BE49-F238E27FC236}">
                <a16:creationId xmlns:a16="http://schemas.microsoft.com/office/drawing/2014/main" id="{BBB17A19-BE8E-4E00-B09B-B9FD93A58D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ru-RU" altLang="ru-RU" b="1" dirty="0">
                <a:solidFill>
                  <a:schemeClr val="tx2"/>
                </a:solidFill>
              </a:rPr>
              <a:t>Умения</a:t>
            </a:r>
            <a:endParaRPr lang="en-US" altLang="ru-RU" b="1" dirty="0">
              <a:solidFill>
                <a:schemeClr val="tx2"/>
              </a:solidFill>
            </a:endParaRPr>
          </a:p>
        </p:txBody>
      </p:sp>
      <p:sp>
        <p:nvSpPr>
          <p:cNvPr id="70708" name="AutoShape 52">
            <a:extLst>
              <a:ext uri="{FF2B5EF4-FFF2-40B4-BE49-F238E27FC236}">
                <a16:creationId xmlns:a16="http://schemas.microsoft.com/office/drawing/2014/main" id="{D1BE9F46-387D-42EB-9B7F-B2D878A15A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ru-RU" altLang="ru-RU" b="1" dirty="0">
                <a:solidFill>
                  <a:schemeClr val="tx2"/>
                </a:solidFill>
              </a:rPr>
              <a:t>Знания</a:t>
            </a:r>
            <a:endParaRPr lang="en-US" altLang="ru-RU" b="1" dirty="0">
              <a:solidFill>
                <a:schemeClr val="tx2"/>
              </a:solidFill>
            </a:endParaRPr>
          </a:p>
        </p:txBody>
      </p:sp>
      <p:grpSp>
        <p:nvGrpSpPr>
          <p:cNvPr id="70709" name="Group 53">
            <a:extLst>
              <a:ext uri="{FF2B5EF4-FFF2-40B4-BE49-F238E27FC236}">
                <a16:creationId xmlns:a16="http://schemas.microsoft.com/office/drawing/2014/main" id="{08214B28-3CBF-4CC8-8D81-AF6C20E0A81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70710" name="Oval 54">
              <a:extLst>
                <a:ext uri="{FF2B5EF4-FFF2-40B4-BE49-F238E27FC236}">
                  <a16:creationId xmlns:a16="http://schemas.microsoft.com/office/drawing/2014/main" id="{0A4AE910-4B25-48F5-B5A0-2F54650574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>
              <a:extLst>
                <a:ext uri="{FF2B5EF4-FFF2-40B4-BE49-F238E27FC236}">
                  <a16:creationId xmlns:a16="http://schemas.microsoft.com/office/drawing/2014/main" id="{0B2A03BF-51D1-41AC-9434-D1D6E90F6F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>
              <a:extLst>
                <a:ext uri="{FF2B5EF4-FFF2-40B4-BE49-F238E27FC236}">
                  <a16:creationId xmlns:a16="http://schemas.microsoft.com/office/drawing/2014/main" id="{C960C3B6-0CE6-4213-8EFC-A6AD58B76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>
              <a:extLst>
                <a:ext uri="{FF2B5EF4-FFF2-40B4-BE49-F238E27FC236}">
                  <a16:creationId xmlns:a16="http://schemas.microsoft.com/office/drawing/2014/main" id="{28A6B2BC-FD12-46A0-BE49-65C2768F97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>
              <a:extLst>
                <a:ext uri="{FF2B5EF4-FFF2-40B4-BE49-F238E27FC236}">
                  <a16:creationId xmlns:a16="http://schemas.microsoft.com/office/drawing/2014/main" id="{20857BA7-3417-463D-8F81-D4FC62C5E7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>
              <a:extLst>
                <a:ext uri="{FF2B5EF4-FFF2-40B4-BE49-F238E27FC236}">
                  <a16:creationId xmlns:a16="http://schemas.microsoft.com/office/drawing/2014/main" id="{21073444-FEAA-4E90-B24A-DCC1A70182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16" name="Group 60">
            <a:extLst>
              <a:ext uri="{FF2B5EF4-FFF2-40B4-BE49-F238E27FC236}">
                <a16:creationId xmlns:a16="http://schemas.microsoft.com/office/drawing/2014/main" id="{02294DFF-865B-4710-9464-0C74DB58998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70717" name="Oval 61">
              <a:extLst>
                <a:ext uri="{FF2B5EF4-FFF2-40B4-BE49-F238E27FC236}">
                  <a16:creationId xmlns:a16="http://schemas.microsoft.com/office/drawing/2014/main" id="{C0F14DFE-93FA-43F4-8033-933F87E9AE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>
              <a:extLst>
                <a:ext uri="{FF2B5EF4-FFF2-40B4-BE49-F238E27FC236}">
                  <a16:creationId xmlns:a16="http://schemas.microsoft.com/office/drawing/2014/main" id="{861D72E4-7BA0-4804-A6FB-71E7FB369B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>
              <a:extLst>
                <a:ext uri="{FF2B5EF4-FFF2-40B4-BE49-F238E27FC236}">
                  <a16:creationId xmlns:a16="http://schemas.microsoft.com/office/drawing/2014/main" id="{365DD925-AC74-4935-B904-9D5F252833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>
              <a:extLst>
                <a:ext uri="{FF2B5EF4-FFF2-40B4-BE49-F238E27FC236}">
                  <a16:creationId xmlns:a16="http://schemas.microsoft.com/office/drawing/2014/main" id="{0911FD4C-3A3A-4CBE-9179-D6A3728FF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>
              <a:extLst>
                <a:ext uri="{FF2B5EF4-FFF2-40B4-BE49-F238E27FC236}">
                  <a16:creationId xmlns:a16="http://schemas.microsoft.com/office/drawing/2014/main" id="{82E6B881-6C95-4C0C-BE3A-B7D9DAC3E5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>
              <a:extLst>
                <a:ext uri="{FF2B5EF4-FFF2-40B4-BE49-F238E27FC236}">
                  <a16:creationId xmlns:a16="http://schemas.microsoft.com/office/drawing/2014/main" id="{1EE01581-D296-4B0C-8323-F0D2CED65F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23" name="Group 67">
            <a:extLst>
              <a:ext uri="{FF2B5EF4-FFF2-40B4-BE49-F238E27FC236}">
                <a16:creationId xmlns:a16="http://schemas.microsoft.com/office/drawing/2014/main" id="{8D4A68C9-87DD-48B4-A2F3-4FFC71A84AB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70724" name="Oval 68">
              <a:extLst>
                <a:ext uri="{FF2B5EF4-FFF2-40B4-BE49-F238E27FC236}">
                  <a16:creationId xmlns:a16="http://schemas.microsoft.com/office/drawing/2014/main" id="{9EB0DF4B-6D68-4FC9-B5B3-0244756B0C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>
              <a:extLst>
                <a:ext uri="{FF2B5EF4-FFF2-40B4-BE49-F238E27FC236}">
                  <a16:creationId xmlns:a16="http://schemas.microsoft.com/office/drawing/2014/main" id="{FAC139B6-7886-4871-9AB4-8887C385AB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>
              <a:extLst>
                <a:ext uri="{FF2B5EF4-FFF2-40B4-BE49-F238E27FC236}">
                  <a16:creationId xmlns:a16="http://schemas.microsoft.com/office/drawing/2014/main" id="{9277BC8C-AA28-496F-8CDD-37776E2B0D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>
              <a:extLst>
                <a:ext uri="{FF2B5EF4-FFF2-40B4-BE49-F238E27FC236}">
                  <a16:creationId xmlns:a16="http://schemas.microsoft.com/office/drawing/2014/main" id="{368A630E-0DF3-4777-8CA9-A66ACA2FFA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>
              <a:extLst>
                <a:ext uri="{FF2B5EF4-FFF2-40B4-BE49-F238E27FC236}">
                  <a16:creationId xmlns:a16="http://schemas.microsoft.com/office/drawing/2014/main" id="{87E1FCD7-7C53-4592-A3F3-DAFE30DCF2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>
              <a:extLst>
                <a:ext uri="{FF2B5EF4-FFF2-40B4-BE49-F238E27FC236}">
                  <a16:creationId xmlns:a16="http://schemas.microsoft.com/office/drawing/2014/main" id="{2ACC80F8-114D-44DC-A813-BC654B244B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0" name="Group 74">
            <a:extLst>
              <a:ext uri="{FF2B5EF4-FFF2-40B4-BE49-F238E27FC236}">
                <a16:creationId xmlns:a16="http://schemas.microsoft.com/office/drawing/2014/main" id="{5A35DC9C-D531-4092-9FFA-69F63089146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70731" name="Oval 75">
              <a:extLst>
                <a:ext uri="{FF2B5EF4-FFF2-40B4-BE49-F238E27FC236}">
                  <a16:creationId xmlns:a16="http://schemas.microsoft.com/office/drawing/2014/main" id="{438343AA-2C9D-4FCD-AA41-55641D554B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>
              <a:extLst>
                <a:ext uri="{FF2B5EF4-FFF2-40B4-BE49-F238E27FC236}">
                  <a16:creationId xmlns:a16="http://schemas.microsoft.com/office/drawing/2014/main" id="{42149878-711B-493B-82F7-0564FDC25E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>
              <a:extLst>
                <a:ext uri="{FF2B5EF4-FFF2-40B4-BE49-F238E27FC236}">
                  <a16:creationId xmlns:a16="http://schemas.microsoft.com/office/drawing/2014/main" id="{F398EF28-6EAF-424B-8FE1-D4020C521B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>
              <a:extLst>
                <a:ext uri="{FF2B5EF4-FFF2-40B4-BE49-F238E27FC236}">
                  <a16:creationId xmlns:a16="http://schemas.microsoft.com/office/drawing/2014/main" id="{77464BE6-AB3A-4CFE-9AE8-9382FF6944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>
              <a:extLst>
                <a:ext uri="{FF2B5EF4-FFF2-40B4-BE49-F238E27FC236}">
                  <a16:creationId xmlns:a16="http://schemas.microsoft.com/office/drawing/2014/main" id="{412B3CD1-1E6F-4D06-AC90-F9ED7DDA81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>
              <a:extLst>
                <a:ext uri="{FF2B5EF4-FFF2-40B4-BE49-F238E27FC236}">
                  <a16:creationId xmlns:a16="http://schemas.microsoft.com/office/drawing/2014/main" id="{C403F5B4-5B54-4806-9472-E9912B1234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7" name="Group 81">
            <a:extLst>
              <a:ext uri="{FF2B5EF4-FFF2-40B4-BE49-F238E27FC236}">
                <a16:creationId xmlns:a16="http://schemas.microsoft.com/office/drawing/2014/main" id="{9541DD09-934C-4611-AB03-0420291E99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70738" name="Oval 82">
              <a:extLst>
                <a:ext uri="{FF2B5EF4-FFF2-40B4-BE49-F238E27FC236}">
                  <a16:creationId xmlns:a16="http://schemas.microsoft.com/office/drawing/2014/main" id="{EA939350-4608-40F5-BAB2-D3FE8EB546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>
              <a:extLst>
                <a:ext uri="{FF2B5EF4-FFF2-40B4-BE49-F238E27FC236}">
                  <a16:creationId xmlns:a16="http://schemas.microsoft.com/office/drawing/2014/main" id="{B53B0D04-DA10-4DD3-8646-56A121063F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>
              <a:extLst>
                <a:ext uri="{FF2B5EF4-FFF2-40B4-BE49-F238E27FC236}">
                  <a16:creationId xmlns:a16="http://schemas.microsoft.com/office/drawing/2014/main" id="{459B5223-D2C3-465D-927A-40DC6E87D1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>
              <a:extLst>
                <a:ext uri="{FF2B5EF4-FFF2-40B4-BE49-F238E27FC236}">
                  <a16:creationId xmlns:a16="http://schemas.microsoft.com/office/drawing/2014/main" id="{D6FB6783-B502-4732-886E-26B2A4DE5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>
              <a:extLst>
                <a:ext uri="{FF2B5EF4-FFF2-40B4-BE49-F238E27FC236}">
                  <a16:creationId xmlns:a16="http://schemas.microsoft.com/office/drawing/2014/main" id="{23108868-DA9A-47B5-B83D-824DE18B18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>
              <a:extLst>
                <a:ext uri="{FF2B5EF4-FFF2-40B4-BE49-F238E27FC236}">
                  <a16:creationId xmlns:a16="http://schemas.microsoft.com/office/drawing/2014/main" id="{D5E48DC1-96E5-41ED-B359-8BE8EE10B6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48" name="Picture 5" descr="лого">
            <a:extLst>
              <a:ext uri="{FF2B5EF4-FFF2-40B4-BE49-F238E27FC236}">
                <a16:creationId xmlns:a16="http://schemas.microsoft.com/office/drawing/2014/main" id="{A33328AB-EC9A-45A8-8392-20B6178C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24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625CBAA-575F-4EE1-874A-F89763E01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Оценочные средства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DF23CD-FDF1-4F7A-BA66-5B73761F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213"/>
            <a:ext cx="8538914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/>
              <a:t>ОС -  унифицированный/ стандартизированный  инструментарий для объективного оценивания образовательных результатов</a:t>
            </a:r>
            <a:endParaRPr lang="en-US" altLang="ru-RU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b="1" dirty="0"/>
              <a:t>   </a:t>
            </a:r>
            <a:endParaRPr lang="ru-RU" altLang="ru-RU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 Задания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+ описание форм и процедур оценки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+ инструментарий оценки 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2FC54643-CC24-4FF4-A3BB-D97CFDA1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69CE950-1422-4E91-936A-A63C895E9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ФОС состоят:</a:t>
            </a:r>
            <a:endParaRPr lang="en-US" altLang="ru-RU" sz="1800" dirty="0"/>
          </a:p>
        </p:txBody>
      </p:sp>
      <p:sp>
        <p:nvSpPr>
          <p:cNvPr id="95235" name="Freeform 3">
            <a:extLst>
              <a:ext uri="{FF2B5EF4-FFF2-40B4-BE49-F238E27FC236}">
                <a16:creationId xmlns:a16="http://schemas.microsoft.com/office/drawing/2014/main" id="{BE2C65FF-6482-4CB1-95B8-589A0F86D49E}"/>
              </a:ext>
            </a:extLst>
          </p:cNvPr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36" name="AutoShape 4">
            <a:extLst>
              <a:ext uri="{FF2B5EF4-FFF2-40B4-BE49-F238E27FC236}">
                <a16:creationId xmlns:a16="http://schemas.microsoft.com/office/drawing/2014/main" id="{BD9F642E-6708-4E22-A3DD-1A61A01C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7" name="AutoShape 5">
            <a:extLst>
              <a:ext uri="{FF2B5EF4-FFF2-40B4-BE49-F238E27FC236}">
                <a16:creationId xmlns:a16="http://schemas.microsoft.com/office/drawing/2014/main" id="{D8A011F7-2FBF-40B4-A09D-6E5F8D7E6B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>
            <a:extLst>
              <a:ext uri="{FF2B5EF4-FFF2-40B4-BE49-F238E27FC236}">
                <a16:creationId xmlns:a16="http://schemas.microsoft.com/office/drawing/2014/main" id="{31A1856B-EE74-4B25-A315-3FC47983E2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7">
            <a:extLst>
              <a:ext uri="{FF2B5EF4-FFF2-40B4-BE49-F238E27FC236}">
                <a16:creationId xmlns:a16="http://schemas.microsoft.com/office/drawing/2014/main" id="{0E2FC1C1-489E-4093-ADA8-7C840222F9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0" name="AutoShape 8">
            <a:extLst>
              <a:ext uri="{FF2B5EF4-FFF2-40B4-BE49-F238E27FC236}">
                <a16:creationId xmlns:a16="http://schemas.microsoft.com/office/drawing/2014/main" id="{CE862065-E652-4306-BE2B-1A39B291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1" name="AutoShape 9">
            <a:extLst>
              <a:ext uri="{FF2B5EF4-FFF2-40B4-BE49-F238E27FC236}">
                <a16:creationId xmlns:a16="http://schemas.microsoft.com/office/drawing/2014/main" id="{6C8139F3-2E5C-43BE-B1D7-70E7E02F69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2" name="AutoShape 10">
            <a:extLst>
              <a:ext uri="{FF2B5EF4-FFF2-40B4-BE49-F238E27FC236}">
                <a16:creationId xmlns:a16="http://schemas.microsoft.com/office/drawing/2014/main" id="{15031638-938F-4F8B-B005-A887218BA4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3" name="AutoShape 11">
            <a:extLst>
              <a:ext uri="{FF2B5EF4-FFF2-40B4-BE49-F238E27FC236}">
                <a16:creationId xmlns:a16="http://schemas.microsoft.com/office/drawing/2014/main" id="{6EB937AA-8246-493E-B71D-BDCE771A2E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44" name="Freeform 12">
            <a:extLst>
              <a:ext uri="{FF2B5EF4-FFF2-40B4-BE49-F238E27FC236}">
                <a16:creationId xmlns:a16="http://schemas.microsoft.com/office/drawing/2014/main" id="{4A07297F-D38D-4C19-AC48-90DEA14EC43F}"/>
              </a:ext>
            </a:extLst>
          </p:cNvPr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5" name="Text Box 13">
            <a:extLst>
              <a:ext uri="{FF2B5EF4-FFF2-40B4-BE49-F238E27FC236}">
                <a16:creationId xmlns:a16="http://schemas.microsoft.com/office/drawing/2014/main" id="{5F0CDF11-1C43-4421-9111-DCDB2A73FC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26799" y="24860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400" dirty="0">
                <a:solidFill>
                  <a:schemeClr val="bg1"/>
                </a:solidFill>
              </a:rPr>
              <a:t>2</a:t>
            </a:r>
            <a:endParaRPr lang="en-US" altLang="ru-RU" sz="1400" dirty="0">
              <a:solidFill>
                <a:schemeClr val="bg1"/>
              </a:solidFill>
            </a:endParaRPr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id="{443B242A-F066-4FCA-BF38-9AAF2E13FC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41399" y="19907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400" dirty="0">
                <a:solidFill>
                  <a:srgbClr val="FFFFFF"/>
                </a:solidFill>
              </a:rPr>
              <a:t>3</a:t>
            </a:r>
            <a:endParaRPr lang="en-US" altLang="ru-RU" sz="1400" dirty="0">
              <a:solidFill>
                <a:srgbClr val="FFFFFF"/>
              </a:solidFill>
            </a:endParaRPr>
          </a:p>
        </p:txBody>
      </p:sp>
      <p:grpSp>
        <p:nvGrpSpPr>
          <p:cNvPr id="95247" name="Group 15">
            <a:extLst>
              <a:ext uri="{FF2B5EF4-FFF2-40B4-BE49-F238E27FC236}">
                <a16:creationId xmlns:a16="http://schemas.microsoft.com/office/drawing/2014/main" id="{2663455A-1A3F-4946-8AB8-B4CA13D6F07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914650"/>
            <a:ext cx="2295525" cy="3324225"/>
            <a:chOff x="576" y="1836"/>
            <a:chExt cx="1446" cy="2094"/>
          </a:xfrm>
        </p:grpSpPr>
        <p:sp>
          <p:nvSpPr>
            <p:cNvPr id="95248" name="AutoShape 16">
              <a:extLst>
                <a:ext uri="{FF2B5EF4-FFF2-40B4-BE49-F238E27FC236}">
                  <a16:creationId xmlns:a16="http://schemas.microsoft.com/office/drawing/2014/main" id="{1B81E974-56AC-4F60-B594-BF9D7F5E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9" name="AutoShape 17">
              <a:extLst>
                <a:ext uri="{FF2B5EF4-FFF2-40B4-BE49-F238E27FC236}">
                  <a16:creationId xmlns:a16="http://schemas.microsoft.com/office/drawing/2014/main" id="{31766392-68A4-4BB4-8F26-6F24B3F062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0" name="AutoShape 18">
              <a:extLst>
                <a:ext uri="{FF2B5EF4-FFF2-40B4-BE49-F238E27FC236}">
                  <a16:creationId xmlns:a16="http://schemas.microsoft.com/office/drawing/2014/main" id="{01A9F2BC-E632-4B98-87F1-083D731B8E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1" name="AutoShape 19">
              <a:extLst>
                <a:ext uri="{FF2B5EF4-FFF2-40B4-BE49-F238E27FC236}">
                  <a16:creationId xmlns:a16="http://schemas.microsoft.com/office/drawing/2014/main" id="{A5228C8F-030D-4827-A676-6C21CED9EC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2" name="Text Box 20">
              <a:extLst>
                <a:ext uri="{FF2B5EF4-FFF2-40B4-BE49-F238E27FC236}">
                  <a16:creationId xmlns:a16="http://schemas.microsoft.com/office/drawing/2014/main" id="{AC1B7CB4-F12A-4C8F-9771-11BACAEDD9F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05" y="1836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dirty="0">
                  <a:solidFill>
                    <a:schemeClr val="bg1"/>
                  </a:solidFill>
                </a:rPr>
                <a:t>1</a:t>
              </a:r>
              <a:endParaRPr lang="en-US" alt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95253" name="Text Box 21">
              <a:extLst>
                <a:ext uri="{FF2B5EF4-FFF2-40B4-BE49-F238E27FC236}">
                  <a16:creationId xmlns:a16="http://schemas.microsoft.com/office/drawing/2014/main" id="{431138CC-C90B-460C-BEA8-68855AFF5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06"/>
              <a:ext cx="1351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ru-RU" altLang="ru-RU" b="1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ru-RU" altLang="ru-RU" b="1" dirty="0">
                <a:solidFill>
                  <a:srgbClr val="000000"/>
                </a:solidFill>
              </a:endParaRPr>
            </a:p>
            <a:p>
              <a:pPr algn="ctr" eaLnBrk="0" hangingPunct="0"/>
              <a:endParaRPr lang="ru-RU" altLang="ru-RU" b="1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altLang="ru-RU" b="1" dirty="0">
                  <a:solidFill>
                    <a:srgbClr val="000000"/>
                  </a:solidFill>
                </a:rPr>
                <a:t>Средства для текущего контроля успеваемости</a:t>
              </a:r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95254" name="Text Box 22">
            <a:extLst>
              <a:ext uri="{FF2B5EF4-FFF2-40B4-BE49-F238E27FC236}">
                <a16:creationId xmlns:a16="http://schemas.microsoft.com/office/drawing/2014/main" id="{B2B099CD-69C7-4F1F-995E-87938DA9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86075"/>
            <a:ext cx="213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b="1" dirty="0">
                <a:solidFill>
                  <a:srgbClr val="000000"/>
                </a:solidFill>
              </a:rPr>
              <a:t>Средства для промежуточной аттестации</a:t>
            </a: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55EAE1B4-E8AE-4012-A651-5D57B7FB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352675"/>
            <a:ext cx="213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l" eaLnBrk="0" hangingPunct="0"/>
            <a:endParaRPr lang="ru-RU" altLang="ru-RU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b="1" dirty="0">
                <a:solidFill>
                  <a:srgbClr val="000000"/>
                </a:solidFill>
              </a:rPr>
              <a:t>Средства для итоговой аттестации</a:t>
            </a:r>
            <a:endParaRPr lang="en-US" altLang="ru-RU" dirty="0">
              <a:solidFill>
                <a:srgbClr val="000000"/>
              </a:solidFill>
            </a:endParaRPr>
          </a:p>
        </p:txBody>
      </p:sp>
      <p:pic>
        <p:nvPicPr>
          <p:cNvPr id="26" name="Picture 5" descr="лого">
            <a:extLst>
              <a:ext uri="{FF2B5EF4-FFF2-40B4-BE49-F238E27FC236}">
                <a16:creationId xmlns:a16="http://schemas.microsoft.com/office/drawing/2014/main" id="{DEAF7821-B4B0-4379-81DC-872E4258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3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87AA6F8-94D4-4247-892E-460E295C1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>
                    <a:satMod val="130000"/>
                  </a:schemeClr>
                </a:solidFill>
              </a:rPr>
              <a:t>ФОС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39C778E-25F3-4F58-B10C-95D15E34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777"/>
            <a:ext cx="8424862" cy="496897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altLang="ru-RU" b="1" dirty="0"/>
          </a:p>
          <a:p>
            <a:pPr marL="0" indent="0" algn="ctr" eaLnBrk="1" hangingPunct="1">
              <a:buNone/>
            </a:pPr>
            <a:endParaRPr lang="ru-RU" altLang="ru-RU" b="1" dirty="0"/>
          </a:p>
          <a:p>
            <a:pPr marL="0" indent="0" algn="ctr" eaLnBrk="1" hangingPunct="1">
              <a:buNone/>
            </a:pPr>
            <a:endParaRPr lang="ru-RU" altLang="ru-RU" b="1" dirty="0"/>
          </a:p>
          <a:p>
            <a:pPr marL="0" indent="0" algn="ctr" eaLnBrk="1" hangingPunct="1">
              <a:buNone/>
            </a:pPr>
            <a:r>
              <a:rPr lang="ru-RU" altLang="ru-RU" b="1" dirty="0"/>
              <a:t>Фонды оценочных средств разрабатываются по каждой учебной дисциплине и профессиональному модулю.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9E9FB4AE-0F5E-4E0E-B46A-E2FCCFA8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8EF463E-042D-42D4-9C33-B21A5BF2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7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ФОС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F3EFFF3-5BDC-430B-9F79-B1769E0E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313"/>
            <a:ext cx="8641085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/>
              <a:t>ФОС помимо выполнения оценочных функций наилучшим образом характеризует образовательный уровень образовательной организации. </a:t>
            </a:r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/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/>
              <a:t>Качество фонда оценочных средств и технологий является ярким показателем реализации федеральных государственных образовательных стандартов среднего профессионального образования. 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4921A88F-CB1C-4991-AAE0-53961780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E497-F963-4376-B5AB-95546E27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19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Норматив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9932B3E6-D882-4282-A518-E9EDCC32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050"/>
            <a:ext cx="8928547" cy="5949950"/>
          </a:xfrm>
        </p:spPr>
        <p:txBody>
          <a:bodyPr/>
          <a:lstStyle/>
          <a:p>
            <a:pPr algn="just"/>
            <a:r>
              <a:rPr lang="ru-RU" altLang="ru-RU" sz="2000" dirty="0"/>
              <a:t>Федеральный закон от 29 декабря 2012 г. N 273-ФЗ «Об образовании в Российской Федерации».</a:t>
            </a:r>
          </a:p>
          <a:p>
            <a:pPr algn="just"/>
            <a:r>
              <a:rPr lang="ru-RU" altLang="ru-RU" sz="2000" dirty="0"/>
              <a:t>Порядок организации и осуществления образовательной деятельности по образовательным программам среднего профессионального образования, утвержденный приказом Министерства образования и науки РФ от 14 июня 2013 г. N 464. </a:t>
            </a:r>
          </a:p>
          <a:p>
            <a:pPr algn="just"/>
            <a:r>
              <a:rPr lang="ru-RU" altLang="ru-RU" sz="2000" dirty="0"/>
              <a:t>Положение о практической подготовке обучающихся, утвержденный приказом Министерства науки и высшего образования РФ и Министерства просвещения РФ от 5 августа 2020 г. № 885/390 «О практической подготовке обучающихся».</a:t>
            </a:r>
          </a:p>
          <a:p>
            <a:pPr algn="just"/>
            <a:r>
              <a:rPr lang="ru-RU" altLang="ru-RU" sz="2000" dirty="0"/>
              <a:t> Порядок проведения государственной итоговой аттестации по образовательным программам среднего профессионального образования, утвержденный приказом Министерства образования и науки РФ от 16 августа 2013 г. N 968.</a:t>
            </a:r>
          </a:p>
          <a:p>
            <a:pPr algn="just"/>
            <a:r>
              <a:rPr lang="ru-RU" altLang="ru-RU" sz="2000" b="1" dirty="0"/>
              <a:t>ФГОС СПО</a:t>
            </a:r>
          </a:p>
          <a:p>
            <a:pPr algn="just"/>
            <a:endParaRPr lang="ru-RU" altLang="ru-RU" sz="1600" dirty="0"/>
          </a:p>
          <a:p>
            <a:pPr marL="0" indent="0">
              <a:buNone/>
            </a:pPr>
            <a:endParaRPr lang="ru-RU" altLang="ru-RU" sz="1600" dirty="0"/>
          </a:p>
        </p:txBody>
      </p:sp>
      <p:pic>
        <p:nvPicPr>
          <p:cNvPr id="5" name="Picture 5" descr="лого">
            <a:extLst>
              <a:ext uri="{FF2B5EF4-FFF2-40B4-BE49-F238E27FC236}">
                <a16:creationId xmlns:a16="http://schemas.microsoft.com/office/drawing/2014/main" id="{84FEDBF5-2663-4644-9B34-500D9024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D654CD6-998C-4D70-A2C5-3DC12D24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altLang="ru-RU" sz="340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altLang="ru-RU" sz="3400">
                <a:solidFill>
                  <a:schemeClr val="tx2">
                    <a:satMod val="130000"/>
                  </a:schemeClr>
                </a:solidFill>
              </a:rPr>
              <a:t>ФОС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4B94571-B8A5-43C0-BFB2-131DF7F8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47800"/>
            <a:ext cx="8135937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dirty="0"/>
              <a:t>ФОС должны быть:</a:t>
            </a:r>
          </a:p>
          <a:p>
            <a:pPr eaLnBrk="1" hangingPunct="1"/>
            <a:r>
              <a:rPr lang="ru-RU" altLang="ru-RU" sz="3600" b="1" dirty="0"/>
              <a:t>Стандартизированы </a:t>
            </a:r>
            <a:r>
              <a:rPr lang="ru-RU" altLang="ru-RU" sz="1800" b="1" dirty="0"/>
              <a:t>(эталонные требования)</a:t>
            </a:r>
          </a:p>
          <a:p>
            <a:pPr eaLnBrk="1" hangingPunct="1"/>
            <a:r>
              <a:rPr lang="ru-RU" altLang="ru-RU" sz="3600" b="1" dirty="0"/>
              <a:t>Унифицированы </a:t>
            </a:r>
            <a:r>
              <a:rPr lang="ru-RU" altLang="ru-RU" sz="1800" b="1" dirty="0"/>
              <a:t>(единообразные, типовые формы)</a:t>
            </a:r>
          </a:p>
          <a:p>
            <a:pPr eaLnBrk="1" hangingPunct="1"/>
            <a:r>
              <a:rPr lang="ru-RU" altLang="ru-RU" sz="3600" b="1" dirty="0"/>
              <a:t>Регламентированы </a:t>
            </a:r>
            <a:r>
              <a:rPr lang="ru-RU" altLang="ru-RU" sz="1800" b="1" dirty="0"/>
              <a:t>(строго установленный, прописанный)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dirty="0">
              <a:latin typeface="Arial" panose="020B0604020202020204" pitchFamily="34" charset="0"/>
            </a:endParaRP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E0EF6853-FD50-4BC7-A680-A3F10F65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7B07-2DAA-4EF2-8B09-D89D4C88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ЛНА в ОО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5F8D9BA4-DF9B-41CF-95DE-90168114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57338"/>
            <a:ext cx="8477250" cy="5111750"/>
          </a:xfrm>
        </p:spPr>
        <p:txBody>
          <a:bodyPr/>
          <a:lstStyle/>
          <a:p>
            <a:pPr algn="just"/>
            <a:r>
              <a:rPr lang="ru-RU" altLang="ru-RU" sz="3600"/>
              <a:t>Положение о текущем контроле успеваемости и промежуточной аттестации</a:t>
            </a:r>
          </a:p>
          <a:p>
            <a:pPr algn="just"/>
            <a:r>
              <a:rPr lang="ru-RU" altLang="ru-RU" sz="3600"/>
              <a:t>Положение о ГИА (Положение о ВКР, ДЭ)</a:t>
            </a:r>
          </a:p>
          <a:p>
            <a:pPr algn="just"/>
            <a:r>
              <a:rPr lang="ru-RU" altLang="ru-RU" sz="3600"/>
              <a:t>Программа ГИА</a:t>
            </a:r>
          </a:p>
          <a:p>
            <a:pPr algn="just"/>
            <a:r>
              <a:rPr lang="ru-RU" altLang="ru-RU" sz="3600">
                <a:solidFill>
                  <a:srgbClr val="FF0000"/>
                </a:solidFill>
              </a:rPr>
              <a:t>Положение о ФОС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B0BDB103-AA6E-43C7-B2FC-98A81339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9189571-5EDA-4106-A4F2-3693F2A9F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AED3CF3-F90E-40FE-93C0-1E4027B2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1. Общие положения. </a:t>
            </a:r>
            <a:r>
              <a:rPr lang="ru-RU" altLang="ru-RU"/>
              <a:t>В данном разделе определяется основное предназначение ФОС, перечисляются основные нормативные правовые акты, на основании которых осуществляется разработка, формирование и использование ФОС в конкретной образовательной организации. </a:t>
            </a:r>
            <a:r>
              <a:rPr lang="ru-RU" altLang="ru-RU" b="1"/>
              <a:t>  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E37EA3D4-AB14-4724-8376-7EE7AF5B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5C4E300-7099-416F-B9C3-0DBD639D0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459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0B81D61-BF1C-4491-965B-2B093167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5538"/>
            <a:ext cx="8713663" cy="5616575"/>
          </a:xfrm>
        </p:spPr>
        <p:txBody>
          <a:bodyPr/>
          <a:lstStyle/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800" b="1" dirty="0"/>
              <a:t>2. Функции назначение фондов оценочных средств. </a:t>
            </a:r>
            <a:r>
              <a:rPr lang="ru-RU" altLang="ru-RU" sz="1800" dirty="0"/>
              <a:t>В соответствии с требованиями ФГОС СПО образовательная организация создает ФОС для текущего контроля успеваемости, промежуточной аттестации и итоговой аттестации.</a:t>
            </a:r>
            <a:endParaRPr lang="ru-RU" altLang="ru-RU" sz="1800" i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800" b="1" i="1" dirty="0"/>
              <a:t>ФОС текущего контроля успеваемости</a:t>
            </a:r>
            <a:r>
              <a:rPr lang="ru-RU" altLang="ru-RU" sz="1800" dirty="0"/>
              <a:t> используется для оперативного и регулярного управления учебной деятельностью (в том числе самостоятельной) обучающихся. В условиях рейтинговой системы контроля результаты текущего оценивания обучающегося используются как показатель его текущего рейтинга.</a:t>
            </a:r>
            <a:endParaRPr lang="ru-RU" altLang="ru-RU" sz="1800" i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800" b="1" i="1" dirty="0"/>
              <a:t>ФОС промежуточной аттестации </a:t>
            </a:r>
            <a:r>
              <a:rPr lang="ru-RU" altLang="ru-RU" sz="1800" b="1" dirty="0"/>
              <a:t>обучающихся</a:t>
            </a:r>
            <a:r>
              <a:rPr lang="ru-RU" altLang="ru-RU" sz="1800" dirty="0"/>
              <a:t> предназначен для оценки степени достижения запланированных результатов обучения по завершению освоения структурных элементов в соответствии с учебным планом: учебной дисциплины, междисциплинарного курса, практики, профессионального модуля в целом. </a:t>
            </a:r>
            <a:endParaRPr lang="ru-RU" altLang="ru-RU" sz="1800" i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800" b="1" i="1" dirty="0"/>
              <a:t>ФОС итоговой аттестации</a:t>
            </a:r>
            <a:r>
              <a:rPr lang="ru-RU" altLang="ru-RU" sz="1800" b="1" dirty="0"/>
              <a:t> используется</a:t>
            </a:r>
            <a:r>
              <a:rPr lang="ru-RU" altLang="ru-RU" sz="1800" dirty="0"/>
              <a:t> для выполнения выпускной квалификационной работы и проведения государственного экзамена. В ходе государственной итоговой аттестации определяется соответствие результатов освоения обучающимися образовательных программ среднего профессионального образования соответствующим требованиям федерального государственного образовательного стандарта среднего профессионального образования.</a:t>
            </a:r>
            <a:endParaRPr lang="ru-RU" altLang="ru-RU" sz="1800" b="1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51F0D8B7-764E-4A8D-B40D-FE3FE658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D63CF40-6CD2-4604-BF7E-0382C4719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98A780C-C709-4842-8ED3-5F4D84B4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82930" cy="532889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altLang="ru-RU" sz="2100" b="1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b="1" dirty="0"/>
              <a:t>3. </a:t>
            </a:r>
            <a:r>
              <a:rPr lang="ru-RU" altLang="ru-RU" sz="2400" b="1" dirty="0"/>
              <a:t>Принципы формирования ФОС.  </a:t>
            </a:r>
            <a:r>
              <a:rPr lang="ru-RU" altLang="ru-RU" sz="2400" dirty="0"/>
              <a:t>Фонды оценочных средств должны формироваться на основе ключевых принципов оценивания: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валидность (объекты и содержание оценивания должны соответствовать поставленным целям и функциям контроля и обучения);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надежность (нацеленность используемых методов и средств на объективность оценивания);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эффективность (оптимальность выбора для конкретных условий использования целей, методов и средств контроля). </a:t>
            </a:r>
            <a:endParaRPr lang="ru-RU" altLang="ru-RU" sz="2400" b="1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3FC35201-BAA3-4B7A-B700-E2A4A07A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09E05ED-2BC3-4D7E-934E-EC249D3AF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79670B8-FB19-4FD5-98BD-7EA289E2D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447800"/>
            <a:ext cx="8568630" cy="480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 dirty="0"/>
              <a:t>4. </a:t>
            </a:r>
            <a:r>
              <a:rPr lang="ru-RU" altLang="ru-RU" sz="2400" b="1" dirty="0"/>
              <a:t>Требования к структуре ФОС.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Требования к структуре фондов оценочных средств должны быть унифицированы и регламентированы на уровне образовательной организации.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Структуру фондов оценочных средств как оценочной системы образовательная организация определяет самостоятельно.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Структурирование оценочных средств в фондах может быть выполнено по-разному: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/>
              <a:t>по образовательным программам;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/>
              <a:t>по структурным элементам образовательной программы;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/>
              <a:t>по назначению оценочных средств.</a:t>
            </a:r>
            <a:endParaRPr lang="ru-RU" altLang="ru-RU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 </a:t>
            </a:r>
            <a:endParaRPr lang="ru-RU" altLang="ru-RU" sz="2400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BFBA7194-37E5-4AAE-B1BB-723F9F7D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D2FEB67-1059-4C7F-A635-2702FFA5D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59CF2DB-5C9F-4C29-85A5-770A9D0F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47800"/>
            <a:ext cx="83597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100" b="1" dirty="0"/>
              <a:t>5. </a:t>
            </a:r>
            <a:r>
              <a:rPr lang="ru-RU" altLang="ru-RU" sz="2400" b="1" dirty="0"/>
              <a:t>Требования к структуре комплектов оценочных средств. </a:t>
            </a:r>
          </a:p>
          <a:p>
            <a:pPr marL="82550" indent="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400" dirty="0"/>
              <a:t>Комплект оценочных средств (далее – КОС) – унифицированный/стандартизированный  инструментарий для объективного оценивания образовательных результатов (промежуточных и итоговых результатов). </a:t>
            </a:r>
          </a:p>
          <a:p>
            <a:pPr marL="82550" indent="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400" dirty="0"/>
              <a:t>В образовательной организации должны быть единые подходы к разработке и формированию КОС, поэтому в данном разделе Положения определяется  единый набор компонентов комплекта по учебной дисциплине/МДК/практикам/профессиональному модулю.</a:t>
            </a:r>
            <a:endParaRPr lang="ru-RU" altLang="ru-RU" sz="2400" b="1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F3BA340F-0826-4ACC-A6A1-99207766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3762699-4C63-4E31-8152-009EF1A68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20998F0-27B9-4FF1-9149-F4D7370D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7800"/>
            <a:ext cx="8610922" cy="4800600"/>
          </a:xfrm>
        </p:spPr>
        <p:txBody>
          <a:bodyPr/>
          <a:lstStyle/>
          <a:p>
            <a:pPr marL="8255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600" b="1" dirty="0"/>
              <a:t>6. Порядок разработки и формирования ФОС.  </a:t>
            </a:r>
          </a:p>
          <a:p>
            <a:pPr marL="82550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600" b="1" dirty="0"/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800" dirty="0"/>
              <a:t>ФОС образовательной организации представляет собой систему взаимосвязанных и зависимых друг от друга элементов – оценочных средств. </a:t>
            </a:r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800" dirty="0"/>
              <a:t>Для того чтобы эта система выстроилась в образовательной организации и стала эффективно функционировать, необходимо соблюдать установленный порядок и правила как при разработке КОС, так и при формировании ФОС. </a:t>
            </a:r>
            <a:endParaRPr lang="ru-RU" altLang="ru-RU" sz="2800" b="1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C1EC1EF5-6DAE-4B91-B548-4F954E69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EF8B95B-4821-416B-BC4D-A7879D918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5586D5B-A3BD-4AB7-BB07-92335924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7800"/>
            <a:ext cx="8610922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100" b="1" dirty="0"/>
              <a:t>7. Ответственность за разработку и формирование ФОС.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1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100" dirty="0"/>
              <a:t>В данном разделе Положения фиксируется ответственность должностных лиц образовательной организации за разработку оценочных средств, формирование ФОС, согласование ФОС и утверждение  ФОС. </a:t>
            </a:r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100" dirty="0"/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100" dirty="0"/>
              <a:t>ФОС образовательной организации может разрабатываться и формироваться рабочей группой/творческим коллективом в соавторстве. Разработчики должны нести ответственность за качество разработки, правильность составления и оформления оценочных средств в составе фонда.</a:t>
            </a:r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ru-RU" altLang="ru-RU" sz="2100" dirty="0"/>
          </a:p>
          <a:p>
            <a:pPr marL="8255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100" dirty="0"/>
              <a:t>Деятельность, связанная с разработкой ФОС, вносится в индивидуальные планы должностных лиц. </a:t>
            </a:r>
            <a:endParaRPr lang="ru-RU" altLang="ru-RU" sz="2100" b="1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643A5BFB-6BB5-41DD-BAD7-6F5836D6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E9CF30A-EBC4-46A2-A215-691E36E0A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>
                <a:solidFill>
                  <a:schemeClr val="tx2">
                    <a:satMod val="130000"/>
                  </a:schemeClr>
                </a:solidFill>
              </a:rPr>
              <a:t>Положение о ФОС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C8AD4BB-2C61-4D64-91BD-F730480A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just" eaLnBrk="1" hangingPunct="1">
              <a:buFont typeface="Wingdings 2" panose="05020102010507070707" pitchFamily="18" charset="2"/>
              <a:buNone/>
            </a:pPr>
            <a:r>
              <a:rPr lang="ru-RU" altLang="ru-RU" b="1"/>
              <a:t>8. Приложения.  </a:t>
            </a:r>
          </a:p>
          <a:p>
            <a:pPr marL="82550" indent="0" algn="just" eaLnBrk="1" hangingPunct="1">
              <a:buFont typeface="Wingdings 2" panose="05020102010507070707" pitchFamily="18" charset="2"/>
              <a:buNone/>
            </a:pPr>
            <a:r>
              <a:rPr lang="ru-RU" altLang="ru-RU"/>
              <a:t>Регламентация процесса разработки и формирования ФОС предполагает наличие унифицирванных форм, бланков, макетов и т.д. Весь необходимый материал включается в состав Положения в формате приложений.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5D18C042-2071-4FB4-B1B3-72303428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BE10CEB-CDDF-4593-9169-A36097B9A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291264" cy="756320"/>
          </a:xfrm>
        </p:spPr>
        <p:txBody>
          <a:bodyPr/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Федеральный закон от 29 декабря 2012 г. N 273-ФЗ «Об образовании в Российской Федерации» </a:t>
            </a:r>
            <a:endParaRPr lang="en-US" altLang="ru-RU" sz="2400" dirty="0"/>
          </a:p>
        </p:txBody>
      </p:sp>
      <p:sp>
        <p:nvSpPr>
          <p:cNvPr id="72707" name="AutoShape 3">
            <a:extLst>
              <a:ext uri="{FF2B5EF4-FFF2-40B4-BE49-F238E27FC236}">
                <a16:creationId xmlns:a16="http://schemas.microsoft.com/office/drawing/2014/main" id="{D0FB2B5D-2246-4100-8DAB-A2A836E0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31242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2709" name="AutoShape 5">
            <a:extLst>
              <a:ext uri="{FF2B5EF4-FFF2-40B4-BE49-F238E27FC236}">
                <a16:creationId xmlns:a16="http://schemas.microsoft.com/office/drawing/2014/main" id="{F196BBEE-9454-402D-BBD7-32A77774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352800"/>
            <a:ext cx="2889448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6E7C8028-D923-4FFC-B29C-45EA3C7B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552825"/>
            <a:ext cx="25411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dirty="0"/>
              <a:t>Статья 58. Промежуточная аттестация обучающихся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E1A849D4-FB89-402F-BB5E-00B25A89E9B0}"/>
              </a:ext>
            </a:extLst>
          </p:cNvPr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2" name="AutoShape 8">
            <a:extLst>
              <a:ext uri="{FF2B5EF4-FFF2-40B4-BE49-F238E27FC236}">
                <a16:creationId xmlns:a16="http://schemas.microsoft.com/office/drawing/2014/main" id="{8BA75F88-2EB8-4826-8835-B03EE8151C99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3E7E1233-2144-490E-8534-1C85136F9D19}"/>
              </a:ext>
            </a:extLst>
          </p:cNvPr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2714" name="Group 10">
            <a:extLst>
              <a:ext uri="{FF2B5EF4-FFF2-40B4-BE49-F238E27FC236}">
                <a16:creationId xmlns:a16="http://schemas.microsoft.com/office/drawing/2014/main" id="{4EB6CD8C-E2E9-4634-96DC-CD5A13CBCD2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2715" name="Group 11">
              <a:extLst>
                <a:ext uri="{FF2B5EF4-FFF2-40B4-BE49-F238E27FC236}">
                  <a16:creationId xmlns:a16="http://schemas.microsoft.com/office/drawing/2014/main" id="{0618AA03-BC2A-43D0-8572-C308EA882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>
                <a:extLst>
                  <a:ext uri="{FF2B5EF4-FFF2-40B4-BE49-F238E27FC236}">
                    <a16:creationId xmlns:a16="http://schemas.microsoft.com/office/drawing/2014/main" id="{35957830-2849-4847-AE8B-B1369603F5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7" name="Oval 13">
                <a:extLst>
                  <a:ext uri="{FF2B5EF4-FFF2-40B4-BE49-F238E27FC236}">
                    <a16:creationId xmlns:a16="http://schemas.microsoft.com/office/drawing/2014/main" id="{7314C0E6-D675-45B2-B52C-8C9796FDEB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718" name="Oval 14">
              <a:extLst>
                <a:ext uri="{FF2B5EF4-FFF2-40B4-BE49-F238E27FC236}">
                  <a16:creationId xmlns:a16="http://schemas.microsoft.com/office/drawing/2014/main" id="{DAF524E9-1891-42BA-A803-A70083088B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19" name="Oval 15">
              <a:extLst>
                <a:ext uri="{FF2B5EF4-FFF2-40B4-BE49-F238E27FC236}">
                  <a16:creationId xmlns:a16="http://schemas.microsoft.com/office/drawing/2014/main" id="{E014EF0F-B780-499E-9127-6D2A7E60CB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20" name="Oval 16">
              <a:extLst>
                <a:ext uri="{FF2B5EF4-FFF2-40B4-BE49-F238E27FC236}">
                  <a16:creationId xmlns:a16="http://schemas.microsoft.com/office/drawing/2014/main" id="{AB2EB4DB-02A6-4F3F-8041-DCF8B58C9D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21" name="Oval 17">
              <a:extLst>
                <a:ext uri="{FF2B5EF4-FFF2-40B4-BE49-F238E27FC236}">
                  <a16:creationId xmlns:a16="http://schemas.microsoft.com/office/drawing/2014/main" id="{99BFD76F-14C6-414E-BCA0-A94403931A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2722" name="Text Box 18">
            <a:extLst>
              <a:ext uri="{FF2B5EF4-FFF2-40B4-BE49-F238E27FC236}">
                <a16:creationId xmlns:a16="http://schemas.microsoft.com/office/drawing/2014/main" id="{D725D13D-8826-4339-8FC0-CC9FDA59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828800"/>
            <a:ext cx="3098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</a:rPr>
              <a:t>Регламенты оценивания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id="{10A4E8B6-905C-4573-B068-3980D7D9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581400"/>
            <a:ext cx="26543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ru-RU" sz="2400" dirty="0"/>
              <a:t>Статья 59. Итоговая аттестация</a:t>
            </a:r>
          </a:p>
        </p:txBody>
      </p:sp>
      <p:pic>
        <p:nvPicPr>
          <p:cNvPr id="23" name="Picture 5" descr="лого">
            <a:extLst>
              <a:ext uri="{FF2B5EF4-FFF2-40B4-BE49-F238E27FC236}">
                <a16:creationId xmlns:a16="http://schemas.microsoft.com/office/drawing/2014/main" id="{A232C835-9B0E-4CE1-B39A-494687BF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274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D3F50-D735-4C65-B484-B865CA98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522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/>
              <a:t>ПЗ №1. Анализ содержания и структуры локальных нормативных актов ПОО по заданным параметрам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1EBCA-E0A2-4C37-B674-7E9EECC0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628800"/>
            <a:ext cx="8394898" cy="4619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u="sng" dirty="0"/>
              <a:t>Раздатка:</a:t>
            </a:r>
          </a:p>
          <a:p>
            <a:pPr>
              <a:defRPr/>
            </a:pPr>
            <a:r>
              <a:rPr lang="ru-RU" sz="3200" dirty="0"/>
              <a:t>Положение о ФОС</a:t>
            </a:r>
          </a:p>
          <a:p>
            <a:pPr>
              <a:defRPr/>
            </a:pPr>
            <a:r>
              <a:rPr lang="ru-RU" sz="3200" dirty="0"/>
              <a:t>Положение о текущем контроле успеваемости и промежуточной аттестации</a:t>
            </a:r>
            <a:endParaRPr lang="en-US" sz="3200" dirty="0"/>
          </a:p>
          <a:p>
            <a:pPr>
              <a:defRPr/>
            </a:pPr>
            <a:r>
              <a:rPr lang="ru-RU" sz="3200" dirty="0"/>
              <a:t>Чек-лист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55C48143-DC8A-4F5C-A112-52EFB4BD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0D053-E91C-4725-BEBB-9A6628B5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34450" cy="8367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Порядок организации и осуществления образовательной деятельности по образовательным программам СПО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47318552-86A3-4316-AD48-9705808F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26946" cy="5616625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12. Образовательная программа среднего профессионального образования включает в себя учебный план, календарный учебный график, рабочие программы учебных предметов, курсов, дисциплин (модулей), </a:t>
            </a:r>
            <a:r>
              <a:rPr lang="ru-RU" altLang="ru-RU" sz="1600" dirty="0">
                <a:solidFill>
                  <a:srgbClr val="FF0000"/>
                </a:solidFill>
              </a:rPr>
              <a:t>оценочные </a:t>
            </a:r>
            <a:r>
              <a:rPr lang="ru-RU" altLang="ru-RU" sz="1600" dirty="0"/>
              <a:t>и методические материалы, рабочую программу воспитания и календарный план воспитательной работы.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30. Освоение образовательной программы среднего профессионального образования, в том числе отдельной части или всего объема учебного предмета, курса, дисциплины (модуля) образовательной программы, сопровождается </a:t>
            </a:r>
            <a:r>
              <a:rPr lang="ru-RU" altLang="ru-RU" sz="1600" dirty="0">
                <a:solidFill>
                  <a:srgbClr val="FF0000"/>
                </a:solidFill>
              </a:rPr>
              <a:t>текущим контролем успеваемости и промежуточной аттестацией обучающихся</a:t>
            </a:r>
            <a:r>
              <a:rPr lang="ru-RU" altLang="ru-RU" sz="1600" dirty="0"/>
              <a:t>. </a:t>
            </a:r>
            <a:r>
              <a:rPr lang="ru-RU" altLang="ru-RU" sz="1600" dirty="0">
                <a:solidFill>
                  <a:srgbClr val="FF0000"/>
                </a:solidFill>
              </a:rPr>
              <a:t>Формы, периодичность и порядок проведения текущего контроля успеваемости и промежуточной аттестации обучающихся определяются образовательной организацией самостоятельно</a:t>
            </a:r>
            <a:r>
              <a:rPr lang="ru-RU" altLang="ru-RU" sz="1600" dirty="0"/>
              <a:t>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31. Образовательная организация </a:t>
            </a:r>
            <a:r>
              <a:rPr lang="ru-RU" altLang="ru-RU" sz="1600" dirty="0">
                <a:solidFill>
                  <a:srgbClr val="FF0000"/>
                </a:solidFill>
              </a:rPr>
              <a:t>самостоятельно устанавливает систему оценок при промежуточной аттестации</a:t>
            </a:r>
            <a:r>
              <a:rPr lang="ru-RU" altLang="ru-RU" sz="1600" dirty="0"/>
              <a:t>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32. Количество экзаменов в процессе промежуточной аттестации обучающихся не должно превышать 8 экзаменов в учебном году, а количество зачетов - 10. В указанное количество не входят экзамены и зачеты по физической культуре и факультативным учебным курсам, дисциплинам (модулям).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600" dirty="0"/>
              <a:t>33. Освоение образовательных программ среднего профессионального образования завершается </a:t>
            </a:r>
            <a:r>
              <a:rPr lang="ru-RU" altLang="ru-RU" sz="1600" dirty="0">
                <a:solidFill>
                  <a:srgbClr val="FF0000"/>
                </a:solidFill>
              </a:rPr>
              <a:t>итоговой аттестацией</a:t>
            </a:r>
            <a:r>
              <a:rPr lang="ru-RU" altLang="ru-RU" sz="1600" dirty="0"/>
              <a:t>, которая является обязательной.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1F86A658-A166-4260-8EFE-9D5234B2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A832-7D11-483F-87B6-710C4D6C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/>
              <a:t>Положение о практической подготовке обучающихся</a:t>
            </a:r>
          </a:p>
        </p:txBody>
      </p:sp>
      <p:sp>
        <p:nvSpPr>
          <p:cNvPr id="13315" name="Объект 9">
            <a:extLst>
              <a:ext uri="{FF2B5EF4-FFF2-40B4-BE49-F238E27FC236}">
                <a16:creationId xmlns:a16="http://schemas.microsoft.com/office/drawing/2014/main" id="{9D0FC4EA-FA3F-4AC8-AB02-EA6FBB01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268761"/>
            <a:ext cx="8610922" cy="4968552"/>
          </a:xfrm>
        </p:spPr>
        <p:txBody>
          <a:bodyPr/>
          <a:lstStyle/>
          <a:p>
            <a:pPr marL="82550" indent="0" algn="ctr">
              <a:buFont typeface="Wingdings 2" panose="05020102010507070707" pitchFamily="18" charset="2"/>
              <a:buNone/>
            </a:pPr>
            <a:r>
              <a:rPr lang="ru-RU" altLang="ru-RU" sz="4800" b="1" dirty="0"/>
              <a:t>?</a:t>
            </a:r>
          </a:p>
          <a:p>
            <a:pPr marL="82550" indent="0" algn="ctr">
              <a:buFont typeface="Wingdings 2" panose="05020102010507070707" pitchFamily="18" charset="2"/>
              <a:buNone/>
            </a:pPr>
            <a:endParaRPr lang="ru-RU" altLang="ru-RU" sz="4800" b="1" dirty="0"/>
          </a:p>
          <a:p>
            <a:pPr marL="82550" indent="0" algn="ctr">
              <a:buFont typeface="Wingdings 2" panose="05020102010507070707" pitchFamily="18" charset="2"/>
              <a:buNone/>
            </a:pPr>
            <a:endParaRPr lang="ru-RU" altLang="ru-RU" sz="2400" b="1" dirty="0"/>
          </a:p>
          <a:p>
            <a:pPr marL="82550" indent="0" algn="ctr">
              <a:buFont typeface="Wingdings 2" panose="05020102010507070707" pitchFamily="18" charset="2"/>
              <a:buNone/>
            </a:pPr>
            <a:r>
              <a:rPr lang="ru-RU" altLang="ru-RU" sz="2400" i="1" dirty="0"/>
              <a:t>Положение о практике обучающихся, осваивающих основные профессиональные образовательные программы среднего профессионального образования, утвержденное приказом Министерства образования и науки Российской Федерации (Минобрнауки России) от 18 апреля 2013 г. N 291</a:t>
            </a:r>
          </a:p>
          <a:p>
            <a:pPr marL="82550" indent="0" algn="ctr">
              <a:buFont typeface="Wingdings 2" panose="05020102010507070707" pitchFamily="18" charset="2"/>
              <a:buNone/>
            </a:pPr>
            <a:endParaRPr lang="ru-RU" alt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B1600B7-3B8D-4CF4-A3D7-C89BC4474329}"/>
              </a:ext>
            </a:extLst>
          </p:cNvPr>
          <p:cNvSpPr/>
          <p:nvPr/>
        </p:nvSpPr>
        <p:spPr>
          <a:xfrm flipH="1">
            <a:off x="4413090" y="2204864"/>
            <a:ext cx="4318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5" descr="лого">
            <a:extLst>
              <a:ext uri="{FF2B5EF4-FFF2-40B4-BE49-F238E27FC236}">
                <a16:creationId xmlns:a16="http://schemas.microsoft.com/office/drawing/2014/main" id="{B5B0F328-78D2-4DAC-B539-1E424230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D828C-E5AE-456E-9D49-37A62BF6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756320"/>
          </a:xfrm>
        </p:spPr>
        <p:txBody>
          <a:bodyPr/>
          <a:lstStyle/>
          <a:p>
            <a:pPr algn="ctr"/>
            <a:r>
              <a:rPr lang="ru-RU" sz="2000" dirty="0"/>
              <a:t>Положение о практике обучающихся, осваивающих основные профессиональные образовательные программы среднего профессионального образования (утратило силу)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B1A09-31A4-4D9B-9933-4C79E9C5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algn="just"/>
            <a:r>
              <a:rPr lang="ru-RU" sz="2000" dirty="0"/>
              <a:t>21. В период прохождения практики обучающимся ведется </a:t>
            </a:r>
            <a:r>
              <a:rPr lang="ru-RU" sz="2000" dirty="0">
                <a:solidFill>
                  <a:srgbClr val="FF0000"/>
                </a:solidFill>
              </a:rPr>
              <a:t>дневник практики</a:t>
            </a:r>
            <a:r>
              <a:rPr lang="ru-RU" sz="2000" dirty="0"/>
              <a:t>. По результатам практики обучающимся составляется </a:t>
            </a:r>
            <a:r>
              <a:rPr lang="ru-RU" sz="2000" dirty="0">
                <a:solidFill>
                  <a:srgbClr val="FF0000"/>
                </a:solidFill>
              </a:rPr>
              <a:t>отчет, который утверждается организацией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качестве приложения к дневнику практики обучающийся оформляет </a:t>
            </a:r>
            <a:r>
              <a:rPr lang="ru-RU" sz="2000" dirty="0">
                <a:solidFill>
                  <a:srgbClr val="FF0000"/>
                </a:solidFill>
              </a:rPr>
              <a:t>графические, аудио-, фото-, видео-, материалы, наглядные образцы изделий</a:t>
            </a:r>
            <a:r>
              <a:rPr lang="ru-RU" sz="2000" dirty="0"/>
              <a:t>, подтверждающие практический опыт, полученный на практике.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22. Аттестация по итогам производственной практики проводится с учетом (или на основании) результатов ее прохождения, подтверждаемых </a:t>
            </a:r>
            <a:r>
              <a:rPr lang="ru-RU" sz="2000" dirty="0">
                <a:solidFill>
                  <a:srgbClr val="FF0000"/>
                </a:solidFill>
              </a:rPr>
              <a:t>документами соответствующих организаций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48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C546-2D7A-44E6-B952-0AF6EEA5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Порядок проведения государственной итоговой аттестации по образовательным программам среднего профессионального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E245B-F441-45C9-AA47-5B11DC78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754938" cy="5184576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  <a:defRPr/>
            </a:pPr>
            <a:r>
              <a:rPr lang="ru-RU" sz="2000" dirty="0"/>
              <a:t>12. В зависимости от осваиваемой образовательной программы среднего профессионального образования и в соответствии с федеральным государственным образовательным стандартом среднего профессионального образования выпускная квалификационная работа выполняется в следующих видах:</a:t>
            </a:r>
          </a:p>
          <a:p>
            <a:pPr algn="just">
              <a:defRPr/>
            </a:pPr>
            <a:r>
              <a:rPr lang="ru-RU" sz="2000" dirty="0"/>
              <a:t>выпускная практическая квалификационная работа и письменная экзаменационная работа либо демонстрационный экзамен - для выпускников, осваивающих программы подготовки квалифицированных рабочих, служащих;</a:t>
            </a:r>
          </a:p>
          <a:p>
            <a:pPr algn="just">
              <a:defRPr/>
            </a:pPr>
            <a:r>
              <a:rPr lang="ru-RU" sz="2000" dirty="0"/>
              <a:t>дипломная работа (дипломный проект) и (или) демонстрационный экзамен - для выпускников, осваивающих программы подготовки специалистов среднего звена.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189B3B94-5A03-416F-8BAF-63805B60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E34FD-1AF6-4893-A02F-EEEB5E9F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Порядок проведения государственной итоговой аттестации по образовательным программам среднего профессионального образования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EC04944A-C246-47D9-A208-4D78BFBF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424936" cy="5051648"/>
          </a:xfrm>
        </p:spPr>
        <p:txBody>
          <a:bodyPr/>
          <a:lstStyle/>
          <a:p>
            <a:pPr marL="82550" indent="0" algn="just">
              <a:lnSpc>
                <a:spcPct val="107000"/>
              </a:lnSpc>
              <a:spcAft>
                <a:spcPts val="1500"/>
              </a:spcAft>
              <a:buFont typeface="Wingdings 2" panose="05020102010507070707" pitchFamily="18" charset="2"/>
              <a:buNone/>
            </a:pP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15. </a:t>
            </a:r>
            <a:r>
              <a:rPr lang="ru-RU" altLang="ru-RU" sz="2000" b="1" dirty="0">
                <a:solidFill>
                  <a:srgbClr val="464C55"/>
                </a:solidFill>
                <a:cs typeface="Times New Roman" panose="02020603050405020304" pitchFamily="18" charset="0"/>
              </a:rPr>
              <a:t>Программа государственной итоговой аттестации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, методика оценивания результатов, 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требования к выпускным квалификационным работам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задания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 и продолжительность 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государственных экзаменов 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определяются с учетом примерной основной образовательной программы среднего профессионального образования и утверждаются образовательной организацией после их обсуждения на заседании педагогического совета образовательной организации с участием председателей государственных экзаменационных комиссий.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marL="82550" indent="0" algn="just">
              <a:lnSpc>
                <a:spcPct val="107000"/>
              </a:lnSpc>
              <a:spcAft>
                <a:spcPts val="1500"/>
              </a:spcAft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464C55"/>
                </a:solidFill>
                <a:cs typeface="Times New Roman" panose="02020603050405020304" pitchFamily="18" charset="0"/>
              </a:rPr>
              <a:t>Задания демонстрационного экзамена 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разрабатываются на основе профессиональных стандартов (при наличии) и с учетом 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оценочных материалов 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(при наличии), </a:t>
            </a:r>
            <a:r>
              <a:rPr lang="ru-RU" alt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разработанных союзом</a:t>
            </a:r>
            <a:r>
              <a:rPr lang="ru-RU" altLang="ru-RU" sz="2000" dirty="0">
                <a:solidFill>
                  <a:srgbClr val="464C55"/>
                </a:solidFill>
                <a:cs typeface="Times New Roman" panose="02020603050405020304" pitchFamily="18" charset="0"/>
              </a:rPr>
              <a:t>.</a:t>
            </a:r>
            <a:endParaRPr lang="ru-RU" alt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E3E93471-AC57-4B9F-802A-0C072EF0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AB8EB-AFD4-44C3-A3EE-D954E79D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90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ФГОС СПО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67FB8A0B-BBAE-4397-BE0A-02EB37DE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1125538"/>
            <a:ext cx="8724900" cy="5543550"/>
          </a:xfrm>
        </p:spPr>
        <p:txBody>
          <a:bodyPr/>
          <a:lstStyle/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II. ТРЕБОВАНИЯ К СТРУКТУРЕ ОБРАЗОВАТЕЛЬНОЙ ПРОГРАММЫ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endParaRPr lang="ru-RU" altLang="ru-RU" sz="1800" dirty="0"/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. В учебные циклы включается промежуточная аттестация обучающихся, которая осуществляется в рамках освоения указанных циклов в соответствии с разработанными образовательной организацией </a:t>
            </a:r>
            <a:r>
              <a:rPr lang="ru-RU" altLang="ru-RU" sz="1800" dirty="0">
                <a:solidFill>
                  <a:srgbClr val="FF0000"/>
                </a:solidFill>
              </a:rPr>
              <a:t>фондами оценочных средств</a:t>
            </a:r>
            <a:r>
              <a:rPr lang="ru-RU" altLang="ru-RU" sz="1800" dirty="0"/>
              <a:t>, позволяющими оценить достижения запланированных по </a:t>
            </a:r>
            <a:r>
              <a:rPr lang="ru-RU" altLang="ru-RU" sz="1800" dirty="0">
                <a:solidFill>
                  <a:srgbClr val="FF0000"/>
                </a:solidFill>
              </a:rPr>
              <a:t>отдельным дисциплинам (модулям) и практикам</a:t>
            </a:r>
            <a:r>
              <a:rPr lang="ru-RU" altLang="ru-RU" sz="1800" dirty="0"/>
              <a:t> результатов обучения.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ППССЗ 2.9. Государственная итоговая аттестация проводится в форме защиты выпускной квалификационной работы, которая выполняется в виде дипломной работы (дипломного проекта) и демонстрационного экзамена.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Или</a:t>
            </a:r>
          </a:p>
          <a:p>
            <a:pPr marL="82550" indent="0" algn="just">
              <a:buFont typeface="Wingdings 2" panose="05020102010507070707" pitchFamily="18" charset="2"/>
              <a:buNone/>
            </a:pPr>
            <a:r>
              <a:rPr lang="ru-RU" altLang="ru-RU" sz="1800" dirty="0"/>
              <a:t>ППКРС 2.8. Государственная итоговая аттестация проводится в форме защиты выпускной квалификационной работы в виде демонстрационного экзамена.</a:t>
            </a:r>
          </a:p>
        </p:txBody>
      </p:sp>
      <p:pic>
        <p:nvPicPr>
          <p:cNvPr id="4" name="Picture 5" descr="лого">
            <a:extLst>
              <a:ext uri="{FF2B5EF4-FFF2-40B4-BE49-F238E27FC236}">
                <a16:creationId xmlns:a16="http://schemas.microsoft.com/office/drawing/2014/main" id="{D09F628F-365C-4380-A65A-3282A230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389193"/>
            <a:ext cx="1763687" cy="4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cdb2004c031gl</Template>
  <TotalTime>461</TotalTime>
  <Words>1925</Words>
  <Application>Microsoft Office PowerPoint</Application>
  <PresentationFormat>Экран (4:3)</PresentationFormat>
  <Paragraphs>165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Verdana</vt:lpstr>
      <vt:lpstr>Wingdings</vt:lpstr>
      <vt:lpstr>Wingdings 2</vt:lpstr>
      <vt:lpstr>sample</vt:lpstr>
      <vt:lpstr>Image</vt:lpstr>
      <vt:lpstr>Онлайн школа для специалистов профессиональных образовательных организаций, организаций высшего образования, реализующих образовательные программы СПО  Модуль 1. Проектирование оценочных процедур в современных условиях реализации образовательных программ среднего профессионального образования </vt:lpstr>
      <vt:lpstr>Норматив</vt:lpstr>
      <vt:lpstr>Федеральный закон от 29 декабря 2012 г. N 273-ФЗ «Об образовании в Российской Федерации» </vt:lpstr>
      <vt:lpstr>Порядок организации и осуществления образовательной деятельности по образовательным программам СПО</vt:lpstr>
      <vt:lpstr>Положение о практической подготовке обучающихся</vt:lpstr>
      <vt:lpstr>Положение о практике обучающихся, осваивающих основные профессиональные образовательные программы среднего профессионального образования (утратило силу)</vt:lpstr>
      <vt:lpstr>Порядок проведения государственной итоговой аттестации по образовательным программам среднего профессионального образования</vt:lpstr>
      <vt:lpstr>Порядок проведения государственной итоговой аттестации по образовательным программам среднего профессионального образования</vt:lpstr>
      <vt:lpstr>ФГОС СПО</vt:lpstr>
      <vt:lpstr>ФГОС СПО</vt:lpstr>
      <vt:lpstr>ФГОС СПО</vt:lpstr>
      <vt:lpstr>ФГОС СПО</vt:lpstr>
      <vt:lpstr>Что должно быть:</vt:lpstr>
      <vt:lpstr>Фонды оценочных средств (ФОС)</vt:lpstr>
      <vt:lpstr>Образовательные результаты</vt:lpstr>
      <vt:lpstr>Оценочные средства</vt:lpstr>
      <vt:lpstr>ФОС состоят:</vt:lpstr>
      <vt:lpstr>ФОС</vt:lpstr>
      <vt:lpstr>ФОС</vt:lpstr>
      <vt:lpstr> ФОС</vt:lpstr>
      <vt:lpstr>ЛНА в ОО</vt:lpstr>
      <vt:lpstr>Положение о ФОС</vt:lpstr>
      <vt:lpstr>Положение о ФОС</vt:lpstr>
      <vt:lpstr>Положение о ФОС</vt:lpstr>
      <vt:lpstr>Положение о ФОС</vt:lpstr>
      <vt:lpstr>Положение о ФОС</vt:lpstr>
      <vt:lpstr>Положение о ФОС</vt:lpstr>
      <vt:lpstr>Положение о ФОС</vt:lpstr>
      <vt:lpstr>Положение о ФОС</vt:lpstr>
      <vt:lpstr>ПЗ №1. Анализ содержания и структуры локальных нормативных актов ПОО по заданным параметрам 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школа для специалистов профессиональных образовательных организаций, организаций высшего образования, реализующих образовательные программы СПО  Модуль 1. Проектирование оценочных процедур в современных условиях реализации образовательных программ среднего профессионального образования </dc:title>
  <dc:creator>Ельцова Людмила</dc:creator>
  <cp:lastModifiedBy>Ельцова Людмила</cp:lastModifiedBy>
  <cp:revision>8</cp:revision>
  <cp:lastPrinted>2021-11-30T11:54:32Z</cp:lastPrinted>
  <dcterms:created xsi:type="dcterms:W3CDTF">2021-11-30T10:42:56Z</dcterms:created>
  <dcterms:modified xsi:type="dcterms:W3CDTF">2021-12-02T07:38:55Z</dcterms:modified>
</cp:coreProperties>
</file>