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  <p:sldMasterId id="2147483703" r:id="rId2"/>
  </p:sldMasterIdLst>
  <p:notesMasterIdLst>
    <p:notesMasterId r:id="rId12"/>
  </p:notesMasterIdLst>
  <p:sldIdLst>
    <p:sldId id="290" r:id="rId3"/>
    <p:sldId id="436" r:id="rId4"/>
    <p:sldId id="340" r:id="rId5"/>
    <p:sldId id="437" r:id="rId6"/>
    <p:sldId id="461" r:id="rId7"/>
    <p:sldId id="458" r:id="rId8"/>
    <p:sldId id="462" r:id="rId9"/>
    <p:sldId id="464" r:id="rId10"/>
    <p:sldId id="460" r:id="rId11"/>
  </p:sldIdLst>
  <p:sldSz cx="12192000" cy="6858000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ExtraBold" panose="020B0604020202020204" charset="-52"/>
      <p:bold r:id="rId25"/>
      <p:boldItalic r:id="rId26"/>
    </p:embeddedFont>
    <p:embeddedFont>
      <p:font typeface="Roboto Black" panose="020B0604020202020204" charset="0"/>
      <p:bold r:id="rId27"/>
      <p:boldItalic r:id="rId28"/>
    </p:embeddedFont>
    <p:embeddedFont>
      <p:font typeface="Montserrat Black" panose="020B0604020202020204" charset="-52"/>
      <p:bold r:id="rId29"/>
      <p:boldItalic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81"/>
    <a:srgbClr val="DEB3FF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286" autoAdjust="0"/>
  </p:normalViewPr>
  <p:slideViewPr>
    <p:cSldViewPr showGuides="1">
      <p:cViewPr>
        <p:scale>
          <a:sx n="117" d="100"/>
          <a:sy n="117" d="100"/>
        </p:scale>
        <p:origin x="-324" y="7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47F3E-C4F6-428E-A3DC-E4E39FD9AA8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48050-E774-4157-B135-6D8E6B85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6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8050-E774-4157-B135-6D8E6B85F3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8050-E774-4157-B135-6D8E6B85F3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7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3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19D-9522-457B-8889-7A7B5B7B83D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83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13F3-D587-4B24-BA83-9CA0DA5B8FC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193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63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332" y="548681"/>
            <a:ext cx="9144000" cy="4320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0000" y="207000"/>
            <a:ext cx="11772000" cy="6444000"/>
          </a:xfrm>
          <a:prstGeom prst="rect">
            <a:avLst/>
          </a:prstGeom>
          <a:noFill/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50168" y="221109"/>
            <a:ext cx="9362256" cy="687611"/>
          </a:xfrm>
          <a:pattFill prst="smConfetti">
            <a:fgClr>
              <a:schemeClr val="bg1"/>
            </a:fgClr>
            <a:bgClr>
              <a:schemeClr val="bg1">
                <a:lumMod val="95000"/>
              </a:schemeClr>
            </a:bgClr>
          </a:pattFill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8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6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4089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1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16632"/>
            <a:ext cx="8858200" cy="1008112"/>
          </a:xfrm>
          <a:pattFill prst="pct5">
            <a:fgClr>
              <a:schemeClr val="bg1"/>
            </a:fgClr>
            <a:bgClr>
              <a:schemeClr val="bg1">
                <a:lumMod val="95000"/>
              </a:schemeClr>
            </a:bgClr>
          </a:pattFill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221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0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38000" y="99000"/>
            <a:ext cx="11916000" cy="6660000"/>
          </a:xfrm>
          <a:prstGeom prst="roundRect">
            <a:avLst>
              <a:gd name="adj" fmla="val 6375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56"/>
          <p:cNvGrpSpPr>
            <a:grpSpLocks/>
          </p:cNvGrpSpPr>
          <p:nvPr userDrawn="1"/>
        </p:nvGrpSpPr>
        <p:grpSpPr bwMode="auto">
          <a:xfrm>
            <a:off x="10813302" y="229830"/>
            <a:ext cx="1378664" cy="336550"/>
            <a:chOff x="5" y="316"/>
            <a:chExt cx="698" cy="212"/>
          </a:xfrm>
        </p:grpSpPr>
        <p:sp>
          <p:nvSpPr>
            <p:cNvPr id="5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37108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69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6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66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3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6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33A-7096-4CD2-AC38-4F3C4899FCE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902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AC79-0369-49AE-AD00-9115F16DDE2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38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AFE-C4DD-4D2A-9C37-8E9CA044557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58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1CF9-3C62-42DC-98E8-CCE54B5030B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298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976B-75D6-4957-B4EE-C97A3763A77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756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C472-83AB-483B-8F2B-2E03920D3F6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617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56"/>
          <p:cNvGrpSpPr>
            <a:grpSpLocks/>
          </p:cNvGrpSpPr>
          <p:nvPr userDrawn="1"/>
        </p:nvGrpSpPr>
        <p:grpSpPr bwMode="auto">
          <a:xfrm>
            <a:off x="12813" y="233090"/>
            <a:ext cx="1378664" cy="336550"/>
            <a:chOff x="5" y="316"/>
            <a:chExt cx="698" cy="212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373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15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807D-F8F8-4E60-81A7-3B4D3982D16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64000" y="585352"/>
            <a:ext cx="11664000" cy="60120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2863"/>
            <a:ext cx="12192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587388" y="1952712"/>
            <a:ext cx="110172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4000" dirty="0" smtClean="0">
                <a:solidFill>
                  <a:schemeClr val="bg1"/>
                </a:solidFill>
              </a:rPr>
              <a:t>О методических рекомендациях по внедрению функциональной грамотности </a:t>
            </a:r>
          </a:p>
          <a:p>
            <a:pPr algn="ctr"/>
            <a:r>
              <a:rPr lang="ru-RU" altLang="ru-RU" sz="4000" dirty="0" smtClean="0">
                <a:solidFill>
                  <a:schemeClr val="bg1"/>
                </a:solidFill>
              </a:rPr>
              <a:t>в образовательные программы СПО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99456" y="216925"/>
            <a:ext cx="9865096" cy="979827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Совещание с руководителями территориальных управлений </a:t>
            </a:r>
          </a:p>
          <a:p>
            <a:pPr marL="0" indent="0" algn="ctr"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министерства образования и науки Самарской области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9756" y="44729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n-lt"/>
              </a:rPr>
              <a:t>27 июля 2022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8000" y="135000"/>
            <a:ext cx="11916000" cy="6588000"/>
          </a:xfrm>
          <a:prstGeom prst="roundRect">
            <a:avLst>
              <a:gd name="adj" fmla="val 181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441184" y="5745311"/>
            <a:ext cx="31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Нисман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О.Ю.</a:t>
            </a:r>
          </a:p>
        </p:txBody>
      </p:sp>
    </p:spTree>
    <p:extLst>
      <p:ext uri="{BB962C8B-B14F-4D97-AF65-F5344CB8AC3E}">
        <p14:creationId xmlns:p14="http://schemas.microsoft.com/office/powerpoint/2010/main" val="37604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5"/>
          <p:cNvSpPr txBox="1">
            <a:spLocks/>
          </p:cNvSpPr>
          <p:nvPr/>
        </p:nvSpPr>
        <p:spPr>
          <a:xfrm>
            <a:off x="1415480" y="191514"/>
            <a:ext cx="9361040" cy="5011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Функциональная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грамотность в СПО. Актуальность 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object 21"/>
          <p:cNvSpPr txBox="1"/>
          <p:nvPr/>
        </p:nvSpPr>
        <p:spPr>
          <a:xfrm>
            <a:off x="1415479" y="1073889"/>
            <a:ext cx="10250367" cy="611705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8467" marR="3387" lvl="0" indent="0" algn="l" defTabSz="609630" rtl="0" eaLnBrk="1" fontAlgn="auto" latinLnBrk="0" hangingPunct="1">
              <a:lnSpc>
                <a:spcPts val="2200"/>
              </a:lnSpc>
              <a:spcBef>
                <a:spcPts val="1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14B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Октябрь 2022 года – ВСЕРОССИЙСКОЕ ТЕСТИРОВАНИЕ</a:t>
            </a:r>
          </a:p>
          <a:p>
            <a:pPr marL="8467" marR="3387" lvl="0" indent="0" algn="l" defTabSz="609630" rtl="0" eaLnBrk="1" fontAlgn="auto" latinLnBrk="0" hangingPunct="1">
              <a:lnSpc>
                <a:spcPts val="2200"/>
              </a:lnSpc>
              <a:spcBef>
                <a:spcPts val="1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14B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функциональной грамотности в рамках ФП «СОВРЕМЕННАЯ ШКОЛА»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0C14B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878" y="1823449"/>
            <a:ext cx="486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!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-52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5479" y="3005416"/>
            <a:ext cx="10048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хорошо подготовленных учащихся к продолжению образования (3,4 уровень) -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менее 40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%;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доля учащихся,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демонстрирующих самые высокие результаты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5,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уровень), 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менее 11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00526" y="2087696"/>
            <a:ext cx="9722670" cy="487171"/>
          </a:xfrm>
          <a:prstGeom prst="rect">
            <a:avLst/>
          </a:prstGeom>
        </p:spPr>
        <p:txBody>
          <a:bodyPr vert="horz" lIns="104257" tIns="52128" rIns="104257" bIns="52128" rtlCol="0" anchor="ctr">
            <a:noAutofit/>
          </a:bodyPr>
          <a:lstStyle>
            <a:lvl1pPr algn="ctr" defTabSz="997947" rtl="0" eaLnBrk="1" latinLnBrk="0" hangingPunct="1">
              <a:spcBef>
                <a:spcPct val="0"/>
              </a:spcBef>
              <a:buNone/>
              <a:defRPr sz="3829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9794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-4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ЦЕЛЬ для школ </a:t>
            </a:r>
            <a:r>
              <a:rPr kumimoji="0" lang="ru-RU" sz="2800" b="1" i="0" u="sng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и </a:t>
            </a:r>
            <a:r>
              <a:rPr kumimoji="0" lang="ru-RU" sz="2800" b="1" i="0" u="sng" strike="noStrike" kern="1200" cap="none" spc="-4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СПО - ВЫПОЛНИТЬ ПОКАЗАТЕЛИ:</a:t>
            </a:r>
            <a:endParaRPr kumimoji="0" lang="ru-RU" sz="2800" b="1" i="0" u="sng" strike="noStrike" kern="1200" cap="none" spc="-4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5479" y="5005625"/>
            <a:ext cx="10308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ЗАДАЧА: в сентябре и </a:t>
            </a:r>
            <a:r>
              <a:rPr kumimoji="0" lang="ru-RU" sz="20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октябре 2022 года сосредоточить </a:t>
            </a:r>
            <a:r>
              <a:rPr kumimoji="0" lang="ru-RU" sz="2000" b="0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максимум усилий на подготовке КАЖДОГО студента (достигшего на 01.10.22 возраста 15 лет) к ВСЕРОССИЙСКОМУ ТЕСТИРОВАНИЮ </a:t>
            </a:r>
            <a:r>
              <a:rPr kumimoji="0" lang="ru-RU" sz="20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ФУНКЦИОНАЛЬНОЙ ГРАМОТНОСТИ</a:t>
            </a:r>
            <a:endParaRPr kumimoji="0" lang="ru-RU" sz="2000" b="0" i="0" u="none" strike="noStrike" kern="1200" cap="none" spc="-4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878" y="4869160"/>
            <a:ext cx="486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!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5"/>
          <p:cNvSpPr txBox="1">
            <a:spLocks/>
          </p:cNvSpPr>
          <p:nvPr/>
        </p:nvSpPr>
        <p:spPr>
          <a:xfrm>
            <a:off x="1415480" y="191514"/>
            <a:ext cx="9361040" cy="5011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Нормативная база проектирования ОП СПО </a:t>
            </a:r>
            <a:endParaRPr lang="ru-RU" sz="19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8056" y="1237077"/>
            <a:ext cx="4606806" cy="78349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+mj-lt"/>
              </a:rPr>
              <a:t>ФГОС СОО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0057" y="1252973"/>
            <a:ext cx="4536503" cy="7675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+mj-lt"/>
              </a:rPr>
              <a:t>ФГОС </a:t>
            </a: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СПО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(</a:t>
            </a:r>
            <a:r>
              <a:rPr lang="ru-RU" sz="1400" dirty="0" smtClean="0">
                <a:solidFill>
                  <a:srgbClr val="0070C0"/>
                </a:solidFill>
              </a:rPr>
              <a:t>по профессиям/специальностям)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903" y="2336015"/>
            <a:ext cx="4614098" cy="25331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700" b="1" dirty="0" smtClean="0">
                <a:solidFill>
                  <a:srgbClr val="0070C0"/>
                </a:solidFill>
              </a:rPr>
              <a:t>ОБРАЗОВАТЕЛЬНЫЕ РЕЗУЛЬТАТЫ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0070C0"/>
                </a:solidFill>
              </a:rPr>
              <a:t>личностные </a:t>
            </a:r>
            <a:r>
              <a:rPr lang="ru-RU" sz="1700" dirty="0">
                <a:solidFill>
                  <a:srgbClr val="0070C0"/>
                </a:solidFill>
              </a:rPr>
              <a:t>(ЛР</a:t>
            </a:r>
            <a:r>
              <a:rPr lang="ru-RU" sz="1700" dirty="0" smtClean="0">
                <a:solidFill>
                  <a:srgbClr val="0070C0"/>
                </a:solidFill>
              </a:rPr>
              <a:t>); 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ru-RU" sz="1700" dirty="0" err="1" smtClean="0">
                <a:solidFill>
                  <a:srgbClr val="0070C0"/>
                </a:solidFill>
              </a:rPr>
              <a:t>метапредметные</a:t>
            </a:r>
            <a:r>
              <a:rPr lang="ru-RU" sz="1700" dirty="0" smtClean="0">
                <a:solidFill>
                  <a:srgbClr val="0070C0"/>
                </a:solidFill>
              </a:rPr>
              <a:t> </a:t>
            </a:r>
            <a:r>
              <a:rPr lang="ru-RU" sz="1700" dirty="0">
                <a:solidFill>
                  <a:srgbClr val="0070C0"/>
                </a:solidFill>
              </a:rPr>
              <a:t>(МР</a:t>
            </a:r>
            <a:r>
              <a:rPr lang="ru-RU" sz="1700" dirty="0" smtClean="0">
                <a:solidFill>
                  <a:srgbClr val="0070C0"/>
                </a:solidFill>
              </a:rPr>
              <a:t>);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0070C0"/>
                </a:solidFill>
              </a:rPr>
              <a:t>предметные </a:t>
            </a:r>
            <a:r>
              <a:rPr lang="ru-RU" sz="1700" dirty="0">
                <a:solidFill>
                  <a:srgbClr val="0070C0"/>
                </a:solidFill>
              </a:rPr>
              <a:t>для базового/углубленного </a:t>
            </a:r>
            <a:r>
              <a:rPr lang="ru-RU" sz="1700" dirty="0" smtClean="0">
                <a:solidFill>
                  <a:srgbClr val="0070C0"/>
                </a:solidFill>
              </a:rPr>
              <a:t>уровня (ПР б/у);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ru-RU" sz="1700" dirty="0">
                <a:solidFill>
                  <a:srgbClr val="0070C0"/>
                </a:solidFill>
              </a:rPr>
              <a:t>у</a:t>
            </a:r>
            <a:r>
              <a:rPr lang="ru-RU" sz="1700" dirty="0" smtClean="0">
                <a:solidFill>
                  <a:srgbClr val="0070C0"/>
                </a:solidFill>
              </a:rPr>
              <a:t>ниверсальные учебные действия (УУД)</a:t>
            </a:r>
          </a:p>
          <a:p>
            <a:r>
              <a:rPr lang="ru-RU" sz="1700" dirty="0">
                <a:solidFill>
                  <a:srgbClr val="0070C0"/>
                </a:solidFill>
              </a:rPr>
              <a:t>+</a:t>
            </a:r>
            <a:endParaRPr lang="ru-RU" sz="1700" dirty="0" smtClean="0">
              <a:solidFill>
                <a:srgbClr val="0070C0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ru-RU" sz="1700" b="1" dirty="0">
                <a:solidFill>
                  <a:srgbClr val="0070C0"/>
                </a:solidFill>
              </a:rPr>
              <a:t>ф</a:t>
            </a:r>
            <a:r>
              <a:rPr lang="ru-RU" sz="1700" b="1" dirty="0" smtClean="0">
                <a:solidFill>
                  <a:srgbClr val="0070C0"/>
                </a:solidFill>
              </a:rPr>
              <a:t>ункциональная грамотность</a:t>
            </a:r>
            <a:endParaRPr lang="ru-RU" sz="17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0056" y="2336014"/>
            <a:ext cx="4536503" cy="25331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700" b="1" dirty="0">
                <a:solidFill>
                  <a:srgbClr val="0070C0"/>
                </a:solidFill>
              </a:rPr>
              <a:t>ОБРАЗОВАТЕЛЬНЫЕ </a:t>
            </a:r>
            <a:r>
              <a:rPr lang="ru-RU" sz="1700" b="1" dirty="0" smtClean="0">
                <a:solidFill>
                  <a:srgbClr val="0070C0"/>
                </a:solidFill>
              </a:rPr>
              <a:t>РЕЗУЛЬТАТЫ</a:t>
            </a:r>
          </a:p>
          <a:p>
            <a:endParaRPr lang="ru-RU" sz="1700" dirty="0">
              <a:solidFill>
                <a:srgbClr val="0070C0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0070C0"/>
                </a:solidFill>
              </a:rPr>
              <a:t>Профессиональные компетенции (ПК)</a:t>
            </a:r>
          </a:p>
          <a:p>
            <a:endParaRPr lang="ru-RU" sz="900" dirty="0" smtClean="0">
              <a:solidFill>
                <a:srgbClr val="0070C0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ru-RU" sz="1700" b="1" dirty="0" smtClean="0">
                <a:solidFill>
                  <a:srgbClr val="0070C0"/>
                </a:solidFill>
              </a:rPr>
              <a:t>Общие компетенции (ОК)</a:t>
            </a:r>
          </a:p>
          <a:p>
            <a:endParaRPr lang="ru-RU" sz="900" b="1" dirty="0" smtClean="0">
              <a:solidFill>
                <a:srgbClr val="0070C0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0070C0"/>
                </a:solidFill>
              </a:rPr>
              <a:t>Опыт практической деятельности</a:t>
            </a:r>
          </a:p>
          <a:p>
            <a:endParaRPr lang="ru-RU" sz="900" dirty="0" smtClean="0">
              <a:solidFill>
                <a:srgbClr val="0070C0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0070C0"/>
                </a:solidFill>
              </a:rPr>
              <a:t>Умения</a:t>
            </a:r>
          </a:p>
          <a:p>
            <a:endParaRPr lang="ru-RU" sz="900" dirty="0" smtClean="0">
              <a:solidFill>
                <a:srgbClr val="0070C0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0070C0"/>
                </a:solidFill>
              </a:rPr>
              <a:t>Знания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81904" y="5733256"/>
            <a:ext cx="9654656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rgbClr val="0070C0"/>
                </a:solidFill>
                <a:latin typeface="+mj-lt"/>
              </a:rPr>
              <a:t>ОБРАЗОВАТЕЛЬНЫЕ </a:t>
            </a:r>
            <a:r>
              <a:rPr lang="ru-RU" sz="2700" dirty="0">
                <a:solidFill>
                  <a:srgbClr val="0070C0"/>
                </a:solidFill>
                <a:latin typeface="+mj-lt"/>
              </a:rPr>
              <a:t>ПРОГРАММЫ </a:t>
            </a:r>
            <a:r>
              <a:rPr lang="ru-RU" sz="2700" dirty="0" smtClean="0">
                <a:solidFill>
                  <a:srgbClr val="0070C0"/>
                </a:solidFill>
                <a:latin typeface="+mj-lt"/>
              </a:rPr>
              <a:t>СПО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ru-RU" sz="2400" dirty="0">
                <a:solidFill>
                  <a:srgbClr val="0070C0"/>
                </a:solidFill>
              </a:rPr>
              <a:t>база приёма – 9 классов</a:t>
            </a:r>
            <a:r>
              <a:rPr lang="ru-RU" sz="2400" dirty="0" smtClean="0">
                <a:solidFill>
                  <a:srgbClr val="0070C0"/>
                </a:solidFill>
              </a:rPr>
              <a:t>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903905" y="-51310"/>
            <a:ext cx="744234" cy="10297144"/>
          </a:xfrm>
          <a:prstGeom prst="leftBrace">
            <a:avLst>
              <a:gd name="adj1" fmla="val 50414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91479" y="129134"/>
            <a:ext cx="7968885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Преемственность ФГОС СОО и ФГОС СПО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2102687"/>
            <a:ext cx="5251958" cy="143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+mj-lt"/>
              </a:rPr>
              <a:t>Формирование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+mj-lt"/>
              </a:rPr>
              <a:t>функциональной грамотности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+mj-lt"/>
              </a:rPr>
              <a:t>(ФГОС СОО)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3585" y="2102688"/>
            <a:ext cx="5251958" cy="143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+mj-lt"/>
              </a:rPr>
              <a:t>Формирование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+mj-lt"/>
              </a:rPr>
              <a:t>общих компетенций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+mj-lt"/>
              </a:rPr>
              <a:t>(ФГОС СПО)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3909348"/>
            <a:ext cx="5251958" cy="23999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Функциональная грамотность 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73585" y="3895718"/>
            <a:ext cx="5251959" cy="2409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Общие компетенции - универсальные способы деятельности, общие для всех </a:t>
            </a:r>
            <a:r>
              <a:rPr lang="ru-RU" dirty="0" smtClean="0">
                <a:solidFill>
                  <a:srgbClr val="0070C0"/>
                </a:solidFill>
              </a:rPr>
              <a:t>профессий </a:t>
            </a:r>
            <a:r>
              <a:rPr lang="ru-RU" dirty="0">
                <a:solidFill>
                  <a:srgbClr val="0070C0"/>
                </a:solidFill>
              </a:rPr>
              <a:t>и специальностей, направленные на решение профессионально-трудовых задач и являющиеся условием интеграции выпускника в социально-трудовые отношения на рынке </a:t>
            </a:r>
            <a:r>
              <a:rPr lang="ru-RU" dirty="0" smtClean="0">
                <a:solidFill>
                  <a:srgbClr val="0070C0"/>
                </a:solidFill>
              </a:rPr>
              <a:t>труда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735960" y="2780927"/>
            <a:ext cx="64807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344" y="880264"/>
            <a:ext cx="11809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Ситуации:</a:t>
            </a:r>
          </a:p>
          <a:p>
            <a:pPr algn="ctr"/>
            <a:endParaRPr lang="ru-RU" sz="105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         Личные                          Социальные                            Учебные                  Деловые (трудовые)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3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320137" y="1256576"/>
            <a:ext cx="4104456" cy="30401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" name="Заголовок 25"/>
          <p:cNvSpPr txBox="1">
            <a:spLocks/>
          </p:cNvSpPr>
          <p:nvPr/>
        </p:nvSpPr>
        <p:spPr>
          <a:xfrm>
            <a:off x="1415480" y="149801"/>
            <a:ext cx="9361040" cy="5011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Нормативно-методическая база </a:t>
            </a:r>
            <a:endParaRPr lang="ru-RU" sz="19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400" y="1256577"/>
            <a:ext cx="2012548" cy="12363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rgbClr val="0070C0"/>
                </a:solidFill>
                <a:latin typeface="+mj-lt"/>
              </a:rPr>
              <a:t>ФГОС СОО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5892" y="3133526"/>
            <a:ext cx="2015733" cy="11595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rgbClr val="0070C0"/>
                </a:solidFill>
                <a:latin typeface="+mj-lt"/>
              </a:rPr>
              <a:t>ФГОС </a:t>
            </a:r>
            <a:r>
              <a:rPr lang="ru-RU" sz="2700" dirty="0" smtClean="0">
                <a:solidFill>
                  <a:srgbClr val="0070C0"/>
                </a:solidFill>
                <a:latin typeface="+mj-lt"/>
              </a:rPr>
              <a:t>СПО</a:t>
            </a:r>
            <a:endParaRPr lang="ru-RU" sz="27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384" y="5452146"/>
            <a:ext cx="11161241" cy="10011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rgbClr val="0070C0"/>
                </a:solidFill>
                <a:latin typeface="+mj-lt"/>
              </a:rPr>
              <a:t>АКТУАЛИЗИРОВАННЫЕ ОБРАЗОВАТЕЛЬНЫЕ </a:t>
            </a:r>
            <a:r>
              <a:rPr lang="ru-RU" sz="2700" dirty="0">
                <a:solidFill>
                  <a:srgbClr val="0070C0"/>
                </a:solidFill>
                <a:latin typeface="+mj-lt"/>
              </a:rPr>
              <a:t>ПРОГРАММЫ </a:t>
            </a:r>
            <a:r>
              <a:rPr lang="ru-RU" sz="2700" dirty="0" smtClean="0">
                <a:solidFill>
                  <a:srgbClr val="0070C0"/>
                </a:solidFill>
                <a:latin typeface="+mj-lt"/>
              </a:rPr>
              <a:t>СПО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ru-RU" sz="2400" dirty="0">
                <a:solidFill>
                  <a:srgbClr val="0070C0"/>
                </a:solidFill>
              </a:rPr>
              <a:t>база приёма – 9 </a:t>
            </a:r>
            <a:r>
              <a:rPr lang="ru-RU" sz="2400" dirty="0" smtClean="0">
                <a:solidFill>
                  <a:srgbClr val="0070C0"/>
                </a:solidFill>
              </a:rPr>
              <a:t>классов, набор 2022 года)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188" y="1273596"/>
            <a:ext cx="3907901" cy="12192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Методические рекомендации по внедрению функциональной грамотности в ОП СПО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(утверждены распоряжением </a:t>
            </a:r>
            <a:r>
              <a:rPr lang="ru-RU" sz="1200" dirty="0" err="1" smtClean="0">
                <a:solidFill>
                  <a:srgbClr val="0070C0"/>
                </a:solidFill>
              </a:rPr>
              <a:t>МОиН</a:t>
            </a:r>
            <a:r>
              <a:rPr lang="ru-RU" sz="1200" dirty="0" smtClean="0">
                <a:solidFill>
                  <a:srgbClr val="0070C0"/>
                </a:solidFill>
              </a:rPr>
              <a:t> СО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№ 733-р от 22.07.2022)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0189" y="3150546"/>
            <a:ext cx="3897434" cy="11425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Актуализированные программы дисциплины «Общие компетенции профессионала»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(утверждены распоряжением </a:t>
            </a:r>
            <a:r>
              <a:rPr lang="ru-RU" sz="1200" dirty="0" err="1" smtClean="0">
                <a:solidFill>
                  <a:srgbClr val="0070C0"/>
                </a:solidFill>
              </a:rPr>
              <a:t>МОиН</a:t>
            </a:r>
            <a:r>
              <a:rPr lang="ru-RU" sz="1200" dirty="0" smtClean="0">
                <a:solidFill>
                  <a:srgbClr val="0070C0"/>
                </a:solidFill>
              </a:rPr>
              <a:t> СО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№ 733-р от 22.07.2022)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723884" y="-875776"/>
            <a:ext cx="744234" cy="11089232"/>
          </a:xfrm>
          <a:prstGeom prst="leftBrace">
            <a:avLst>
              <a:gd name="adj1" fmla="val 5041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6161" y="1270501"/>
            <a:ext cx="35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Примерная региональная рабочая программа для урочной и/или внеурочной деятельности (для школ)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536161" y="1998321"/>
            <a:ext cx="3597440" cy="2222766"/>
            <a:chOff x="6540815" y="3150736"/>
            <a:chExt cx="4666785" cy="3250053"/>
          </a:xfrm>
        </p:grpSpPr>
        <p:sp>
          <p:nvSpPr>
            <p:cNvPr id="17" name="Прямоугольник 16">
              <a:extLst/>
            </p:cNvPr>
            <p:cNvSpPr/>
            <p:nvPr/>
          </p:nvSpPr>
          <p:spPr bwMode="auto">
            <a:xfrm>
              <a:off x="6540815" y="3150736"/>
              <a:ext cx="2196477" cy="15654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1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математической грамотности</a:t>
              </a:r>
            </a:p>
          </p:txBody>
        </p:sp>
        <p:sp>
          <p:nvSpPr>
            <p:cNvPr id="18" name="Прямоугольник 17">
              <a:extLst/>
            </p:cNvPr>
            <p:cNvSpPr/>
            <p:nvPr/>
          </p:nvSpPr>
          <p:spPr bwMode="auto">
            <a:xfrm>
              <a:off x="9017530" y="3150736"/>
              <a:ext cx="2190068" cy="15654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2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финансовой грамотности</a:t>
              </a:r>
            </a:p>
          </p:txBody>
        </p:sp>
        <p:sp>
          <p:nvSpPr>
            <p:cNvPr id="19" name="Прямоугольник 18">
              <a:extLst/>
            </p:cNvPr>
            <p:cNvSpPr/>
            <p:nvPr/>
          </p:nvSpPr>
          <p:spPr bwMode="auto">
            <a:xfrm>
              <a:off x="6540816" y="4835337"/>
              <a:ext cx="2196475" cy="15654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3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читательской грамотности</a:t>
              </a:r>
            </a:p>
          </p:txBody>
        </p:sp>
        <p:sp>
          <p:nvSpPr>
            <p:cNvPr id="20" name="Прямоугольник 19">
              <a:extLst/>
            </p:cNvPr>
            <p:cNvSpPr/>
            <p:nvPr/>
          </p:nvSpPr>
          <p:spPr bwMode="auto">
            <a:xfrm>
              <a:off x="9020313" y="4835337"/>
              <a:ext cx="2187287" cy="15654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Модуль </a:t>
              </a:r>
              <a:r>
                <a: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br>
                <a: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естественно-научной грамотности</a:t>
              </a:r>
            </a:p>
          </p:txBody>
        </p:sp>
      </p:grpSp>
      <p:cxnSp>
        <p:nvCxnSpPr>
          <p:cNvPr id="9" name="Прямая со стрелкой 8"/>
          <p:cNvCxnSpPr/>
          <p:nvPr/>
        </p:nvCxnSpPr>
        <p:spPr>
          <a:xfrm flipH="1">
            <a:off x="6888089" y="3645024"/>
            <a:ext cx="43204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2"/>
          </p:cNvCxnSpPr>
          <p:nvPr/>
        </p:nvCxnSpPr>
        <p:spPr>
          <a:xfrm>
            <a:off x="4934139" y="2492895"/>
            <a:ext cx="9734" cy="43204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15480" y="172493"/>
            <a:ext cx="7968885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Место формирования ФГ в рамках ОП СПО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5840" y="1276305"/>
            <a:ext cx="39604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Предметы общеобразовательного цикла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учебном плане 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 СПО 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cs typeface="Arial" pitchFamily="34" charset="0"/>
              </a:rPr>
              <a:t>1 курс,  </a:t>
            </a:r>
            <a:r>
              <a:rPr lang="ru-RU" b="1" i="1" dirty="0">
                <a:solidFill>
                  <a:srgbClr val="0070C0"/>
                </a:solidFill>
                <a:cs typeface="Arial" pitchFamily="34" charset="0"/>
              </a:rPr>
              <a:t>прием </a:t>
            </a:r>
            <a:r>
              <a:rPr lang="ru-RU" b="1" i="1" dirty="0" smtClean="0">
                <a:solidFill>
                  <a:srgbClr val="0070C0"/>
                </a:solidFill>
                <a:cs typeface="Arial" pitchFamily="34" charset="0"/>
              </a:rPr>
              <a:t>на базе основного общего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cs typeface="Arial" pitchFamily="34" charset="0"/>
              </a:rPr>
              <a:t>образования</a:t>
            </a:r>
            <a:endParaRPr lang="ru-RU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352" y="1268760"/>
            <a:ext cx="417646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Программа дисциплины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«Общие компетенции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профессионала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(вариативная часть ОП СПО, региональный компонент )</a:t>
            </a:r>
          </a:p>
          <a:p>
            <a:pPr algn="ctr"/>
            <a:endParaRPr lang="ru-RU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i="1" dirty="0" smtClean="0">
                <a:solidFill>
                  <a:srgbClr val="0070C0"/>
                </a:solidFill>
                <a:cs typeface="Arial" pitchFamily="34" charset="0"/>
              </a:rPr>
              <a:t>сквозная программа из цикла ОГСЭ ООП, реализуется весь период обучения:  </a:t>
            </a:r>
          </a:p>
          <a:p>
            <a:pPr algn="ctr"/>
            <a:r>
              <a:rPr lang="ru-RU" sz="1400" i="1" dirty="0" smtClean="0">
                <a:solidFill>
                  <a:srgbClr val="0070C0"/>
                </a:solidFill>
                <a:cs typeface="Arial" pitchFamily="34" charset="0"/>
              </a:rPr>
              <a:t>ППКРС - 66 часов, ППССЗ – 80 часов,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 них 18 часов на 1 курсе  -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cs typeface="Arial" pitchFamily="34" charset="0"/>
              </a:rPr>
              <a:t>Раздел </a:t>
            </a:r>
            <a:r>
              <a:rPr lang="en-US" sz="1600" b="1" i="1" dirty="0" smtClean="0">
                <a:solidFill>
                  <a:srgbClr val="0070C0"/>
                </a:solidFill>
                <a:cs typeface="Arial" pitchFamily="34" charset="0"/>
              </a:rPr>
              <a:t>I </a:t>
            </a:r>
            <a:r>
              <a:rPr lang="ru-RU" sz="1600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cs typeface="Arial" pitchFamily="34" charset="0"/>
              </a:rPr>
              <a:t>- по функциональной грамотности</a:t>
            </a:r>
            <a:endParaRPr lang="ru-RU" sz="16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495600" y="4915912"/>
            <a:ext cx="0" cy="6445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99857" y="5570207"/>
            <a:ext cx="3816424" cy="10991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Региональный макет рабочей программы учебного предмета общеобразовательного цикла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2022 года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816080" y="4925671"/>
            <a:ext cx="0" cy="6445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9376" y="5570207"/>
            <a:ext cx="3960440" cy="10991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Актуализированные программы дисциплины «Общие компетенции профессионала»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(утверждены распоряжением </a:t>
            </a:r>
            <a:r>
              <a:rPr lang="ru-RU" sz="1200" dirty="0" err="1" smtClean="0">
                <a:solidFill>
                  <a:srgbClr val="002060"/>
                </a:solidFill>
              </a:rPr>
              <a:t>МОиН</a:t>
            </a:r>
            <a:r>
              <a:rPr lang="ru-RU" sz="1200" dirty="0" smtClean="0">
                <a:solidFill>
                  <a:srgbClr val="002060"/>
                </a:solidFill>
              </a:rPr>
              <a:t> СО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№ 733-р от 22.07.2022)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2305" y="1274564"/>
            <a:ext cx="324035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Внеаудиторная деятельность 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cs typeface="Arial" pitchFamily="34" charset="0"/>
              </a:rPr>
              <a:t>1 курс,  </a:t>
            </a:r>
            <a:r>
              <a:rPr lang="ru-RU" b="1" i="1" dirty="0">
                <a:solidFill>
                  <a:srgbClr val="0070C0"/>
                </a:solidFill>
                <a:cs typeface="Arial" pitchFamily="34" charset="0"/>
              </a:rPr>
              <a:t>прием </a:t>
            </a:r>
            <a:r>
              <a:rPr lang="ru-RU" b="1" i="1" dirty="0" smtClean="0">
                <a:solidFill>
                  <a:srgbClr val="0070C0"/>
                </a:solidFill>
                <a:cs typeface="Arial" pitchFamily="34" charset="0"/>
              </a:rPr>
              <a:t>на базе основного общего образования</a:t>
            </a:r>
            <a:endParaRPr lang="ru-RU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76323" y="5570207"/>
            <a:ext cx="2808309" cy="10991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Рабочая программа воспитания по профессии/ специальности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0416480" y="4915912"/>
            <a:ext cx="0" cy="6445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91479" y="85810"/>
            <a:ext cx="7968885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Функциональная грамотность.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СПО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object 24"/>
          <p:cNvSpPr/>
          <p:nvPr/>
        </p:nvSpPr>
        <p:spPr>
          <a:xfrm>
            <a:off x="829519" y="1111863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74A7D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srgbClr val="4A7693"/>
              </a:solidFill>
              <a:latin typeface="+mn-lt"/>
            </a:endParaRPr>
          </a:p>
        </p:txBody>
      </p:sp>
      <p:sp>
        <p:nvSpPr>
          <p:cNvPr id="22" name="object 14"/>
          <p:cNvSpPr/>
          <p:nvPr/>
        </p:nvSpPr>
        <p:spPr>
          <a:xfrm>
            <a:off x="1650609" y="1761947"/>
            <a:ext cx="2241127" cy="54610"/>
          </a:xfrm>
          <a:custGeom>
            <a:avLst/>
            <a:gdLst/>
            <a:ahLst/>
            <a:cxnLst/>
            <a:rect l="l" t="t" r="r" b="b"/>
            <a:pathLst>
              <a:path w="3361690" h="81914">
                <a:moveTo>
                  <a:pt x="40894" y="0"/>
                </a:moveTo>
                <a:lnTo>
                  <a:pt x="25020" y="3228"/>
                </a:lnTo>
                <a:lnTo>
                  <a:pt x="12017" y="12017"/>
                </a:lnTo>
                <a:lnTo>
                  <a:pt x="3228" y="25020"/>
                </a:lnTo>
                <a:lnTo>
                  <a:pt x="0" y="40893"/>
                </a:lnTo>
                <a:lnTo>
                  <a:pt x="3228" y="56840"/>
                </a:lnTo>
                <a:lnTo>
                  <a:pt x="12017" y="69881"/>
                </a:lnTo>
                <a:lnTo>
                  <a:pt x="25020" y="78684"/>
                </a:lnTo>
                <a:lnTo>
                  <a:pt x="40894" y="81914"/>
                </a:lnTo>
                <a:lnTo>
                  <a:pt x="56840" y="78684"/>
                </a:lnTo>
                <a:lnTo>
                  <a:pt x="69881" y="69881"/>
                </a:lnTo>
                <a:lnTo>
                  <a:pt x="78684" y="56840"/>
                </a:lnTo>
                <a:lnTo>
                  <a:pt x="81915" y="40893"/>
                </a:lnTo>
                <a:lnTo>
                  <a:pt x="78684" y="25020"/>
                </a:lnTo>
                <a:lnTo>
                  <a:pt x="69881" y="12017"/>
                </a:lnTo>
                <a:lnTo>
                  <a:pt x="56840" y="3228"/>
                </a:lnTo>
                <a:lnTo>
                  <a:pt x="40894" y="0"/>
                </a:lnTo>
                <a:close/>
              </a:path>
              <a:path w="3361690" h="81914">
                <a:moveTo>
                  <a:pt x="204978" y="0"/>
                </a:moveTo>
                <a:lnTo>
                  <a:pt x="189031" y="3228"/>
                </a:lnTo>
                <a:lnTo>
                  <a:pt x="175990" y="12017"/>
                </a:lnTo>
                <a:lnTo>
                  <a:pt x="167187" y="25020"/>
                </a:lnTo>
                <a:lnTo>
                  <a:pt x="163957" y="40893"/>
                </a:lnTo>
                <a:lnTo>
                  <a:pt x="167187" y="56840"/>
                </a:lnTo>
                <a:lnTo>
                  <a:pt x="175990" y="69881"/>
                </a:lnTo>
                <a:lnTo>
                  <a:pt x="189031" y="78684"/>
                </a:lnTo>
                <a:lnTo>
                  <a:pt x="204978" y="81914"/>
                </a:lnTo>
                <a:lnTo>
                  <a:pt x="220870" y="78684"/>
                </a:lnTo>
                <a:lnTo>
                  <a:pt x="233918" y="69881"/>
                </a:lnTo>
                <a:lnTo>
                  <a:pt x="242750" y="56840"/>
                </a:lnTo>
                <a:lnTo>
                  <a:pt x="245998" y="40893"/>
                </a:lnTo>
                <a:lnTo>
                  <a:pt x="242750" y="25020"/>
                </a:lnTo>
                <a:lnTo>
                  <a:pt x="233918" y="12017"/>
                </a:lnTo>
                <a:lnTo>
                  <a:pt x="220870" y="3228"/>
                </a:lnTo>
                <a:lnTo>
                  <a:pt x="204978" y="0"/>
                </a:lnTo>
                <a:close/>
              </a:path>
              <a:path w="3361690" h="81914">
                <a:moveTo>
                  <a:pt x="368934" y="0"/>
                </a:moveTo>
                <a:lnTo>
                  <a:pt x="352988" y="3228"/>
                </a:lnTo>
                <a:lnTo>
                  <a:pt x="339947" y="12017"/>
                </a:lnTo>
                <a:lnTo>
                  <a:pt x="331144" y="25020"/>
                </a:lnTo>
                <a:lnTo>
                  <a:pt x="327913" y="40893"/>
                </a:lnTo>
                <a:lnTo>
                  <a:pt x="331144" y="56840"/>
                </a:lnTo>
                <a:lnTo>
                  <a:pt x="339947" y="69881"/>
                </a:lnTo>
                <a:lnTo>
                  <a:pt x="352988" y="78684"/>
                </a:lnTo>
                <a:lnTo>
                  <a:pt x="368934" y="81914"/>
                </a:lnTo>
                <a:lnTo>
                  <a:pt x="384827" y="78684"/>
                </a:lnTo>
                <a:lnTo>
                  <a:pt x="397875" y="69881"/>
                </a:lnTo>
                <a:lnTo>
                  <a:pt x="406707" y="56840"/>
                </a:lnTo>
                <a:lnTo>
                  <a:pt x="409955" y="40893"/>
                </a:lnTo>
                <a:lnTo>
                  <a:pt x="406707" y="25020"/>
                </a:lnTo>
                <a:lnTo>
                  <a:pt x="397875" y="12017"/>
                </a:lnTo>
                <a:lnTo>
                  <a:pt x="384827" y="3228"/>
                </a:lnTo>
                <a:lnTo>
                  <a:pt x="368934" y="0"/>
                </a:lnTo>
                <a:close/>
              </a:path>
              <a:path w="3361690" h="81914">
                <a:moveTo>
                  <a:pt x="532892" y="0"/>
                </a:moveTo>
                <a:lnTo>
                  <a:pt x="516999" y="3228"/>
                </a:lnTo>
                <a:lnTo>
                  <a:pt x="503951" y="12017"/>
                </a:lnTo>
                <a:lnTo>
                  <a:pt x="495119" y="25020"/>
                </a:lnTo>
                <a:lnTo>
                  <a:pt x="491871" y="40893"/>
                </a:lnTo>
                <a:lnTo>
                  <a:pt x="495119" y="56840"/>
                </a:lnTo>
                <a:lnTo>
                  <a:pt x="503951" y="69881"/>
                </a:lnTo>
                <a:lnTo>
                  <a:pt x="516999" y="78684"/>
                </a:lnTo>
                <a:lnTo>
                  <a:pt x="532892" y="81914"/>
                </a:lnTo>
                <a:lnTo>
                  <a:pt x="548838" y="78684"/>
                </a:lnTo>
                <a:lnTo>
                  <a:pt x="561879" y="69881"/>
                </a:lnTo>
                <a:lnTo>
                  <a:pt x="570682" y="56840"/>
                </a:lnTo>
                <a:lnTo>
                  <a:pt x="573913" y="40893"/>
                </a:lnTo>
                <a:lnTo>
                  <a:pt x="570682" y="25020"/>
                </a:lnTo>
                <a:lnTo>
                  <a:pt x="561879" y="12017"/>
                </a:lnTo>
                <a:lnTo>
                  <a:pt x="548838" y="3228"/>
                </a:lnTo>
                <a:lnTo>
                  <a:pt x="532892" y="0"/>
                </a:lnTo>
                <a:close/>
              </a:path>
              <a:path w="3361690" h="81914">
                <a:moveTo>
                  <a:pt x="696848" y="0"/>
                </a:moveTo>
                <a:lnTo>
                  <a:pt x="680975" y="3228"/>
                </a:lnTo>
                <a:lnTo>
                  <a:pt x="667972" y="12017"/>
                </a:lnTo>
                <a:lnTo>
                  <a:pt x="659183" y="25020"/>
                </a:lnTo>
                <a:lnTo>
                  <a:pt x="655955" y="40893"/>
                </a:lnTo>
                <a:lnTo>
                  <a:pt x="659183" y="56840"/>
                </a:lnTo>
                <a:lnTo>
                  <a:pt x="667972" y="69881"/>
                </a:lnTo>
                <a:lnTo>
                  <a:pt x="680975" y="78684"/>
                </a:lnTo>
                <a:lnTo>
                  <a:pt x="696848" y="81914"/>
                </a:lnTo>
                <a:lnTo>
                  <a:pt x="712795" y="78684"/>
                </a:lnTo>
                <a:lnTo>
                  <a:pt x="725836" y="69881"/>
                </a:lnTo>
                <a:lnTo>
                  <a:pt x="734639" y="56840"/>
                </a:lnTo>
                <a:lnTo>
                  <a:pt x="737869" y="40893"/>
                </a:lnTo>
                <a:lnTo>
                  <a:pt x="734639" y="25020"/>
                </a:lnTo>
                <a:lnTo>
                  <a:pt x="725836" y="12017"/>
                </a:lnTo>
                <a:lnTo>
                  <a:pt x="712795" y="3228"/>
                </a:lnTo>
                <a:lnTo>
                  <a:pt x="696848" y="0"/>
                </a:lnTo>
                <a:close/>
              </a:path>
              <a:path w="3361690" h="81914">
                <a:moveTo>
                  <a:pt x="860932" y="0"/>
                </a:moveTo>
                <a:lnTo>
                  <a:pt x="844986" y="3228"/>
                </a:lnTo>
                <a:lnTo>
                  <a:pt x="831945" y="12017"/>
                </a:lnTo>
                <a:lnTo>
                  <a:pt x="823142" y="25020"/>
                </a:lnTo>
                <a:lnTo>
                  <a:pt x="819911" y="40893"/>
                </a:lnTo>
                <a:lnTo>
                  <a:pt x="823142" y="56840"/>
                </a:lnTo>
                <a:lnTo>
                  <a:pt x="831945" y="69881"/>
                </a:lnTo>
                <a:lnTo>
                  <a:pt x="844986" y="78684"/>
                </a:lnTo>
                <a:lnTo>
                  <a:pt x="860932" y="81914"/>
                </a:lnTo>
                <a:lnTo>
                  <a:pt x="876806" y="78684"/>
                </a:lnTo>
                <a:lnTo>
                  <a:pt x="889809" y="69881"/>
                </a:lnTo>
                <a:lnTo>
                  <a:pt x="898598" y="56840"/>
                </a:lnTo>
                <a:lnTo>
                  <a:pt x="901826" y="40893"/>
                </a:lnTo>
                <a:lnTo>
                  <a:pt x="898598" y="25020"/>
                </a:lnTo>
                <a:lnTo>
                  <a:pt x="889809" y="12017"/>
                </a:lnTo>
                <a:lnTo>
                  <a:pt x="876806" y="3228"/>
                </a:lnTo>
                <a:lnTo>
                  <a:pt x="860932" y="0"/>
                </a:lnTo>
                <a:close/>
              </a:path>
              <a:path w="3361690" h="81914">
                <a:moveTo>
                  <a:pt x="1024890" y="0"/>
                </a:moveTo>
                <a:lnTo>
                  <a:pt x="1008943" y="3228"/>
                </a:lnTo>
                <a:lnTo>
                  <a:pt x="995902" y="12017"/>
                </a:lnTo>
                <a:lnTo>
                  <a:pt x="987099" y="25020"/>
                </a:lnTo>
                <a:lnTo>
                  <a:pt x="983869" y="40893"/>
                </a:lnTo>
                <a:lnTo>
                  <a:pt x="987099" y="56840"/>
                </a:lnTo>
                <a:lnTo>
                  <a:pt x="995902" y="69881"/>
                </a:lnTo>
                <a:lnTo>
                  <a:pt x="1008943" y="78684"/>
                </a:lnTo>
                <a:lnTo>
                  <a:pt x="1024890" y="81914"/>
                </a:lnTo>
                <a:lnTo>
                  <a:pt x="1040782" y="78684"/>
                </a:lnTo>
                <a:lnTo>
                  <a:pt x="1053830" y="69881"/>
                </a:lnTo>
                <a:lnTo>
                  <a:pt x="1062662" y="56840"/>
                </a:lnTo>
                <a:lnTo>
                  <a:pt x="1065911" y="40893"/>
                </a:lnTo>
                <a:lnTo>
                  <a:pt x="1062662" y="25020"/>
                </a:lnTo>
                <a:lnTo>
                  <a:pt x="1053830" y="12017"/>
                </a:lnTo>
                <a:lnTo>
                  <a:pt x="1040782" y="3228"/>
                </a:lnTo>
                <a:lnTo>
                  <a:pt x="1024890" y="0"/>
                </a:lnTo>
                <a:close/>
              </a:path>
              <a:path w="3361690" h="81914">
                <a:moveTo>
                  <a:pt x="1188846" y="0"/>
                </a:moveTo>
                <a:lnTo>
                  <a:pt x="1172954" y="3228"/>
                </a:lnTo>
                <a:lnTo>
                  <a:pt x="1159906" y="12017"/>
                </a:lnTo>
                <a:lnTo>
                  <a:pt x="1151074" y="25020"/>
                </a:lnTo>
                <a:lnTo>
                  <a:pt x="1147825" y="40893"/>
                </a:lnTo>
                <a:lnTo>
                  <a:pt x="1151074" y="56840"/>
                </a:lnTo>
                <a:lnTo>
                  <a:pt x="1159906" y="69881"/>
                </a:lnTo>
                <a:lnTo>
                  <a:pt x="1172954" y="78684"/>
                </a:lnTo>
                <a:lnTo>
                  <a:pt x="1188846" y="81914"/>
                </a:lnTo>
                <a:lnTo>
                  <a:pt x="1204793" y="78684"/>
                </a:lnTo>
                <a:lnTo>
                  <a:pt x="1217834" y="69881"/>
                </a:lnTo>
                <a:lnTo>
                  <a:pt x="1226637" y="56840"/>
                </a:lnTo>
                <a:lnTo>
                  <a:pt x="1229867" y="40893"/>
                </a:lnTo>
                <a:lnTo>
                  <a:pt x="1226637" y="25020"/>
                </a:lnTo>
                <a:lnTo>
                  <a:pt x="1217834" y="12017"/>
                </a:lnTo>
                <a:lnTo>
                  <a:pt x="1204793" y="3228"/>
                </a:lnTo>
                <a:lnTo>
                  <a:pt x="1188846" y="0"/>
                </a:lnTo>
                <a:close/>
              </a:path>
              <a:path w="3361690" h="81914">
                <a:moveTo>
                  <a:pt x="1352803" y="0"/>
                </a:moveTo>
                <a:lnTo>
                  <a:pt x="1336911" y="3228"/>
                </a:lnTo>
                <a:lnTo>
                  <a:pt x="1323863" y="12017"/>
                </a:lnTo>
                <a:lnTo>
                  <a:pt x="1315031" y="25020"/>
                </a:lnTo>
                <a:lnTo>
                  <a:pt x="1311782" y="40893"/>
                </a:lnTo>
                <a:lnTo>
                  <a:pt x="1315031" y="56840"/>
                </a:lnTo>
                <a:lnTo>
                  <a:pt x="1323863" y="69881"/>
                </a:lnTo>
                <a:lnTo>
                  <a:pt x="1336911" y="78684"/>
                </a:lnTo>
                <a:lnTo>
                  <a:pt x="1352803" y="81914"/>
                </a:lnTo>
                <a:lnTo>
                  <a:pt x="1368750" y="78684"/>
                </a:lnTo>
                <a:lnTo>
                  <a:pt x="1381791" y="69881"/>
                </a:lnTo>
                <a:lnTo>
                  <a:pt x="1390594" y="56840"/>
                </a:lnTo>
                <a:lnTo>
                  <a:pt x="1393825" y="40893"/>
                </a:lnTo>
                <a:lnTo>
                  <a:pt x="1390594" y="25020"/>
                </a:lnTo>
                <a:lnTo>
                  <a:pt x="1381791" y="12017"/>
                </a:lnTo>
                <a:lnTo>
                  <a:pt x="1368750" y="3228"/>
                </a:lnTo>
                <a:lnTo>
                  <a:pt x="1352803" y="0"/>
                </a:lnTo>
                <a:close/>
              </a:path>
              <a:path w="3361690" h="81914">
                <a:moveTo>
                  <a:pt x="1516888" y="0"/>
                </a:moveTo>
                <a:lnTo>
                  <a:pt x="1500941" y="3228"/>
                </a:lnTo>
                <a:lnTo>
                  <a:pt x="1487900" y="12017"/>
                </a:lnTo>
                <a:lnTo>
                  <a:pt x="1479097" y="25020"/>
                </a:lnTo>
                <a:lnTo>
                  <a:pt x="1475867" y="40893"/>
                </a:lnTo>
                <a:lnTo>
                  <a:pt x="1479097" y="56840"/>
                </a:lnTo>
                <a:lnTo>
                  <a:pt x="1487900" y="69881"/>
                </a:lnTo>
                <a:lnTo>
                  <a:pt x="1500941" y="78684"/>
                </a:lnTo>
                <a:lnTo>
                  <a:pt x="1516888" y="81914"/>
                </a:lnTo>
                <a:lnTo>
                  <a:pt x="1532761" y="78684"/>
                </a:lnTo>
                <a:lnTo>
                  <a:pt x="1545764" y="69881"/>
                </a:lnTo>
                <a:lnTo>
                  <a:pt x="1554553" y="56840"/>
                </a:lnTo>
                <a:lnTo>
                  <a:pt x="1557782" y="40893"/>
                </a:lnTo>
                <a:lnTo>
                  <a:pt x="1554553" y="25020"/>
                </a:lnTo>
                <a:lnTo>
                  <a:pt x="1545764" y="12017"/>
                </a:lnTo>
                <a:lnTo>
                  <a:pt x="1532761" y="3228"/>
                </a:lnTo>
                <a:lnTo>
                  <a:pt x="1516888" y="0"/>
                </a:lnTo>
                <a:close/>
              </a:path>
              <a:path w="3361690" h="81914">
                <a:moveTo>
                  <a:pt x="1680844" y="0"/>
                </a:moveTo>
                <a:lnTo>
                  <a:pt x="1664898" y="3228"/>
                </a:lnTo>
                <a:lnTo>
                  <a:pt x="1651857" y="12017"/>
                </a:lnTo>
                <a:lnTo>
                  <a:pt x="1643054" y="25020"/>
                </a:lnTo>
                <a:lnTo>
                  <a:pt x="1639823" y="40893"/>
                </a:lnTo>
                <a:lnTo>
                  <a:pt x="1643054" y="56840"/>
                </a:lnTo>
                <a:lnTo>
                  <a:pt x="1651857" y="69881"/>
                </a:lnTo>
                <a:lnTo>
                  <a:pt x="1664898" y="78684"/>
                </a:lnTo>
                <a:lnTo>
                  <a:pt x="1680844" y="81914"/>
                </a:lnTo>
                <a:lnTo>
                  <a:pt x="1696737" y="78684"/>
                </a:lnTo>
                <a:lnTo>
                  <a:pt x="1709785" y="69881"/>
                </a:lnTo>
                <a:lnTo>
                  <a:pt x="1718617" y="56840"/>
                </a:lnTo>
                <a:lnTo>
                  <a:pt x="1721865" y="40893"/>
                </a:lnTo>
                <a:lnTo>
                  <a:pt x="1718617" y="25020"/>
                </a:lnTo>
                <a:lnTo>
                  <a:pt x="1709785" y="12017"/>
                </a:lnTo>
                <a:lnTo>
                  <a:pt x="1696737" y="3228"/>
                </a:lnTo>
                <a:lnTo>
                  <a:pt x="1680844" y="0"/>
                </a:lnTo>
                <a:close/>
              </a:path>
              <a:path w="3361690" h="81914">
                <a:moveTo>
                  <a:pt x="1844802" y="0"/>
                </a:moveTo>
                <a:lnTo>
                  <a:pt x="1828855" y="3228"/>
                </a:lnTo>
                <a:lnTo>
                  <a:pt x="1815814" y="12017"/>
                </a:lnTo>
                <a:lnTo>
                  <a:pt x="1807011" y="25020"/>
                </a:lnTo>
                <a:lnTo>
                  <a:pt x="1803780" y="40893"/>
                </a:lnTo>
                <a:lnTo>
                  <a:pt x="1807011" y="56840"/>
                </a:lnTo>
                <a:lnTo>
                  <a:pt x="1815814" y="69881"/>
                </a:lnTo>
                <a:lnTo>
                  <a:pt x="1828855" y="78684"/>
                </a:lnTo>
                <a:lnTo>
                  <a:pt x="1844802" y="81914"/>
                </a:lnTo>
                <a:lnTo>
                  <a:pt x="1860748" y="78684"/>
                </a:lnTo>
                <a:lnTo>
                  <a:pt x="1873789" y="69881"/>
                </a:lnTo>
                <a:lnTo>
                  <a:pt x="1882592" y="56840"/>
                </a:lnTo>
                <a:lnTo>
                  <a:pt x="1885823" y="40893"/>
                </a:lnTo>
                <a:lnTo>
                  <a:pt x="1882592" y="25020"/>
                </a:lnTo>
                <a:lnTo>
                  <a:pt x="1873789" y="12017"/>
                </a:lnTo>
                <a:lnTo>
                  <a:pt x="1860748" y="3228"/>
                </a:lnTo>
                <a:lnTo>
                  <a:pt x="1844802" y="0"/>
                </a:lnTo>
                <a:close/>
              </a:path>
              <a:path w="3361690" h="81914">
                <a:moveTo>
                  <a:pt x="2008759" y="0"/>
                </a:moveTo>
                <a:lnTo>
                  <a:pt x="1992866" y="3228"/>
                </a:lnTo>
                <a:lnTo>
                  <a:pt x="1979818" y="12017"/>
                </a:lnTo>
                <a:lnTo>
                  <a:pt x="1970986" y="25020"/>
                </a:lnTo>
                <a:lnTo>
                  <a:pt x="1967738" y="40893"/>
                </a:lnTo>
                <a:lnTo>
                  <a:pt x="1970986" y="56840"/>
                </a:lnTo>
                <a:lnTo>
                  <a:pt x="1979818" y="69881"/>
                </a:lnTo>
                <a:lnTo>
                  <a:pt x="1992866" y="78684"/>
                </a:lnTo>
                <a:lnTo>
                  <a:pt x="2008759" y="81914"/>
                </a:lnTo>
                <a:lnTo>
                  <a:pt x="2024705" y="78684"/>
                </a:lnTo>
                <a:lnTo>
                  <a:pt x="2037746" y="69881"/>
                </a:lnTo>
                <a:lnTo>
                  <a:pt x="2046549" y="56840"/>
                </a:lnTo>
                <a:lnTo>
                  <a:pt x="2049780" y="40893"/>
                </a:lnTo>
                <a:lnTo>
                  <a:pt x="2046549" y="25020"/>
                </a:lnTo>
                <a:lnTo>
                  <a:pt x="2037746" y="12017"/>
                </a:lnTo>
                <a:lnTo>
                  <a:pt x="2024705" y="3228"/>
                </a:lnTo>
                <a:lnTo>
                  <a:pt x="2008759" y="0"/>
                </a:lnTo>
                <a:close/>
              </a:path>
              <a:path w="3361690" h="81914">
                <a:moveTo>
                  <a:pt x="2172715" y="0"/>
                </a:moveTo>
                <a:lnTo>
                  <a:pt x="2156842" y="3228"/>
                </a:lnTo>
                <a:lnTo>
                  <a:pt x="2143839" y="12017"/>
                </a:lnTo>
                <a:lnTo>
                  <a:pt x="2135050" y="25020"/>
                </a:lnTo>
                <a:lnTo>
                  <a:pt x="2131821" y="40893"/>
                </a:lnTo>
                <a:lnTo>
                  <a:pt x="2135050" y="56840"/>
                </a:lnTo>
                <a:lnTo>
                  <a:pt x="2143839" y="69881"/>
                </a:lnTo>
                <a:lnTo>
                  <a:pt x="2156842" y="78684"/>
                </a:lnTo>
                <a:lnTo>
                  <a:pt x="2172715" y="81914"/>
                </a:lnTo>
                <a:lnTo>
                  <a:pt x="2188662" y="78684"/>
                </a:lnTo>
                <a:lnTo>
                  <a:pt x="2201703" y="69881"/>
                </a:lnTo>
                <a:lnTo>
                  <a:pt x="2210506" y="56840"/>
                </a:lnTo>
                <a:lnTo>
                  <a:pt x="2213736" y="40893"/>
                </a:lnTo>
                <a:lnTo>
                  <a:pt x="2210506" y="25020"/>
                </a:lnTo>
                <a:lnTo>
                  <a:pt x="2201703" y="12017"/>
                </a:lnTo>
                <a:lnTo>
                  <a:pt x="2188662" y="3228"/>
                </a:lnTo>
                <a:lnTo>
                  <a:pt x="2172715" y="0"/>
                </a:lnTo>
                <a:close/>
              </a:path>
              <a:path w="3361690" h="81914">
                <a:moveTo>
                  <a:pt x="2336800" y="0"/>
                </a:moveTo>
                <a:lnTo>
                  <a:pt x="2320853" y="3228"/>
                </a:lnTo>
                <a:lnTo>
                  <a:pt x="2307812" y="12017"/>
                </a:lnTo>
                <a:lnTo>
                  <a:pt x="2299009" y="25020"/>
                </a:lnTo>
                <a:lnTo>
                  <a:pt x="2295779" y="40893"/>
                </a:lnTo>
                <a:lnTo>
                  <a:pt x="2299009" y="56840"/>
                </a:lnTo>
                <a:lnTo>
                  <a:pt x="2307812" y="69881"/>
                </a:lnTo>
                <a:lnTo>
                  <a:pt x="2320853" y="78684"/>
                </a:lnTo>
                <a:lnTo>
                  <a:pt x="2336800" y="81914"/>
                </a:lnTo>
                <a:lnTo>
                  <a:pt x="2352673" y="78684"/>
                </a:lnTo>
                <a:lnTo>
                  <a:pt x="2365676" y="69881"/>
                </a:lnTo>
                <a:lnTo>
                  <a:pt x="2374465" y="56840"/>
                </a:lnTo>
                <a:lnTo>
                  <a:pt x="2377694" y="40893"/>
                </a:lnTo>
                <a:lnTo>
                  <a:pt x="2374465" y="25020"/>
                </a:lnTo>
                <a:lnTo>
                  <a:pt x="2365676" y="12017"/>
                </a:lnTo>
                <a:lnTo>
                  <a:pt x="2352673" y="3228"/>
                </a:lnTo>
                <a:lnTo>
                  <a:pt x="2336800" y="0"/>
                </a:lnTo>
                <a:close/>
              </a:path>
              <a:path w="3361690" h="81914">
                <a:moveTo>
                  <a:pt x="2500757" y="0"/>
                </a:moveTo>
                <a:lnTo>
                  <a:pt x="2484810" y="3228"/>
                </a:lnTo>
                <a:lnTo>
                  <a:pt x="2471769" y="12017"/>
                </a:lnTo>
                <a:lnTo>
                  <a:pt x="2462966" y="25020"/>
                </a:lnTo>
                <a:lnTo>
                  <a:pt x="2459736" y="40893"/>
                </a:lnTo>
                <a:lnTo>
                  <a:pt x="2462966" y="56840"/>
                </a:lnTo>
                <a:lnTo>
                  <a:pt x="2471769" y="69881"/>
                </a:lnTo>
                <a:lnTo>
                  <a:pt x="2484810" y="78684"/>
                </a:lnTo>
                <a:lnTo>
                  <a:pt x="2500757" y="81914"/>
                </a:lnTo>
                <a:lnTo>
                  <a:pt x="2516649" y="78684"/>
                </a:lnTo>
                <a:lnTo>
                  <a:pt x="2529697" y="69881"/>
                </a:lnTo>
                <a:lnTo>
                  <a:pt x="2538529" y="56840"/>
                </a:lnTo>
                <a:lnTo>
                  <a:pt x="2541778" y="40893"/>
                </a:lnTo>
                <a:lnTo>
                  <a:pt x="2538529" y="25020"/>
                </a:lnTo>
                <a:lnTo>
                  <a:pt x="2529697" y="12017"/>
                </a:lnTo>
                <a:lnTo>
                  <a:pt x="2516649" y="3228"/>
                </a:lnTo>
                <a:lnTo>
                  <a:pt x="2500757" y="0"/>
                </a:lnTo>
                <a:close/>
              </a:path>
              <a:path w="3361690" h="81914">
                <a:moveTo>
                  <a:pt x="2664713" y="0"/>
                </a:moveTo>
                <a:lnTo>
                  <a:pt x="2648821" y="3228"/>
                </a:lnTo>
                <a:lnTo>
                  <a:pt x="2635773" y="12017"/>
                </a:lnTo>
                <a:lnTo>
                  <a:pt x="2626941" y="25020"/>
                </a:lnTo>
                <a:lnTo>
                  <a:pt x="2623692" y="40893"/>
                </a:lnTo>
                <a:lnTo>
                  <a:pt x="2626941" y="56840"/>
                </a:lnTo>
                <a:lnTo>
                  <a:pt x="2635773" y="69881"/>
                </a:lnTo>
                <a:lnTo>
                  <a:pt x="2648821" y="78684"/>
                </a:lnTo>
                <a:lnTo>
                  <a:pt x="2664713" y="81914"/>
                </a:lnTo>
                <a:lnTo>
                  <a:pt x="2680660" y="78684"/>
                </a:lnTo>
                <a:lnTo>
                  <a:pt x="2693701" y="69881"/>
                </a:lnTo>
                <a:lnTo>
                  <a:pt x="2702504" y="56840"/>
                </a:lnTo>
                <a:lnTo>
                  <a:pt x="2705734" y="40893"/>
                </a:lnTo>
                <a:lnTo>
                  <a:pt x="2702504" y="25020"/>
                </a:lnTo>
                <a:lnTo>
                  <a:pt x="2693701" y="12017"/>
                </a:lnTo>
                <a:lnTo>
                  <a:pt x="2680660" y="3228"/>
                </a:lnTo>
                <a:lnTo>
                  <a:pt x="2664713" y="0"/>
                </a:lnTo>
                <a:close/>
              </a:path>
              <a:path w="3361690" h="81914">
                <a:moveTo>
                  <a:pt x="2828671" y="0"/>
                </a:moveTo>
                <a:lnTo>
                  <a:pt x="2812797" y="3228"/>
                </a:lnTo>
                <a:lnTo>
                  <a:pt x="2799794" y="12017"/>
                </a:lnTo>
                <a:lnTo>
                  <a:pt x="2791005" y="25020"/>
                </a:lnTo>
                <a:lnTo>
                  <a:pt x="2787777" y="40893"/>
                </a:lnTo>
                <a:lnTo>
                  <a:pt x="2791005" y="56840"/>
                </a:lnTo>
                <a:lnTo>
                  <a:pt x="2799794" y="69881"/>
                </a:lnTo>
                <a:lnTo>
                  <a:pt x="2812797" y="78684"/>
                </a:lnTo>
                <a:lnTo>
                  <a:pt x="2828671" y="81914"/>
                </a:lnTo>
                <a:lnTo>
                  <a:pt x="2844617" y="78684"/>
                </a:lnTo>
                <a:lnTo>
                  <a:pt x="2857658" y="69881"/>
                </a:lnTo>
                <a:lnTo>
                  <a:pt x="2866461" y="56840"/>
                </a:lnTo>
                <a:lnTo>
                  <a:pt x="2869692" y="40893"/>
                </a:lnTo>
                <a:lnTo>
                  <a:pt x="2866461" y="25020"/>
                </a:lnTo>
                <a:lnTo>
                  <a:pt x="2857658" y="12017"/>
                </a:lnTo>
                <a:lnTo>
                  <a:pt x="2844617" y="3228"/>
                </a:lnTo>
                <a:lnTo>
                  <a:pt x="2828671" y="0"/>
                </a:lnTo>
                <a:close/>
              </a:path>
              <a:path w="3361690" h="81914">
                <a:moveTo>
                  <a:pt x="2992755" y="0"/>
                </a:moveTo>
                <a:lnTo>
                  <a:pt x="2976808" y="3228"/>
                </a:lnTo>
                <a:lnTo>
                  <a:pt x="2963767" y="12017"/>
                </a:lnTo>
                <a:lnTo>
                  <a:pt x="2954964" y="25020"/>
                </a:lnTo>
                <a:lnTo>
                  <a:pt x="2951734" y="40893"/>
                </a:lnTo>
                <a:lnTo>
                  <a:pt x="2954964" y="56840"/>
                </a:lnTo>
                <a:lnTo>
                  <a:pt x="2963767" y="69881"/>
                </a:lnTo>
                <a:lnTo>
                  <a:pt x="2976808" y="78684"/>
                </a:lnTo>
                <a:lnTo>
                  <a:pt x="2992755" y="81914"/>
                </a:lnTo>
                <a:lnTo>
                  <a:pt x="3008628" y="78684"/>
                </a:lnTo>
                <a:lnTo>
                  <a:pt x="3021631" y="69881"/>
                </a:lnTo>
                <a:lnTo>
                  <a:pt x="3030420" y="56840"/>
                </a:lnTo>
                <a:lnTo>
                  <a:pt x="3033648" y="40893"/>
                </a:lnTo>
                <a:lnTo>
                  <a:pt x="3030420" y="25020"/>
                </a:lnTo>
                <a:lnTo>
                  <a:pt x="3021631" y="12017"/>
                </a:lnTo>
                <a:lnTo>
                  <a:pt x="3008628" y="3228"/>
                </a:lnTo>
                <a:lnTo>
                  <a:pt x="2992755" y="0"/>
                </a:lnTo>
                <a:close/>
              </a:path>
              <a:path w="3361690" h="81914">
                <a:moveTo>
                  <a:pt x="3156711" y="0"/>
                </a:moveTo>
                <a:lnTo>
                  <a:pt x="3140765" y="3228"/>
                </a:lnTo>
                <a:lnTo>
                  <a:pt x="3127724" y="12017"/>
                </a:lnTo>
                <a:lnTo>
                  <a:pt x="3118921" y="25020"/>
                </a:lnTo>
                <a:lnTo>
                  <a:pt x="3115690" y="40893"/>
                </a:lnTo>
                <a:lnTo>
                  <a:pt x="3118921" y="56840"/>
                </a:lnTo>
                <a:lnTo>
                  <a:pt x="3127724" y="69881"/>
                </a:lnTo>
                <a:lnTo>
                  <a:pt x="3140765" y="78684"/>
                </a:lnTo>
                <a:lnTo>
                  <a:pt x="3156711" y="81914"/>
                </a:lnTo>
                <a:lnTo>
                  <a:pt x="3172604" y="78684"/>
                </a:lnTo>
                <a:lnTo>
                  <a:pt x="3185652" y="69881"/>
                </a:lnTo>
                <a:lnTo>
                  <a:pt x="3194484" y="56840"/>
                </a:lnTo>
                <a:lnTo>
                  <a:pt x="3197732" y="40893"/>
                </a:lnTo>
                <a:lnTo>
                  <a:pt x="3194484" y="25020"/>
                </a:lnTo>
                <a:lnTo>
                  <a:pt x="3185652" y="12017"/>
                </a:lnTo>
                <a:lnTo>
                  <a:pt x="3172604" y="3228"/>
                </a:lnTo>
                <a:lnTo>
                  <a:pt x="3156711" y="0"/>
                </a:lnTo>
                <a:close/>
              </a:path>
              <a:path w="3361690" h="81914">
                <a:moveTo>
                  <a:pt x="3320669" y="0"/>
                </a:moveTo>
                <a:lnTo>
                  <a:pt x="3304722" y="3228"/>
                </a:lnTo>
                <a:lnTo>
                  <a:pt x="3291681" y="12017"/>
                </a:lnTo>
                <a:lnTo>
                  <a:pt x="3282878" y="25020"/>
                </a:lnTo>
                <a:lnTo>
                  <a:pt x="3279648" y="40893"/>
                </a:lnTo>
                <a:lnTo>
                  <a:pt x="3282878" y="56840"/>
                </a:lnTo>
                <a:lnTo>
                  <a:pt x="3291681" y="69881"/>
                </a:lnTo>
                <a:lnTo>
                  <a:pt x="3304722" y="78684"/>
                </a:lnTo>
                <a:lnTo>
                  <a:pt x="3320669" y="81914"/>
                </a:lnTo>
                <a:lnTo>
                  <a:pt x="3336615" y="78684"/>
                </a:lnTo>
                <a:lnTo>
                  <a:pt x="3349656" y="69881"/>
                </a:lnTo>
                <a:lnTo>
                  <a:pt x="3358459" y="56840"/>
                </a:lnTo>
                <a:lnTo>
                  <a:pt x="3361690" y="40893"/>
                </a:lnTo>
                <a:lnTo>
                  <a:pt x="3358459" y="25020"/>
                </a:lnTo>
                <a:lnTo>
                  <a:pt x="3349656" y="12017"/>
                </a:lnTo>
                <a:lnTo>
                  <a:pt x="3336615" y="3228"/>
                </a:lnTo>
                <a:lnTo>
                  <a:pt x="3320669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pPr defTabSz="609630"/>
            <a:endParaRPr sz="200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3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2432" y="1052736"/>
            <a:ext cx="659646" cy="739097"/>
          </a:xfrm>
          <a:prstGeom prst="rect">
            <a:avLst/>
          </a:prstGeom>
        </p:spPr>
      </p:pic>
      <p:sp>
        <p:nvSpPr>
          <p:cNvPr id="24" name="object 21"/>
          <p:cNvSpPr txBox="1"/>
          <p:nvPr/>
        </p:nvSpPr>
        <p:spPr>
          <a:xfrm>
            <a:off x="10059852" y="1203402"/>
            <a:ext cx="1792774" cy="303928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8467" marR="3387" defTabSz="609630">
              <a:lnSpc>
                <a:spcPts val="2200"/>
              </a:lnSpc>
              <a:spcBef>
                <a:spcPts val="169"/>
              </a:spcBef>
            </a:pPr>
            <a:r>
              <a:rPr lang="ru-RU" sz="3200" dirty="0">
                <a:solidFill>
                  <a:srgbClr val="4A7693"/>
                </a:solidFill>
                <a:latin typeface="+mn-lt"/>
              </a:rPr>
              <a:t>1 курс </a:t>
            </a:r>
            <a:endParaRPr sz="3200" dirty="0">
              <a:solidFill>
                <a:srgbClr val="4A7693"/>
              </a:solidFill>
              <a:latin typeface="+mn-lt"/>
            </a:endParaRPr>
          </a:p>
        </p:txBody>
      </p:sp>
      <p:pic>
        <p:nvPicPr>
          <p:cNvPr id="25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2432" y="4065309"/>
            <a:ext cx="659646" cy="739097"/>
          </a:xfrm>
          <a:prstGeom prst="rect">
            <a:avLst/>
          </a:prstGeom>
        </p:spPr>
      </p:pic>
      <p:sp>
        <p:nvSpPr>
          <p:cNvPr id="26" name="object 21"/>
          <p:cNvSpPr txBox="1"/>
          <p:nvPr/>
        </p:nvSpPr>
        <p:spPr>
          <a:xfrm>
            <a:off x="1565988" y="1062338"/>
            <a:ext cx="7480300" cy="303928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8467" marR="3387" defTabSz="609630">
              <a:lnSpc>
                <a:spcPts val="2200"/>
              </a:lnSpc>
              <a:spcBef>
                <a:spcPts val="169"/>
              </a:spcBef>
            </a:pPr>
            <a:r>
              <a:rPr lang="ru-RU" sz="2000" dirty="0">
                <a:solidFill>
                  <a:srgbClr val="4A7693"/>
                </a:solidFill>
                <a:latin typeface="+mn-lt"/>
              </a:rPr>
              <a:t>Дисциплина «Общие компетенции профессионала», раздел 1</a:t>
            </a:r>
            <a:endParaRPr sz="2000" b="1" dirty="0">
              <a:solidFill>
                <a:srgbClr val="4A7693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0502" y="1908131"/>
            <a:ext cx="7225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+mn-lt"/>
              </a:rPr>
              <a:t>Региональные модельные программы актуализированы для всех видов ФГОС СПО, введено новое содержание по формированию читательской, естественно-научной, математической и финансовой грамотностям</a:t>
            </a:r>
          </a:p>
        </p:txBody>
      </p:sp>
      <p:sp>
        <p:nvSpPr>
          <p:cNvPr id="28" name="object 24"/>
          <p:cNvSpPr/>
          <p:nvPr/>
        </p:nvSpPr>
        <p:spPr>
          <a:xfrm>
            <a:off x="857148" y="3165822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74A7D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srgbClr val="4A7693"/>
              </a:solidFill>
              <a:latin typeface="+mn-lt"/>
            </a:endParaRPr>
          </a:p>
        </p:txBody>
      </p:sp>
      <p:sp>
        <p:nvSpPr>
          <p:cNvPr id="29" name="object 21"/>
          <p:cNvSpPr txBox="1"/>
          <p:nvPr/>
        </p:nvSpPr>
        <p:spPr>
          <a:xfrm>
            <a:off x="1500503" y="3113165"/>
            <a:ext cx="6487715" cy="586057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8467" marR="3387" defTabSz="609630">
              <a:lnSpc>
                <a:spcPts val="2200"/>
              </a:lnSpc>
              <a:spcBef>
                <a:spcPts val="169"/>
              </a:spcBef>
            </a:pPr>
            <a:r>
              <a:rPr lang="ru-RU" sz="2000" dirty="0">
                <a:solidFill>
                  <a:srgbClr val="4A7693"/>
                </a:solidFill>
                <a:latin typeface="+mn-lt"/>
              </a:rPr>
              <a:t>Учебные предметы общеобразовательного цикла </a:t>
            </a:r>
            <a:r>
              <a:rPr lang="ru-RU" sz="2000" dirty="0" smtClean="0">
                <a:solidFill>
                  <a:srgbClr val="4A7693"/>
                </a:solidFill>
                <a:latin typeface="+mn-lt"/>
              </a:rPr>
              <a:t>образовательной программы </a:t>
            </a:r>
            <a:r>
              <a:rPr lang="ru-RU" sz="2000" dirty="0">
                <a:solidFill>
                  <a:srgbClr val="4A7693"/>
                </a:solidFill>
                <a:latin typeface="+mn-lt"/>
              </a:rPr>
              <a:t>СПО</a:t>
            </a:r>
            <a:endParaRPr sz="2000" b="1" dirty="0">
              <a:solidFill>
                <a:srgbClr val="4A7693"/>
              </a:solidFill>
              <a:latin typeface="+mn-lt"/>
            </a:endParaRPr>
          </a:p>
        </p:txBody>
      </p:sp>
      <p:sp>
        <p:nvSpPr>
          <p:cNvPr id="30" name="object 14"/>
          <p:cNvSpPr/>
          <p:nvPr/>
        </p:nvSpPr>
        <p:spPr>
          <a:xfrm>
            <a:off x="1565988" y="3863053"/>
            <a:ext cx="2241127" cy="54610"/>
          </a:xfrm>
          <a:custGeom>
            <a:avLst/>
            <a:gdLst/>
            <a:ahLst/>
            <a:cxnLst/>
            <a:rect l="l" t="t" r="r" b="b"/>
            <a:pathLst>
              <a:path w="3361690" h="81914">
                <a:moveTo>
                  <a:pt x="40894" y="0"/>
                </a:moveTo>
                <a:lnTo>
                  <a:pt x="25020" y="3228"/>
                </a:lnTo>
                <a:lnTo>
                  <a:pt x="12017" y="12017"/>
                </a:lnTo>
                <a:lnTo>
                  <a:pt x="3228" y="25020"/>
                </a:lnTo>
                <a:lnTo>
                  <a:pt x="0" y="40893"/>
                </a:lnTo>
                <a:lnTo>
                  <a:pt x="3228" y="56840"/>
                </a:lnTo>
                <a:lnTo>
                  <a:pt x="12017" y="69881"/>
                </a:lnTo>
                <a:lnTo>
                  <a:pt x="25020" y="78684"/>
                </a:lnTo>
                <a:lnTo>
                  <a:pt x="40894" y="81914"/>
                </a:lnTo>
                <a:lnTo>
                  <a:pt x="56840" y="78684"/>
                </a:lnTo>
                <a:lnTo>
                  <a:pt x="69881" y="69881"/>
                </a:lnTo>
                <a:lnTo>
                  <a:pt x="78684" y="56840"/>
                </a:lnTo>
                <a:lnTo>
                  <a:pt x="81915" y="40893"/>
                </a:lnTo>
                <a:lnTo>
                  <a:pt x="78684" y="25020"/>
                </a:lnTo>
                <a:lnTo>
                  <a:pt x="69881" y="12017"/>
                </a:lnTo>
                <a:lnTo>
                  <a:pt x="56840" y="3228"/>
                </a:lnTo>
                <a:lnTo>
                  <a:pt x="40894" y="0"/>
                </a:lnTo>
                <a:close/>
              </a:path>
              <a:path w="3361690" h="81914">
                <a:moveTo>
                  <a:pt x="204978" y="0"/>
                </a:moveTo>
                <a:lnTo>
                  <a:pt x="189031" y="3228"/>
                </a:lnTo>
                <a:lnTo>
                  <a:pt x="175990" y="12017"/>
                </a:lnTo>
                <a:lnTo>
                  <a:pt x="167187" y="25020"/>
                </a:lnTo>
                <a:lnTo>
                  <a:pt x="163957" y="40893"/>
                </a:lnTo>
                <a:lnTo>
                  <a:pt x="167187" y="56840"/>
                </a:lnTo>
                <a:lnTo>
                  <a:pt x="175990" y="69881"/>
                </a:lnTo>
                <a:lnTo>
                  <a:pt x="189031" y="78684"/>
                </a:lnTo>
                <a:lnTo>
                  <a:pt x="204978" y="81914"/>
                </a:lnTo>
                <a:lnTo>
                  <a:pt x="220870" y="78684"/>
                </a:lnTo>
                <a:lnTo>
                  <a:pt x="233918" y="69881"/>
                </a:lnTo>
                <a:lnTo>
                  <a:pt x="242750" y="56840"/>
                </a:lnTo>
                <a:lnTo>
                  <a:pt x="245998" y="40893"/>
                </a:lnTo>
                <a:lnTo>
                  <a:pt x="242750" y="25020"/>
                </a:lnTo>
                <a:lnTo>
                  <a:pt x="233918" y="12017"/>
                </a:lnTo>
                <a:lnTo>
                  <a:pt x="220870" y="3228"/>
                </a:lnTo>
                <a:lnTo>
                  <a:pt x="204978" y="0"/>
                </a:lnTo>
                <a:close/>
              </a:path>
              <a:path w="3361690" h="81914">
                <a:moveTo>
                  <a:pt x="368934" y="0"/>
                </a:moveTo>
                <a:lnTo>
                  <a:pt x="352988" y="3228"/>
                </a:lnTo>
                <a:lnTo>
                  <a:pt x="339947" y="12017"/>
                </a:lnTo>
                <a:lnTo>
                  <a:pt x="331144" y="25020"/>
                </a:lnTo>
                <a:lnTo>
                  <a:pt x="327913" y="40893"/>
                </a:lnTo>
                <a:lnTo>
                  <a:pt x="331144" y="56840"/>
                </a:lnTo>
                <a:lnTo>
                  <a:pt x="339947" y="69881"/>
                </a:lnTo>
                <a:lnTo>
                  <a:pt x="352988" y="78684"/>
                </a:lnTo>
                <a:lnTo>
                  <a:pt x="368934" y="81914"/>
                </a:lnTo>
                <a:lnTo>
                  <a:pt x="384827" y="78684"/>
                </a:lnTo>
                <a:lnTo>
                  <a:pt x="397875" y="69881"/>
                </a:lnTo>
                <a:lnTo>
                  <a:pt x="406707" y="56840"/>
                </a:lnTo>
                <a:lnTo>
                  <a:pt x="409955" y="40893"/>
                </a:lnTo>
                <a:lnTo>
                  <a:pt x="406707" y="25020"/>
                </a:lnTo>
                <a:lnTo>
                  <a:pt x="397875" y="12017"/>
                </a:lnTo>
                <a:lnTo>
                  <a:pt x="384827" y="3228"/>
                </a:lnTo>
                <a:lnTo>
                  <a:pt x="368934" y="0"/>
                </a:lnTo>
                <a:close/>
              </a:path>
              <a:path w="3361690" h="81914">
                <a:moveTo>
                  <a:pt x="532892" y="0"/>
                </a:moveTo>
                <a:lnTo>
                  <a:pt x="516999" y="3228"/>
                </a:lnTo>
                <a:lnTo>
                  <a:pt x="503951" y="12017"/>
                </a:lnTo>
                <a:lnTo>
                  <a:pt x="495119" y="25020"/>
                </a:lnTo>
                <a:lnTo>
                  <a:pt x="491871" y="40893"/>
                </a:lnTo>
                <a:lnTo>
                  <a:pt x="495119" y="56840"/>
                </a:lnTo>
                <a:lnTo>
                  <a:pt x="503951" y="69881"/>
                </a:lnTo>
                <a:lnTo>
                  <a:pt x="516999" y="78684"/>
                </a:lnTo>
                <a:lnTo>
                  <a:pt x="532892" y="81914"/>
                </a:lnTo>
                <a:lnTo>
                  <a:pt x="548838" y="78684"/>
                </a:lnTo>
                <a:lnTo>
                  <a:pt x="561879" y="69881"/>
                </a:lnTo>
                <a:lnTo>
                  <a:pt x="570682" y="56840"/>
                </a:lnTo>
                <a:lnTo>
                  <a:pt x="573913" y="40893"/>
                </a:lnTo>
                <a:lnTo>
                  <a:pt x="570682" y="25020"/>
                </a:lnTo>
                <a:lnTo>
                  <a:pt x="561879" y="12017"/>
                </a:lnTo>
                <a:lnTo>
                  <a:pt x="548838" y="3228"/>
                </a:lnTo>
                <a:lnTo>
                  <a:pt x="532892" y="0"/>
                </a:lnTo>
                <a:close/>
              </a:path>
              <a:path w="3361690" h="81914">
                <a:moveTo>
                  <a:pt x="696848" y="0"/>
                </a:moveTo>
                <a:lnTo>
                  <a:pt x="680975" y="3228"/>
                </a:lnTo>
                <a:lnTo>
                  <a:pt x="667972" y="12017"/>
                </a:lnTo>
                <a:lnTo>
                  <a:pt x="659183" y="25020"/>
                </a:lnTo>
                <a:lnTo>
                  <a:pt x="655955" y="40893"/>
                </a:lnTo>
                <a:lnTo>
                  <a:pt x="659183" y="56840"/>
                </a:lnTo>
                <a:lnTo>
                  <a:pt x="667972" y="69881"/>
                </a:lnTo>
                <a:lnTo>
                  <a:pt x="680975" y="78684"/>
                </a:lnTo>
                <a:lnTo>
                  <a:pt x="696848" y="81914"/>
                </a:lnTo>
                <a:lnTo>
                  <a:pt x="712795" y="78684"/>
                </a:lnTo>
                <a:lnTo>
                  <a:pt x="725836" y="69881"/>
                </a:lnTo>
                <a:lnTo>
                  <a:pt x="734639" y="56840"/>
                </a:lnTo>
                <a:lnTo>
                  <a:pt x="737869" y="40893"/>
                </a:lnTo>
                <a:lnTo>
                  <a:pt x="734639" y="25020"/>
                </a:lnTo>
                <a:lnTo>
                  <a:pt x="725836" y="12017"/>
                </a:lnTo>
                <a:lnTo>
                  <a:pt x="712795" y="3228"/>
                </a:lnTo>
                <a:lnTo>
                  <a:pt x="696848" y="0"/>
                </a:lnTo>
                <a:close/>
              </a:path>
              <a:path w="3361690" h="81914">
                <a:moveTo>
                  <a:pt x="860932" y="0"/>
                </a:moveTo>
                <a:lnTo>
                  <a:pt x="844986" y="3228"/>
                </a:lnTo>
                <a:lnTo>
                  <a:pt x="831945" y="12017"/>
                </a:lnTo>
                <a:lnTo>
                  <a:pt x="823142" y="25020"/>
                </a:lnTo>
                <a:lnTo>
                  <a:pt x="819911" y="40893"/>
                </a:lnTo>
                <a:lnTo>
                  <a:pt x="823142" y="56840"/>
                </a:lnTo>
                <a:lnTo>
                  <a:pt x="831945" y="69881"/>
                </a:lnTo>
                <a:lnTo>
                  <a:pt x="844986" y="78684"/>
                </a:lnTo>
                <a:lnTo>
                  <a:pt x="860932" y="81914"/>
                </a:lnTo>
                <a:lnTo>
                  <a:pt x="876806" y="78684"/>
                </a:lnTo>
                <a:lnTo>
                  <a:pt x="889809" y="69881"/>
                </a:lnTo>
                <a:lnTo>
                  <a:pt x="898598" y="56840"/>
                </a:lnTo>
                <a:lnTo>
                  <a:pt x="901826" y="40893"/>
                </a:lnTo>
                <a:lnTo>
                  <a:pt x="898598" y="25020"/>
                </a:lnTo>
                <a:lnTo>
                  <a:pt x="889809" y="12017"/>
                </a:lnTo>
                <a:lnTo>
                  <a:pt x="876806" y="3228"/>
                </a:lnTo>
                <a:lnTo>
                  <a:pt x="860932" y="0"/>
                </a:lnTo>
                <a:close/>
              </a:path>
              <a:path w="3361690" h="81914">
                <a:moveTo>
                  <a:pt x="1024890" y="0"/>
                </a:moveTo>
                <a:lnTo>
                  <a:pt x="1008943" y="3228"/>
                </a:lnTo>
                <a:lnTo>
                  <a:pt x="995902" y="12017"/>
                </a:lnTo>
                <a:lnTo>
                  <a:pt x="987099" y="25020"/>
                </a:lnTo>
                <a:lnTo>
                  <a:pt x="983869" y="40893"/>
                </a:lnTo>
                <a:lnTo>
                  <a:pt x="987099" y="56840"/>
                </a:lnTo>
                <a:lnTo>
                  <a:pt x="995902" y="69881"/>
                </a:lnTo>
                <a:lnTo>
                  <a:pt x="1008943" y="78684"/>
                </a:lnTo>
                <a:lnTo>
                  <a:pt x="1024890" y="81914"/>
                </a:lnTo>
                <a:lnTo>
                  <a:pt x="1040782" y="78684"/>
                </a:lnTo>
                <a:lnTo>
                  <a:pt x="1053830" y="69881"/>
                </a:lnTo>
                <a:lnTo>
                  <a:pt x="1062662" y="56840"/>
                </a:lnTo>
                <a:lnTo>
                  <a:pt x="1065911" y="40893"/>
                </a:lnTo>
                <a:lnTo>
                  <a:pt x="1062662" y="25020"/>
                </a:lnTo>
                <a:lnTo>
                  <a:pt x="1053830" y="12017"/>
                </a:lnTo>
                <a:lnTo>
                  <a:pt x="1040782" y="3228"/>
                </a:lnTo>
                <a:lnTo>
                  <a:pt x="1024890" y="0"/>
                </a:lnTo>
                <a:close/>
              </a:path>
              <a:path w="3361690" h="81914">
                <a:moveTo>
                  <a:pt x="1188846" y="0"/>
                </a:moveTo>
                <a:lnTo>
                  <a:pt x="1172954" y="3228"/>
                </a:lnTo>
                <a:lnTo>
                  <a:pt x="1159906" y="12017"/>
                </a:lnTo>
                <a:lnTo>
                  <a:pt x="1151074" y="25020"/>
                </a:lnTo>
                <a:lnTo>
                  <a:pt x="1147825" y="40893"/>
                </a:lnTo>
                <a:lnTo>
                  <a:pt x="1151074" y="56840"/>
                </a:lnTo>
                <a:lnTo>
                  <a:pt x="1159906" y="69881"/>
                </a:lnTo>
                <a:lnTo>
                  <a:pt x="1172954" y="78684"/>
                </a:lnTo>
                <a:lnTo>
                  <a:pt x="1188846" y="81914"/>
                </a:lnTo>
                <a:lnTo>
                  <a:pt x="1204793" y="78684"/>
                </a:lnTo>
                <a:lnTo>
                  <a:pt x="1217834" y="69881"/>
                </a:lnTo>
                <a:lnTo>
                  <a:pt x="1226637" y="56840"/>
                </a:lnTo>
                <a:lnTo>
                  <a:pt x="1229867" y="40893"/>
                </a:lnTo>
                <a:lnTo>
                  <a:pt x="1226637" y="25020"/>
                </a:lnTo>
                <a:lnTo>
                  <a:pt x="1217834" y="12017"/>
                </a:lnTo>
                <a:lnTo>
                  <a:pt x="1204793" y="3228"/>
                </a:lnTo>
                <a:lnTo>
                  <a:pt x="1188846" y="0"/>
                </a:lnTo>
                <a:close/>
              </a:path>
              <a:path w="3361690" h="81914">
                <a:moveTo>
                  <a:pt x="1352803" y="0"/>
                </a:moveTo>
                <a:lnTo>
                  <a:pt x="1336911" y="3228"/>
                </a:lnTo>
                <a:lnTo>
                  <a:pt x="1323863" y="12017"/>
                </a:lnTo>
                <a:lnTo>
                  <a:pt x="1315031" y="25020"/>
                </a:lnTo>
                <a:lnTo>
                  <a:pt x="1311782" y="40893"/>
                </a:lnTo>
                <a:lnTo>
                  <a:pt x="1315031" y="56840"/>
                </a:lnTo>
                <a:lnTo>
                  <a:pt x="1323863" y="69881"/>
                </a:lnTo>
                <a:lnTo>
                  <a:pt x="1336911" y="78684"/>
                </a:lnTo>
                <a:lnTo>
                  <a:pt x="1352803" y="81914"/>
                </a:lnTo>
                <a:lnTo>
                  <a:pt x="1368750" y="78684"/>
                </a:lnTo>
                <a:lnTo>
                  <a:pt x="1381791" y="69881"/>
                </a:lnTo>
                <a:lnTo>
                  <a:pt x="1390594" y="56840"/>
                </a:lnTo>
                <a:lnTo>
                  <a:pt x="1393825" y="40893"/>
                </a:lnTo>
                <a:lnTo>
                  <a:pt x="1390594" y="25020"/>
                </a:lnTo>
                <a:lnTo>
                  <a:pt x="1381791" y="12017"/>
                </a:lnTo>
                <a:lnTo>
                  <a:pt x="1368750" y="3228"/>
                </a:lnTo>
                <a:lnTo>
                  <a:pt x="1352803" y="0"/>
                </a:lnTo>
                <a:close/>
              </a:path>
              <a:path w="3361690" h="81914">
                <a:moveTo>
                  <a:pt x="1516888" y="0"/>
                </a:moveTo>
                <a:lnTo>
                  <a:pt x="1500941" y="3228"/>
                </a:lnTo>
                <a:lnTo>
                  <a:pt x="1487900" y="12017"/>
                </a:lnTo>
                <a:lnTo>
                  <a:pt x="1479097" y="25020"/>
                </a:lnTo>
                <a:lnTo>
                  <a:pt x="1475867" y="40893"/>
                </a:lnTo>
                <a:lnTo>
                  <a:pt x="1479097" y="56840"/>
                </a:lnTo>
                <a:lnTo>
                  <a:pt x="1487900" y="69881"/>
                </a:lnTo>
                <a:lnTo>
                  <a:pt x="1500941" y="78684"/>
                </a:lnTo>
                <a:lnTo>
                  <a:pt x="1516888" y="81914"/>
                </a:lnTo>
                <a:lnTo>
                  <a:pt x="1532761" y="78684"/>
                </a:lnTo>
                <a:lnTo>
                  <a:pt x="1545764" y="69881"/>
                </a:lnTo>
                <a:lnTo>
                  <a:pt x="1554553" y="56840"/>
                </a:lnTo>
                <a:lnTo>
                  <a:pt x="1557782" y="40893"/>
                </a:lnTo>
                <a:lnTo>
                  <a:pt x="1554553" y="25020"/>
                </a:lnTo>
                <a:lnTo>
                  <a:pt x="1545764" y="12017"/>
                </a:lnTo>
                <a:lnTo>
                  <a:pt x="1532761" y="3228"/>
                </a:lnTo>
                <a:lnTo>
                  <a:pt x="1516888" y="0"/>
                </a:lnTo>
                <a:close/>
              </a:path>
              <a:path w="3361690" h="81914">
                <a:moveTo>
                  <a:pt x="1680844" y="0"/>
                </a:moveTo>
                <a:lnTo>
                  <a:pt x="1664898" y="3228"/>
                </a:lnTo>
                <a:lnTo>
                  <a:pt x="1651857" y="12017"/>
                </a:lnTo>
                <a:lnTo>
                  <a:pt x="1643054" y="25020"/>
                </a:lnTo>
                <a:lnTo>
                  <a:pt x="1639823" y="40893"/>
                </a:lnTo>
                <a:lnTo>
                  <a:pt x="1643054" y="56840"/>
                </a:lnTo>
                <a:lnTo>
                  <a:pt x="1651857" y="69881"/>
                </a:lnTo>
                <a:lnTo>
                  <a:pt x="1664898" y="78684"/>
                </a:lnTo>
                <a:lnTo>
                  <a:pt x="1680844" y="81914"/>
                </a:lnTo>
                <a:lnTo>
                  <a:pt x="1696737" y="78684"/>
                </a:lnTo>
                <a:lnTo>
                  <a:pt x="1709785" y="69881"/>
                </a:lnTo>
                <a:lnTo>
                  <a:pt x="1718617" y="56840"/>
                </a:lnTo>
                <a:lnTo>
                  <a:pt x="1721865" y="40893"/>
                </a:lnTo>
                <a:lnTo>
                  <a:pt x="1718617" y="25020"/>
                </a:lnTo>
                <a:lnTo>
                  <a:pt x="1709785" y="12017"/>
                </a:lnTo>
                <a:lnTo>
                  <a:pt x="1696737" y="3228"/>
                </a:lnTo>
                <a:lnTo>
                  <a:pt x="1680844" y="0"/>
                </a:lnTo>
                <a:close/>
              </a:path>
              <a:path w="3361690" h="81914">
                <a:moveTo>
                  <a:pt x="1844802" y="0"/>
                </a:moveTo>
                <a:lnTo>
                  <a:pt x="1828855" y="3228"/>
                </a:lnTo>
                <a:lnTo>
                  <a:pt x="1815814" y="12017"/>
                </a:lnTo>
                <a:lnTo>
                  <a:pt x="1807011" y="25020"/>
                </a:lnTo>
                <a:lnTo>
                  <a:pt x="1803780" y="40893"/>
                </a:lnTo>
                <a:lnTo>
                  <a:pt x="1807011" y="56840"/>
                </a:lnTo>
                <a:lnTo>
                  <a:pt x="1815814" y="69881"/>
                </a:lnTo>
                <a:lnTo>
                  <a:pt x="1828855" y="78684"/>
                </a:lnTo>
                <a:lnTo>
                  <a:pt x="1844802" y="81914"/>
                </a:lnTo>
                <a:lnTo>
                  <a:pt x="1860748" y="78684"/>
                </a:lnTo>
                <a:lnTo>
                  <a:pt x="1873789" y="69881"/>
                </a:lnTo>
                <a:lnTo>
                  <a:pt x="1882592" y="56840"/>
                </a:lnTo>
                <a:lnTo>
                  <a:pt x="1885823" y="40893"/>
                </a:lnTo>
                <a:lnTo>
                  <a:pt x="1882592" y="25020"/>
                </a:lnTo>
                <a:lnTo>
                  <a:pt x="1873789" y="12017"/>
                </a:lnTo>
                <a:lnTo>
                  <a:pt x="1860748" y="3228"/>
                </a:lnTo>
                <a:lnTo>
                  <a:pt x="1844802" y="0"/>
                </a:lnTo>
                <a:close/>
              </a:path>
              <a:path w="3361690" h="81914">
                <a:moveTo>
                  <a:pt x="2008759" y="0"/>
                </a:moveTo>
                <a:lnTo>
                  <a:pt x="1992866" y="3228"/>
                </a:lnTo>
                <a:lnTo>
                  <a:pt x="1979818" y="12017"/>
                </a:lnTo>
                <a:lnTo>
                  <a:pt x="1970986" y="25020"/>
                </a:lnTo>
                <a:lnTo>
                  <a:pt x="1967738" y="40893"/>
                </a:lnTo>
                <a:lnTo>
                  <a:pt x="1970986" y="56840"/>
                </a:lnTo>
                <a:lnTo>
                  <a:pt x="1979818" y="69881"/>
                </a:lnTo>
                <a:lnTo>
                  <a:pt x="1992866" y="78684"/>
                </a:lnTo>
                <a:lnTo>
                  <a:pt x="2008759" y="81914"/>
                </a:lnTo>
                <a:lnTo>
                  <a:pt x="2024705" y="78684"/>
                </a:lnTo>
                <a:lnTo>
                  <a:pt x="2037746" y="69881"/>
                </a:lnTo>
                <a:lnTo>
                  <a:pt x="2046549" y="56840"/>
                </a:lnTo>
                <a:lnTo>
                  <a:pt x="2049780" y="40893"/>
                </a:lnTo>
                <a:lnTo>
                  <a:pt x="2046549" y="25020"/>
                </a:lnTo>
                <a:lnTo>
                  <a:pt x="2037746" y="12017"/>
                </a:lnTo>
                <a:lnTo>
                  <a:pt x="2024705" y="3228"/>
                </a:lnTo>
                <a:lnTo>
                  <a:pt x="2008759" y="0"/>
                </a:lnTo>
                <a:close/>
              </a:path>
              <a:path w="3361690" h="81914">
                <a:moveTo>
                  <a:pt x="2172715" y="0"/>
                </a:moveTo>
                <a:lnTo>
                  <a:pt x="2156842" y="3228"/>
                </a:lnTo>
                <a:lnTo>
                  <a:pt x="2143839" y="12017"/>
                </a:lnTo>
                <a:lnTo>
                  <a:pt x="2135050" y="25020"/>
                </a:lnTo>
                <a:lnTo>
                  <a:pt x="2131821" y="40893"/>
                </a:lnTo>
                <a:lnTo>
                  <a:pt x="2135050" y="56840"/>
                </a:lnTo>
                <a:lnTo>
                  <a:pt x="2143839" y="69881"/>
                </a:lnTo>
                <a:lnTo>
                  <a:pt x="2156842" y="78684"/>
                </a:lnTo>
                <a:lnTo>
                  <a:pt x="2172715" y="81914"/>
                </a:lnTo>
                <a:lnTo>
                  <a:pt x="2188662" y="78684"/>
                </a:lnTo>
                <a:lnTo>
                  <a:pt x="2201703" y="69881"/>
                </a:lnTo>
                <a:lnTo>
                  <a:pt x="2210506" y="56840"/>
                </a:lnTo>
                <a:lnTo>
                  <a:pt x="2213736" y="40893"/>
                </a:lnTo>
                <a:lnTo>
                  <a:pt x="2210506" y="25020"/>
                </a:lnTo>
                <a:lnTo>
                  <a:pt x="2201703" y="12017"/>
                </a:lnTo>
                <a:lnTo>
                  <a:pt x="2188662" y="3228"/>
                </a:lnTo>
                <a:lnTo>
                  <a:pt x="2172715" y="0"/>
                </a:lnTo>
                <a:close/>
              </a:path>
              <a:path w="3361690" h="81914">
                <a:moveTo>
                  <a:pt x="2336800" y="0"/>
                </a:moveTo>
                <a:lnTo>
                  <a:pt x="2320853" y="3228"/>
                </a:lnTo>
                <a:lnTo>
                  <a:pt x="2307812" y="12017"/>
                </a:lnTo>
                <a:lnTo>
                  <a:pt x="2299009" y="25020"/>
                </a:lnTo>
                <a:lnTo>
                  <a:pt x="2295779" y="40893"/>
                </a:lnTo>
                <a:lnTo>
                  <a:pt x="2299009" y="56840"/>
                </a:lnTo>
                <a:lnTo>
                  <a:pt x="2307812" y="69881"/>
                </a:lnTo>
                <a:lnTo>
                  <a:pt x="2320853" y="78684"/>
                </a:lnTo>
                <a:lnTo>
                  <a:pt x="2336800" y="81914"/>
                </a:lnTo>
                <a:lnTo>
                  <a:pt x="2352673" y="78684"/>
                </a:lnTo>
                <a:lnTo>
                  <a:pt x="2365676" y="69881"/>
                </a:lnTo>
                <a:lnTo>
                  <a:pt x="2374465" y="56840"/>
                </a:lnTo>
                <a:lnTo>
                  <a:pt x="2377694" y="40893"/>
                </a:lnTo>
                <a:lnTo>
                  <a:pt x="2374465" y="25020"/>
                </a:lnTo>
                <a:lnTo>
                  <a:pt x="2365676" y="12017"/>
                </a:lnTo>
                <a:lnTo>
                  <a:pt x="2352673" y="3228"/>
                </a:lnTo>
                <a:lnTo>
                  <a:pt x="2336800" y="0"/>
                </a:lnTo>
                <a:close/>
              </a:path>
              <a:path w="3361690" h="81914">
                <a:moveTo>
                  <a:pt x="2500757" y="0"/>
                </a:moveTo>
                <a:lnTo>
                  <a:pt x="2484810" y="3228"/>
                </a:lnTo>
                <a:lnTo>
                  <a:pt x="2471769" y="12017"/>
                </a:lnTo>
                <a:lnTo>
                  <a:pt x="2462966" y="25020"/>
                </a:lnTo>
                <a:lnTo>
                  <a:pt x="2459736" y="40893"/>
                </a:lnTo>
                <a:lnTo>
                  <a:pt x="2462966" y="56840"/>
                </a:lnTo>
                <a:lnTo>
                  <a:pt x="2471769" y="69881"/>
                </a:lnTo>
                <a:lnTo>
                  <a:pt x="2484810" y="78684"/>
                </a:lnTo>
                <a:lnTo>
                  <a:pt x="2500757" y="81914"/>
                </a:lnTo>
                <a:lnTo>
                  <a:pt x="2516649" y="78684"/>
                </a:lnTo>
                <a:lnTo>
                  <a:pt x="2529697" y="69881"/>
                </a:lnTo>
                <a:lnTo>
                  <a:pt x="2538529" y="56840"/>
                </a:lnTo>
                <a:lnTo>
                  <a:pt x="2541778" y="40893"/>
                </a:lnTo>
                <a:lnTo>
                  <a:pt x="2538529" y="25020"/>
                </a:lnTo>
                <a:lnTo>
                  <a:pt x="2529697" y="12017"/>
                </a:lnTo>
                <a:lnTo>
                  <a:pt x="2516649" y="3228"/>
                </a:lnTo>
                <a:lnTo>
                  <a:pt x="2500757" y="0"/>
                </a:lnTo>
                <a:close/>
              </a:path>
              <a:path w="3361690" h="81914">
                <a:moveTo>
                  <a:pt x="2664713" y="0"/>
                </a:moveTo>
                <a:lnTo>
                  <a:pt x="2648821" y="3228"/>
                </a:lnTo>
                <a:lnTo>
                  <a:pt x="2635773" y="12017"/>
                </a:lnTo>
                <a:lnTo>
                  <a:pt x="2626941" y="25020"/>
                </a:lnTo>
                <a:lnTo>
                  <a:pt x="2623692" y="40893"/>
                </a:lnTo>
                <a:lnTo>
                  <a:pt x="2626941" y="56840"/>
                </a:lnTo>
                <a:lnTo>
                  <a:pt x="2635773" y="69881"/>
                </a:lnTo>
                <a:lnTo>
                  <a:pt x="2648821" y="78684"/>
                </a:lnTo>
                <a:lnTo>
                  <a:pt x="2664713" y="81914"/>
                </a:lnTo>
                <a:lnTo>
                  <a:pt x="2680660" y="78684"/>
                </a:lnTo>
                <a:lnTo>
                  <a:pt x="2693701" y="69881"/>
                </a:lnTo>
                <a:lnTo>
                  <a:pt x="2702504" y="56840"/>
                </a:lnTo>
                <a:lnTo>
                  <a:pt x="2705734" y="40893"/>
                </a:lnTo>
                <a:lnTo>
                  <a:pt x="2702504" y="25020"/>
                </a:lnTo>
                <a:lnTo>
                  <a:pt x="2693701" y="12017"/>
                </a:lnTo>
                <a:lnTo>
                  <a:pt x="2680660" y="3228"/>
                </a:lnTo>
                <a:lnTo>
                  <a:pt x="2664713" y="0"/>
                </a:lnTo>
                <a:close/>
              </a:path>
              <a:path w="3361690" h="81914">
                <a:moveTo>
                  <a:pt x="2828671" y="0"/>
                </a:moveTo>
                <a:lnTo>
                  <a:pt x="2812797" y="3228"/>
                </a:lnTo>
                <a:lnTo>
                  <a:pt x="2799794" y="12017"/>
                </a:lnTo>
                <a:lnTo>
                  <a:pt x="2791005" y="25020"/>
                </a:lnTo>
                <a:lnTo>
                  <a:pt x="2787777" y="40893"/>
                </a:lnTo>
                <a:lnTo>
                  <a:pt x="2791005" y="56840"/>
                </a:lnTo>
                <a:lnTo>
                  <a:pt x="2799794" y="69881"/>
                </a:lnTo>
                <a:lnTo>
                  <a:pt x="2812797" y="78684"/>
                </a:lnTo>
                <a:lnTo>
                  <a:pt x="2828671" y="81914"/>
                </a:lnTo>
                <a:lnTo>
                  <a:pt x="2844617" y="78684"/>
                </a:lnTo>
                <a:lnTo>
                  <a:pt x="2857658" y="69881"/>
                </a:lnTo>
                <a:lnTo>
                  <a:pt x="2866461" y="56840"/>
                </a:lnTo>
                <a:lnTo>
                  <a:pt x="2869692" y="40893"/>
                </a:lnTo>
                <a:lnTo>
                  <a:pt x="2866461" y="25020"/>
                </a:lnTo>
                <a:lnTo>
                  <a:pt x="2857658" y="12017"/>
                </a:lnTo>
                <a:lnTo>
                  <a:pt x="2844617" y="3228"/>
                </a:lnTo>
                <a:lnTo>
                  <a:pt x="2828671" y="0"/>
                </a:lnTo>
                <a:close/>
              </a:path>
              <a:path w="3361690" h="81914">
                <a:moveTo>
                  <a:pt x="2992755" y="0"/>
                </a:moveTo>
                <a:lnTo>
                  <a:pt x="2976808" y="3228"/>
                </a:lnTo>
                <a:lnTo>
                  <a:pt x="2963767" y="12017"/>
                </a:lnTo>
                <a:lnTo>
                  <a:pt x="2954964" y="25020"/>
                </a:lnTo>
                <a:lnTo>
                  <a:pt x="2951734" y="40893"/>
                </a:lnTo>
                <a:lnTo>
                  <a:pt x="2954964" y="56840"/>
                </a:lnTo>
                <a:lnTo>
                  <a:pt x="2963767" y="69881"/>
                </a:lnTo>
                <a:lnTo>
                  <a:pt x="2976808" y="78684"/>
                </a:lnTo>
                <a:lnTo>
                  <a:pt x="2992755" y="81914"/>
                </a:lnTo>
                <a:lnTo>
                  <a:pt x="3008628" y="78684"/>
                </a:lnTo>
                <a:lnTo>
                  <a:pt x="3021631" y="69881"/>
                </a:lnTo>
                <a:lnTo>
                  <a:pt x="3030420" y="56840"/>
                </a:lnTo>
                <a:lnTo>
                  <a:pt x="3033648" y="40893"/>
                </a:lnTo>
                <a:lnTo>
                  <a:pt x="3030420" y="25020"/>
                </a:lnTo>
                <a:lnTo>
                  <a:pt x="3021631" y="12017"/>
                </a:lnTo>
                <a:lnTo>
                  <a:pt x="3008628" y="3228"/>
                </a:lnTo>
                <a:lnTo>
                  <a:pt x="2992755" y="0"/>
                </a:lnTo>
                <a:close/>
              </a:path>
              <a:path w="3361690" h="81914">
                <a:moveTo>
                  <a:pt x="3156711" y="0"/>
                </a:moveTo>
                <a:lnTo>
                  <a:pt x="3140765" y="3228"/>
                </a:lnTo>
                <a:lnTo>
                  <a:pt x="3127724" y="12017"/>
                </a:lnTo>
                <a:lnTo>
                  <a:pt x="3118921" y="25020"/>
                </a:lnTo>
                <a:lnTo>
                  <a:pt x="3115690" y="40893"/>
                </a:lnTo>
                <a:lnTo>
                  <a:pt x="3118921" y="56840"/>
                </a:lnTo>
                <a:lnTo>
                  <a:pt x="3127724" y="69881"/>
                </a:lnTo>
                <a:lnTo>
                  <a:pt x="3140765" y="78684"/>
                </a:lnTo>
                <a:lnTo>
                  <a:pt x="3156711" y="81914"/>
                </a:lnTo>
                <a:lnTo>
                  <a:pt x="3172604" y="78684"/>
                </a:lnTo>
                <a:lnTo>
                  <a:pt x="3185652" y="69881"/>
                </a:lnTo>
                <a:lnTo>
                  <a:pt x="3194484" y="56840"/>
                </a:lnTo>
                <a:lnTo>
                  <a:pt x="3197732" y="40893"/>
                </a:lnTo>
                <a:lnTo>
                  <a:pt x="3194484" y="25020"/>
                </a:lnTo>
                <a:lnTo>
                  <a:pt x="3185652" y="12017"/>
                </a:lnTo>
                <a:lnTo>
                  <a:pt x="3172604" y="3228"/>
                </a:lnTo>
                <a:lnTo>
                  <a:pt x="3156711" y="0"/>
                </a:lnTo>
                <a:close/>
              </a:path>
              <a:path w="3361690" h="81914">
                <a:moveTo>
                  <a:pt x="3320669" y="0"/>
                </a:moveTo>
                <a:lnTo>
                  <a:pt x="3304722" y="3228"/>
                </a:lnTo>
                <a:lnTo>
                  <a:pt x="3291681" y="12017"/>
                </a:lnTo>
                <a:lnTo>
                  <a:pt x="3282878" y="25020"/>
                </a:lnTo>
                <a:lnTo>
                  <a:pt x="3279648" y="40893"/>
                </a:lnTo>
                <a:lnTo>
                  <a:pt x="3282878" y="56840"/>
                </a:lnTo>
                <a:lnTo>
                  <a:pt x="3291681" y="69881"/>
                </a:lnTo>
                <a:lnTo>
                  <a:pt x="3304722" y="78684"/>
                </a:lnTo>
                <a:lnTo>
                  <a:pt x="3320669" y="81914"/>
                </a:lnTo>
                <a:lnTo>
                  <a:pt x="3336615" y="78684"/>
                </a:lnTo>
                <a:lnTo>
                  <a:pt x="3349656" y="69881"/>
                </a:lnTo>
                <a:lnTo>
                  <a:pt x="3358459" y="56840"/>
                </a:lnTo>
                <a:lnTo>
                  <a:pt x="3361690" y="40893"/>
                </a:lnTo>
                <a:lnTo>
                  <a:pt x="3358459" y="25020"/>
                </a:lnTo>
                <a:lnTo>
                  <a:pt x="3349656" y="12017"/>
                </a:lnTo>
                <a:lnTo>
                  <a:pt x="3336615" y="3228"/>
                </a:lnTo>
                <a:lnTo>
                  <a:pt x="3320669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pPr defTabSz="609630"/>
            <a:endParaRPr sz="20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0502" y="4008205"/>
            <a:ext cx="720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+mn-lt"/>
              </a:rPr>
              <a:t>Формирование ФГ через содержание и виды работ. </a:t>
            </a:r>
            <a:endParaRPr lang="ru-RU" sz="1600" i="1" dirty="0" smtClean="0">
              <a:latin typeface="+mn-lt"/>
            </a:endParaRPr>
          </a:p>
          <a:p>
            <a:r>
              <a:rPr lang="ru-RU" sz="1600" i="1" dirty="0" smtClean="0">
                <a:latin typeface="+mn-lt"/>
              </a:rPr>
              <a:t>Формирование </a:t>
            </a:r>
            <a:r>
              <a:rPr lang="ru-RU" sz="1600" i="1" dirty="0">
                <a:latin typeface="+mn-lt"/>
              </a:rPr>
              <a:t>ФГ включено как элемент в региональный макет по общеобразовательным </a:t>
            </a:r>
            <a:r>
              <a:rPr lang="ru-RU" sz="1600" i="1" dirty="0" smtClean="0">
                <a:latin typeface="+mn-lt"/>
              </a:rPr>
              <a:t>предметам </a:t>
            </a:r>
            <a:r>
              <a:rPr lang="ru-RU" sz="1600" i="1" dirty="0">
                <a:latin typeface="+mn-lt"/>
              </a:rPr>
              <a:t>в СПО</a:t>
            </a:r>
          </a:p>
        </p:txBody>
      </p:sp>
      <p:sp>
        <p:nvSpPr>
          <p:cNvPr id="32" name="object 21"/>
          <p:cNvSpPr txBox="1"/>
          <p:nvPr/>
        </p:nvSpPr>
        <p:spPr>
          <a:xfrm>
            <a:off x="10120562" y="4332965"/>
            <a:ext cx="1792774" cy="303928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8467" marR="3387" defTabSz="609630">
              <a:lnSpc>
                <a:spcPts val="2200"/>
              </a:lnSpc>
              <a:spcBef>
                <a:spcPts val="169"/>
              </a:spcBef>
            </a:pPr>
            <a:r>
              <a:rPr lang="ru-RU" sz="3200" dirty="0">
                <a:solidFill>
                  <a:srgbClr val="4A7693"/>
                </a:solidFill>
                <a:latin typeface="+mn-lt"/>
              </a:rPr>
              <a:t>1 курс </a:t>
            </a:r>
            <a:endParaRPr sz="3200" dirty="0">
              <a:solidFill>
                <a:srgbClr val="4A7693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420" y="5192032"/>
            <a:ext cx="1088065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Задача: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с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1 сентября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2022 года во всех ПОО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должны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работать по рабочим программам, разработанным на основе новых региональных модельных программ 2022 года по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дисциплине «Общие компетенции профессионала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», и по новым рабочим программам по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общеобразовательным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предметам, разработанным на основе регионального </a:t>
            </a:r>
          </a:p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макета 2022 года!!!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352" y="4940311"/>
            <a:ext cx="486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+mn-lt"/>
              </a:rPr>
              <a:t>!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8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12A7A73-F87A-4076-A1B3-9A6A7FDC34F8}"/>
              </a:ext>
            </a:extLst>
          </p:cNvPr>
          <p:cNvSpPr/>
          <p:nvPr/>
        </p:nvSpPr>
        <p:spPr>
          <a:xfrm>
            <a:off x="111296" y="81000"/>
            <a:ext cx="12024000" cy="6696000"/>
          </a:xfrm>
          <a:prstGeom prst="rect">
            <a:avLst/>
          </a:prstGeom>
          <a:noFill/>
          <a:ln w="12700">
            <a:solidFill>
              <a:srgbClr val="1E3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1440223" y="156097"/>
            <a:ext cx="11480077" cy="4957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Тактика встраивания ФГ в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ОП СПО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3507" y="714093"/>
            <a:ext cx="9372811" cy="2615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ru-RU" sz="13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Внесение </a:t>
            </a:r>
            <a:r>
              <a:rPr lang="ru-RU" sz="1300" dirty="0">
                <a:solidFill>
                  <a:schemeClr val="tx1"/>
                </a:solidFill>
                <a:latin typeface="+mn-lt"/>
                <a:cs typeface="Arial" pitchFamily="34" charset="0"/>
              </a:rPr>
              <a:t>изменений в основную образовательную </a:t>
            </a:r>
            <a:r>
              <a:rPr lang="ru-RU" sz="13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программу СПО:</a:t>
            </a:r>
            <a:endParaRPr lang="ru-RU" sz="13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Разработка </a:t>
            </a:r>
            <a:r>
              <a:rPr lang="ru-RU" sz="13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программ учебных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предметов общеобразовательного цикла (1 курс на базе 9 классов).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Актуализация рабочей программы «Общие компетенции профессионала» на основе региональной модельной программы (формирование ФГ в рамках раздела 1, объем - 18 часов, реализация на 1 курсе).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Р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азработка </a:t>
            </a:r>
            <a:r>
              <a:rPr lang="ru-RU" sz="13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новых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и/или </a:t>
            </a:r>
            <a:r>
              <a:rPr lang="ru-RU" sz="13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актуализация действующих регламентов работы,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форм документов, внесение </a:t>
            </a:r>
            <a:r>
              <a:rPr lang="ru-RU" sz="13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изменений в организацию учебного процесса и в процедуры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оценки.</a:t>
            </a:r>
            <a:endParaRPr lang="ru-RU" sz="13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Внесение </a:t>
            </a:r>
            <a:r>
              <a:rPr lang="ru-RU" sz="1300" dirty="0">
                <a:solidFill>
                  <a:schemeClr val="tx1"/>
                </a:solidFill>
                <a:latin typeface="+mn-lt"/>
                <a:cs typeface="Arial" pitchFamily="34" charset="0"/>
              </a:rPr>
              <a:t>изменений в систему управления персоналом </a:t>
            </a:r>
            <a:r>
              <a:rPr lang="ru-RU" sz="13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(проведение тематических педсоветов, методических совещаний,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повышение квалификации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преподавателей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дисциплины «Общие компетенции профессионала» </a:t>
            </a:r>
            <a:r>
              <a:rPr lang="ru-RU" sz="13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по вопросам формирования ФГ у обучающихся в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ИРО Самарской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области</a:t>
            </a:r>
            <a:r>
              <a:rPr lang="en-US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и Ресурсных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центрах ТУ </a:t>
            </a:r>
            <a:r>
              <a:rPr lang="ru-RU" sz="1300" b="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МОиН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организация мастер-классов по обмену опытом формирования ФГ в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СПО)</a:t>
            </a:r>
            <a:endParaRPr lang="ru-RU" sz="13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Проведение внутреннего </a:t>
            </a:r>
            <a:r>
              <a:rPr lang="ru-RU" sz="1300" dirty="0">
                <a:solidFill>
                  <a:schemeClr val="tx1"/>
                </a:solidFill>
                <a:latin typeface="+mn-lt"/>
                <a:cs typeface="Arial" pitchFamily="34" charset="0"/>
              </a:rPr>
              <a:t>мониторинга </a:t>
            </a:r>
            <a:r>
              <a:rPr lang="ru-RU" sz="1300" b="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сформированности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3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функциональной грамотности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обучающихся 1 курса в ПОО региона, в </a:t>
            </a:r>
            <a:r>
              <a:rPr lang="ru-RU" sz="13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том числе с использованием электронной платформы по ФГ .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48996" y="726925"/>
            <a:ext cx="2250532" cy="668013"/>
          </a:xfrm>
          <a:prstGeom prst="rect">
            <a:avLst/>
          </a:prstGeom>
          <a:solidFill>
            <a:schemeClr val="bg1"/>
          </a:solidFill>
          <a:ln w="19050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4185" y="775125"/>
            <a:ext cx="1740266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44876" y="736454"/>
            <a:ext cx="659997" cy="66801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+mn-lt"/>
            </a:endParaRPr>
          </a:p>
        </p:txBody>
      </p:sp>
      <p:sp>
        <p:nvSpPr>
          <p:cNvPr id="32" name="Freeform 55"/>
          <p:cNvSpPr>
            <a:spLocks noEditPoints="1"/>
          </p:cNvSpPr>
          <p:nvPr/>
        </p:nvSpPr>
        <p:spPr bwMode="auto">
          <a:xfrm>
            <a:off x="376097" y="882459"/>
            <a:ext cx="397554" cy="348706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3507" y="3579042"/>
            <a:ext cx="9372811" cy="1009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Решение контекстных задач в рамках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часов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по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предметам общеобразовательного цикла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учебного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плана  (1 курс)</a:t>
            </a:r>
          </a:p>
          <a:p>
            <a:pPr algn="just"/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Реализация учебной дисциплины «Общие компетенции профессионала» из цикла ОГСЭ ОП СПО на 1 курсе  (раздел 1. Функциональная грамотность  – 18 часов)</a:t>
            </a:r>
          </a:p>
          <a:p>
            <a:pPr algn="just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Выполнение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индивидуальных проектов (1 курс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на базе СОО)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3507" y="5827975"/>
            <a:ext cx="9372811" cy="791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Включение в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содержание внеаудиторной деятельности образовательных событий в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рамках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недель предметно-цикловых комиссий (ПЦК), учебно-исследовательских конференций, </a:t>
            </a:r>
            <a:r>
              <a:rPr lang="ru-RU" sz="13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межпредметных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 марафонов и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т. д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algn="just"/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Проектно-исследовательская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работа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обучающихся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с активным использованием </a:t>
            </a:r>
            <a:r>
              <a:rPr lang="ru-RU" sz="13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межпредметных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проектов и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исследований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63507" y="4869160"/>
            <a:ext cx="9331689" cy="338554"/>
          </a:xfrm>
          <a:prstGeom prst="rect">
            <a:avLst/>
          </a:prstGeom>
          <a:solidFill>
            <a:srgbClr val="0073B8"/>
          </a:solidFill>
        </p:spPr>
        <p:txBody>
          <a:bodyPr wrap="square" lIns="180000">
            <a:spAutoFit/>
          </a:bodyPr>
          <a:lstStyle/>
          <a:p>
            <a:pPr marL="0" lvl="1"/>
            <a:r>
              <a:rPr lang="ru-RU" sz="1600" b="1" dirty="0" smtClean="0">
                <a:solidFill>
                  <a:schemeClr val="bg1"/>
                </a:solidFill>
                <a:latin typeface="+mn-lt"/>
                <a:ea typeface="Open Sans Extrabold" pitchFamily="34" charset="0"/>
                <a:cs typeface="Arial" pitchFamily="34" charset="0"/>
              </a:rPr>
              <a:t>Использование электронных платформ (тренажеры, учебные материалы по ФГ)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238504" y="3570237"/>
            <a:ext cx="2261024" cy="685780"/>
            <a:chOff x="240697" y="3328086"/>
            <a:chExt cx="2797515" cy="685780"/>
          </a:xfrm>
        </p:grpSpPr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244816" y="3345853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D1A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60005" y="3380405"/>
              <a:ext cx="2078207" cy="514738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Учебная деятельность</a:t>
              </a:r>
              <a:endPara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240697" y="3328086"/>
              <a:ext cx="659997" cy="66801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>
                <a:latin typeface="+mn-lt"/>
              </a:endParaRPr>
            </a:p>
          </p:txBody>
        </p:sp>
        <p:sp>
          <p:nvSpPr>
            <p:cNvPr id="53" name="Freeform 31"/>
            <p:cNvSpPr>
              <a:spLocks noEditPoints="1"/>
            </p:cNvSpPr>
            <p:nvPr/>
          </p:nvSpPr>
          <p:spPr bwMode="auto">
            <a:xfrm>
              <a:off x="378136" y="3457609"/>
              <a:ext cx="392116" cy="376014"/>
            </a:xfrm>
            <a:custGeom>
              <a:avLst/>
              <a:gdLst>
                <a:gd name="T0" fmla="*/ 466 w 860"/>
                <a:gd name="T1" fmla="*/ 465 h 823"/>
                <a:gd name="T2" fmla="*/ 394 w 860"/>
                <a:gd name="T3" fmla="*/ 393 h 823"/>
                <a:gd name="T4" fmla="*/ 537 w 860"/>
                <a:gd name="T5" fmla="*/ 716 h 823"/>
                <a:gd name="T6" fmla="*/ 609 w 860"/>
                <a:gd name="T7" fmla="*/ 644 h 823"/>
                <a:gd name="T8" fmla="*/ 537 w 860"/>
                <a:gd name="T9" fmla="*/ 716 h 823"/>
                <a:gd name="T10" fmla="*/ 609 w 860"/>
                <a:gd name="T11" fmla="*/ 608 h 823"/>
                <a:gd name="T12" fmla="*/ 537 w 860"/>
                <a:gd name="T13" fmla="*/ 537 h 823"/>
                <a:gd name="T14" fmla="*/ 716 w 860"/>
                <a:gd name="T15" fmla="*/ 644 h 823"/>
                <a:gd name="T16" fmla="*/ 645 w 860"/>
                <a:gd name="T17" fmla="*/ 716 h 823"/>
                <a:gd name="T18" fmla="*/ 716 w 860"/>
                <a:gd name="T19" fmla="*/ 644 h 823"/>
                <a:gd name="T20" fmla="*/ 645 w 860"/>
                <a:gd name="T21" fmla="*/ 537 h 823"/>
                <a:gd name="T22" fmla="*/ 716 w 860"/>
                <a:gd name="T23" fmla="*/ 608 h 823"/>
                <a:gd name="T24" fmla="*/ 251 w 860"/>
                <a:gd name="T25" fmla="*/ 716 h 823"/>
                <a:gd name="T26" fmla="*/ 322 w 860"/>
                <a:gd name="T27" fmla="*/ 644 h 823"/>
                <a:gd name="T28" fmla="*/ 251 w 860"/>
                <a:gd name="T29" fmla="*/ 716 h 823"/>
                <a:gd name="T30" fmla="*/ 322 w 860"/>
                <a:gd name="T31" fmla="*/ 608 h 823"/>
                <a:gd name="T32" fmla="*/ 251 w 860"/>
                <a:gd name="T33" fmla="*/ 537 h 823"/>
                <a:gd name="T34" fmla="*/ 143 w 860"/>
                <a:gd name="T35" fmla="*/ 716 h 823"/>
                <a:gd name="T36" fmla="*/ 215 w 860"/>
                <a:gd name="T37" fmla="*/ 644 h 823"/>
                <a:gd name="T38" fmla="*/ 143 w 860"/>
                <a:gd name="T39" fmla="*/ 716 h 823"/>
                <a:gd name="T40" fmla="*/ 215 w 860"/>
                <a:gd name="T41" fmla="*/ 608 h 823"/>
                <a:gd name="T42" fmla="*/ 143 w 860"/>
                <a:gd name="T43" fmla="*/ 537 h 823"/>
                <a:gd name="T44" fmla="*/ 788 w 860"/>
                <a:gd name="T45" fmla="*/ 752 h 823"/>
                <a:gd name="T46" fmla="*/ 466 w 860"/>
                <a:gd name="T47" fmla="*/ 537 h 823"/>
                <a:gd name="T48" fmla="*/ 394 w 860"/>
                <a:gd name="T49" fmla="*/ 752 h 823"/>
                <a:gd name="T50" fmla="*/ 72 w 860"/>
                <a:gd name="T51" fmla="*/ 501 h 823"/>
                <a:gd name="T52" fmla="*/ 430 w 860"/>
                <a:gd name="T53" fmla="*/ 269 h 823"/>
                <a:gd name="T54" fmla="*/ 788 w 860"/>
                <a:gd name="T55" fmla="*/ 501 h 823"/>
                <a:gd name="T56" fmla="*/ 100 w 860"/>
                <a:gd name="T57" fmla="*/ 358 h 823"/>
                <a:gd name="T58" fmla="*/ 199 w 860"/>
                <a:gd name="T59" fmla="*/ 429 h 823"/>
                <a:gd name="T60" fmla="*/ 100 w 860"/>
                <a:gd name="T61" fmla="*/ 358 h 823"/>
                <a:gd name="T62" fmla="*/ 778 w 860"/>
                <a:gd name="T63" fmla="*/ 429 h 823"/>
                <a:gd name="T64" fmla="*/ 600 w 860"/>
                <a:gd name="T65" fmla="*/ 358 h 823"/>
                <a:gd name="T66" fmla="*/ 816 w 860"/>
                <a:gd name="T67" fmla="*/ 286 h 823"/>
                <a:gd name="T68" fmla="*/ 466 w 860"/>
                <a:gd name="T69" fmla="*/ 183 h 823"/>
                <a:gd name="T70" fmla="*/ 483 w 860"/>
                <a:gd name="T71" fmla="*/ 73 h 823"/>
                <a:gd name="T72" fmla="*/ 645 w 860"/>
                <a:gd name="T73" fmla="*/ 53 h 823"/>
                <a:gd name="T74" fmla="*/ 430 w 860"/>
                <a:gd name="T75" fmla="*/ 0 h 823"/>
                <a:gd name="T76" fmla="*/ 394 w 860"/>
                <a:gd name="T77" fmla="*/ 183 h 823"/>
                <a:gd name="T78" fmla="*/ 44 w 860"/>
                <a:gd name="T79" fmla="*/ 286 h 823"/>
                <a:gd name="T80" fmla="*/ 0 w 860"/>
                <a:gd name="T81" fmla="*/ 823 h 823"/>
                <a:gd name="T82" fmla="*/ 860 w 860"/>
                <a:gd name="T83" fmla="*/ 448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0" h="823">
                  <a:moveTo>
                    <a:pt x="394" y="465"/>
                  </a:moveTo>
                  <a:lnTo>
                    <a:pt x="466" y="465"/>
                  </a:lnTo>
                  <a:lnTo>
                    <a:pt x="466" y="393"/>
                  </a:lnTo>
                  <a:lnTo>
                    <a:pt x="394" y="393"/>
                  </a:lnTo>
                  <a:lnTo>
                    <a:pt x="394" y="465"/>
                  </a:lnTo>
                  <a:close/>
                  <a:moveTo>
                    <a:pt x="537" y="716"/>
                  </a:moveTo>
                  <a:lnTo>
                    <a:pt x="609" y="716"/>
                  </a:lnTo>
                  <a:lnTo>
                    <a:pt x="609" y="644"/>
                  </a:lnTo>
                  <a:lnTo>
                    <a:pt x="537" y="644"/>
                  </a:lnTo>
                  <a:lnTo>
                    <a:pt x="537" y="716"/>
                  </a:lnTo>
                  <a:close/>
                  <a:moveTo>
                    <a:pt x="537" y="608"/>
                  </a:moveTo>
                  <a:lnTo>
                    <a:pt x="609" y="608"/>
                  </a:lnTo>
                  <a:lnTo>
                    <a:pt x="609" y="537"/>
                  </a:lnTo>
                  <a:lnTo>
                    <a:pt x="537" y="537"/>
                  </a:lnTo>
                  <a:lnTo>
                    <a:pt x="537" y="608"/>
                  </a:lnTo>
                  <a:close/>
                  <a:moveTo>
                    <a:pt x="716" y="644"/>
                  </a:moveTo>
                  <a:lnTo>
                    <a:pt x="645" y="644"/>
                  </a:lnTo>
                  <a:lnTo>
                    <a:pt x="645" y="716"/>
                  </a:lnTo>
                  <a:lnTo>
                    <a:pt x="716" y="716"/>
                  </a:lnTo>
                  <a:lnTo>
                    <a:pt x="716" y="644"/>
                  </a:lnTo>
                  <a:close/>
                  <a:moveTo>
                    <a:pt x="716" y="537"/>
                  </a:moveTo>
                  <a:lnTo>
                    <a:pt x="645" y="537"/>
                  </a:lnTo>
                  <a:lnTo>
                    <a:pt x="645" y="608"/>
                  </a:lnTo>
                  <a:lnTo>
                    <a:pt x="716" y="608"/>
                  </a:lnTo>
                  <a:lnTo>
                    <a:pt x="716" y="537"/>
                  </a:lnTo>
                  <a:close/>
                  <a:moveTo>
                    <a:pt x="251" y="716"/>
                  </a:moveTo>
                  <a:lnTo>
                    <a:pt x="322" y="716"/>
                  </a:lnTo>
                  <a:lnTo>
                    <a:pt x="322" y="644"/>
                  </a:lnTo>
                  <a:lnTo>
                    <a:pt x="251" y="644"/>
                  </a:lnTo>
                  <a:lnTo>
                    <a:pt x="251" y="716"/>
                  </a:lnTo>
                  <a:close/>
                  <a:moveTo>
                    <a:pt x="251" y="608"/>
                  </a:moveTo>
                  <a:lnTo>
                    <a:pt x="322" y="608"/>
                  </a:lnTo>
                  <a:lnTo>
                    <a:pt x="322" y="537"/>
                  </a:lnTo>
                  <a:lnTo>
                    <a:pt x="251" y="537"/>
                  </a:lnTo>
                  <a:lnTo>
                    <a:pt x="251" y="608"/>
                  </a:lnTo>
                  <a:close/>
                  <a:moveTo>
                    <a:pt x="143" y="716"/>
                  </a:moveTo>
                  <a:lnTo>
                    <a:pt x="215" y="716"/>
                  </a:lnTo>
                  <a:lnTo>
                    <a:pt x="215" y="644"/>
                  </a:lnTo>
                  <a:lnTo>
                    <a:pt x="143" y="644"/>
                  </a:lnTo>
                  <a:lnTo>
                    <a:pt x="143" y="716"/>
                  </a:lnTo>
                  <a:close/>
                  <a:moveTo>
                    <a:pt x="143" y="608"/>
                  </a:moveTo>
                  <a:lnTo>
                    <a:pt x="215" y="608"/>
                  </a:lnTo>
                  <a:lnTo>
                    <a:pt x="215" y="537"/>
                  </a:lnTo>
                  <a:lnTo>
                    <a:pt x="143" y="537"/>
                  </a:lnTo>
                  <a:lnTo>
                    <a:pt x="143" y="608"/>
                  </a:lnTo>
                  <a:close/>
                  <a:moveTo>
                    <a:pt x="788" y="752"/>
                  </a:moveTo>
                  <a:lnTo>
                    <a:pt x="466" y="752"/>
                  </a:lnTo>
                  <a:lnTo>
                    <a:pt x="466" y="537"/>
                  </a:lnTo>
                  <a:lnTo>
                    <a:pt x="394" y="537"/>
                  </a:lnTo>
                  <a:lnTo>
                    <a:pt x="394" y="752"/>
                  </a:lnTo>
                  <a:lnTo>
                    <a:pt x="72" y="752"/>
                  </a:lnTo>
                  <a:lnTo>
                    <a:pt x="72" y="501"/>
                  </a:lnTo>
                  <a:lnTo>
                    <a:pt x="232" y="501"/>
                  </a:lnTo>
                  <a:lnTo>
                    <a:pt x="430" y="269"/>
                  </a:lnTo>
                  <a:lnTo>
                    <a:pt x="628" y="501"/>
                  </a:lnTo>
                  <a:lnTo>
                    <a:pt x="788" y="501"/>
                  </a:lnTo>
                  <a:lnTo>
                    <a:pt x="788" y="752"/>
                  </a:lnTo>
                  <a:close/>
                  <a:moveTo>
                    <a:pt x="100" y="358"/>
                  </a:moveTo>
                  <a:lnTo>
                    <a:pt x="260" y="358"/>
                  </a:lnTo>
                  <a:lnTo>
                    <a:pt x="199" y="429"/>
                  </a:lnTo>
                  <a:lnTo>
                    <a:pt x="82" y="429"/>
                  </a:lnTo>
                  <a:lnTo>
                    <a:pt x="100" y="358"/>
                  </a:lnTo>
                  <a:close/>
                  <a:moveTo>
                    <a:pt x="760" y="358"/>
                  </a:moveTo>
                  <a:lnTo>
                    <a:pt x="778" y="429"/>
                  </a:lnTo>
                  <a:lnTo>
                    <a:pt x="661" y="429"/>
                  </a:lnTo>
                  <a:lnTo>
                    <a:pt x="600" y="358"/>
                  </a:lnTo>
                  <a:lnTo>
                    <a:pt x="760" y="358"/>
                  </a:lnTo>
                  <a:close/>
                  <a:moveTo>
                    <a:pt x="816" y="286"/>
                  </a:moveTo>
                  <a:lnTo>
                    <a:pt x="539" y="286"/>
                  </a:lnTo>
                  <a:lnTo>
                    <a:pt x="466" y="183"/>
                  </a:lnTo>
                  <a:lnTo>
                    <a:pt x="466" y="59"/>
                  </a:lnTo>
                  <a:cubicBezTo>
                    <a:pt x="466" y="62"/>
                    <a:pt x="477" y="67"/>
                    <a:pt x="483" y="73"/>
                  </a:cubicBezTo>
                  <a:cubicBezTo>
                    <a:pt x="512" y="101"/>
                    <a:pt x="537" y="125"/>
                    <a:pt x="645" y="125"/>
                  </a:cubicBezTo>
                  <a:lnTo>
                    <a:pt x="645" y="53"/>
                  </a:lnTo>
                  <a:cubicBezTo>
                    <a:pt x="573" y="53"/>
                    <a:pt x="550" y="47"/>
                    <a:pt x="533" y="31"/>
                  </a:cubicBezTo>
                  <a:cubicBezTo>
                    <a:pt x="511" y="9"/>
                    <a:pt x="488" y="0"/>
                    <a:pt x="430" y="0"/>
                  </a:cubicBezTo>
                  <a:lnTo>
                    <a:pt x="394" y="0"/>
                  </a:lnTo>
                  <a:lnTo>
                    <a:pt x="394" y="183"/>
                  </a:lnTo>
                  <a:lnTo>
                    <a:pt x="322" y="286"/>
                  </a:lnTo>
                  <a:lnTo>
                    <a:pt x="44" y="286"/>
                  </a:lnTo>
                  <a:lnTo>
                    <a:pt x="1" y="458"/>
                  </a:lnTo>
                  <a:lnTo>
                    <a:pt x="0" y="823"/>
                  </a:lnTo>
                  <a:lnTo>
                    <a:pt x="860" y="823"/>
                  </a:lnTo>
                  <a:lnTo>
                    <a:pt x="860" y="448"/>
                  </a:lnTo>
                  <a:lnTo>
                    <a:pt x="816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>
                <a:latin typeface="+mn-lt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9849" y="5841622"/>
            <a:ext cx="2259679" cy="668013"/>
            <a:chOff x="240637" y="5096101"/>
            <a:chExt cx="2793396" cy="668013"/>
          </a:xfrm>
        </p:grpSpPr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240637" y="5096101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0A7E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>
                <a:latin typeface="+mn-lt"/>
              </a:endParaRP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253390" y="5105630"/>
              <a:ext cx="719308" cy="65848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>
                <a:latin typeface="+mn-lt"/>
              </a:endParaRP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388362" y="5144301"/>
              <a:ext cx="2462784" cy="514738"/>
              <a:chOff x="388362" y="5144301"/>
              <a:chExt cx="2462784" cy="51473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062734" y="5144301"/>
                <a:ext cx="1788412" cy="514738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Внеаудиторная</a:t>
                </a:r>
              </a:p>
              <a:p>
                <a:r>
                  <a:rPr lang="ru-RU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деятельность</a:t>
                </a:r>
                <a:endPara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Freeform 54"/>
              <p:cNvSpPr>
                <a:spLocks noEditPoints="1"/>
              </p:cNvSpPr>
              <p:nvPr/>
            </p:nvSpPr>
            <p:spPr bwMode="auto">
              <a:xfrm>
                <a:off x="388362" y="5261196"/>
                <a:ext cx="510029" cy="391930"/>
              </a:xfrm>
              <a:custGeom>
                <a:avLst/>
                <a:gdLst>
                  <a:gd name="T0" fmla="*/ 358 w 860"/>
                  <a:gd name="T1" fmla="*/ 322 h 859"/>
                  <a:gd name="T2" fmla="*/ 358 w 860"/>
                  <a:gd name="T3" fmla="*/ 250 h 859"/>
                  <a:gd name="T4" fmla="*/ 287 w 860"/>
                  <a:gd name="T5" fmla="*/ 250 h 859"/>
                  <a:gd name="T6" fmla="*/ 287 w 860"/>
                  <a:gd name="T7" fmla="*/ 322 h 859"/>
                  <a:gd name="T8" fmla="*/ 358 w 860"/>
                  <a:gd name="T9" fmla="*/ 322 h 859"/>
                  <a:gd name="T10" fmla="*/ 215 w 860"/>
                  <a:gd name="T11" fmla="*/ 394 h 859"/>
                  <a:gd name="T12" fmla="*/ 144 w 860"/>
                  <a:gd name="T13" fmla="*/ 394 h 859"/>
                  <a:gd name="T14" fmla="*/ 144 w 860"/>
                  <a:gd name="T15" fmla="*/ 465 h 859"/>
                  <a:gd name="T16" fmla="*/ 215 w 860"/>
                  <a:gd name="T17" fmla="*/ 465 h 859"/>
                  <a:gd name="T18" fmla="*/ 215 w 860"/>
                  <a:gd name="T19" fmla="*/ 394 h 859"/>
                  <a:gd name="T20" fmla="*/ 251 w 860"/>
                  <a:gd name="T21" fmla="*/ 143 h 859"/>
                  <a:gd name="T22" fmla="*/ 394 w 860"/>
                  <a:gd name="T23" fmla="*/ 143 h 859"/>
                  <a:gd name="T24" fmla="*/ 394 w 860"/>
                  <a:gd name="T25" fmla="*/ 71 h 859"/>
                  <a:gd name="T26" fmla="*/ 251 w 860"/>
                  <a:gd name="T27" fmla="*/ 71 h 859"/>
                  <a:gd name="T28" fmla="*/ 251 w 860"/>
                  <a:gd name="T29" fmla="*/ 0 h 859"/>
                  <a:gd name="T30" fmla="*/ 179 w 860"/>
                  <a:gd name="T31" fmla="*/ 0 h 859"/>
                  <a:gd name="T32" fmla="*/ 179 w 860"/>
                  <a:gd name="T33" fmla="*/ 179 h 859"/>
                  <a:gd name="T34" fmla="*/ 251 w 860"/>
                  <a:gd name="T35" fmla="*/ 179 h 859"/>
                  <a:gd name="T36" fmla="*/ 251 w 860"/>
                  <a:gd name="T37" fmla="*/ 143 h 859"/>
                  <a:gd name="T38" fmla="*/ 215 w 860"/>
                  <a:gd name="T39" fmla="*/ 250 h 859"/>
                  <a:gd name="T40" fmla="*/ 144 w 860"/>
                  <a:gd name="T41" fmla="*/ 250 h 859"/>
                  <a:gd name="T42" fmla="*/ 144 w 860"/>
                  <a:gd name="T43" fmla="*/ 322 h 859"/>
                  <a:gd name="T44" fmla="*/ 215 w 860"/>
                  <a:gd name="T45" fmla="*/ 322 h 859"/>
                  <a:gd name="T46" fmla="*/ 215 w 860"/>
                  <a:gd name="T47" fmla="*/ 250 h 859"/>
                  <a:gd name="T48" fmla="*/ 609 w 860"/>
                  <a:gd name="T49" fmla="*/ 429 h 859"/>
                  <a:gd name="T50" fmla="*/ 537 w 860"/>
                  <a:gd name="T51" fmla="*/ 429 h 859"/>
                  <a:gd name="T52" fmla="*/ 537 w 860"/>
                  <a:gd name="T53" fmla="*/ 588 h 859"/>
                  <a:gd name="T54" fmla="*/ 620 w 860"/>
                  <a:gd name="T55" fmla="*/ 670 h 859"/>
                  <a:gd name="T56" fmla="*/ 670 w 860"/>
                  <a:gd name="T57" fmla="*/ 619 h 859"/>
                  <a:gd name="T58" fmla="*/ 609 w 860"/>
                  <a:gd name="T59" fmla="*/ 558 h 859"/>
                  <a:gd name="T60" fmla="*/ 609 w 860"/>
                  <a:gd name="T61" fmla="*/ 429 h 859"/>
                  <a:gd name="T62" fmla="*/ 573 w 860"/>
                  <a:gd name="T63" fmla="*/ 788 h 859"/>
                  <a:gd name="T64" fmla="*/ 358 w 860"/>
                  <a:gd name="T65" fmla="*/ 573 h 859"/>
                  <a:gd name="T66" fmla="*/ 573 w 860"/>
                  <a:gd name="T67" fmla="*/ 358 h 859"/>
                  <a:gd name="T68" fmla="*/ 788 w 860"/>
                  <a:gd name="T69" fmla="*/ 573 h 859"/>
                  <a:gd name="T70" fmla="*/ 573 w 860"/>
                  <a:gd name="T71" fmla="*/ 788 h 859"/>
                  <a:gd name="T72" fmla="*/ 712 w 860"/>
                  <a:gd name="T73" fmla="*/ 322 h 859"/>
                  <a:gd name="T74" fmla="*/ 716 w 860"/>
                  <a:gd name="T75" fmla="*/ 322 h 859"/>
                  <a:gd name="T76" fmla="*/ 716 w 860"/>
                  <a:gd name="T77" fmla="*/ 71 h 859"/>
                  <a:gd name="T78" fmla="*/ 537 w 860"/>
                  <a:gd name="T79" fmla="*/ 71 h 859"/>
                  <a:gd name="T80" fmla="*/ 537 w 860"/>
                  <a:gd name="T81" fmla="*/ 0 h 859"/>
                  <a:gd name="T82" fmla="*/ 466 w 860"/>
                  <a:gd name="T83" fmla="*/ 0 h 859"/>
                  <a:gd name="T84" fmla="*/ 466 w 860"/>
                  <a:gd name="T85" fmla="*/ 179 h 859"/>
                  <a:gd name="T86" fmla="*/ 537 w 860"/>
                  <a:gd name="T87" fmla="*/ 179 h 859"/>
                  <a:gd name="T88" fmla="*/ 537 w 860"/>
                  <a:gd name="T89" fmla="*/ 143 h 859"/>
                  <a:gd name="T90" fmla="*/ 645 w 860"/>
                  <a:gd name="T91" fmla="*/ 143 h 859"/>
                  <a:gd name="T92" fmla="*/ 645 w 860"/>
                  <a:gd name="T93" fmla="*/ 296 h 859"/>
                  <a:gd name="T94" fmla="*/ 573 w 860"/>
                  <a:gd name="T95" fmla="*/ 286 h 859"/>
                  <a:gd name="T96" fmla="*/ 289 w 860"/>
                  <a:gd name="T97" fmla="*/ 537 h 859"/>
                  <a:gd name="T98" fmla="*/ 72 w 860"/>
                  <a:gd name="T99" fmla="*/ 537 h 859"/>
                  <a:gd name="T100" fmla="*/ 72 w 860"/>
                  <a:gd name="T101" fmla="*/ 143 h 859"/>
                  <a:gd name="T102" fmla="*/ 108 w 860"/>
                  <a:gd name="T103" fmla="*/ 143 h 859"/>
                  <a:gd name="T104" fmla="*/ 108 w 860"/>
                  <a:gd name="T105" fmla="*/ 71 h 859"/>
                  <a:gd name="T106" fmla="*/ 0 w 860"/>
                  <a:gd name="T107" fmla="*/ 71 h 859"/>
                  <a:gd name="T108" fmla="*/ 0 w 860"/>
                  <a:gd name="T109" fmla="*/ 609 h 859"/>
                  <a:gd name="T110" fmla="*/ 289 w 860"/>
                  <a:gd name="T111" fmla="*/ 609 h 859"/>
                  <a:gd name="T112" fmla="*/ 573 w 860"/>
                  <a:gd name="T113" fmla="*/ 859 h 859"/>
                  <a:gd name="T114" fmla="*/ 860 w 860"/>
                  <a:gd name="T115" fmla="*/ 573 h 859"/>
                  <a:gd name="T116" fmla="*/ 712 w 860"/>
                  <a:gd name="T117" fmla="*/ 322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0" h="859">
                    <a:moveTo>
                      <a:pt x="358" y="322"/>
                    </a:moveTo>
                    <a:lnTo>
                      <a:pt x="358" y="250"/>
                    </a:lnTo>
                    <a:lnTo>
                      <a:pt x="287" y="250"/>
                    </a:lnTo>
                    <a:lnTo>
                      <a:pt x="287" y="322"/>
                    </a:lnTo>
                    <a:lnTo>
                      <a:pt x="358" y="322"/>
                    </a:lnTo>
                    <a:close/>
                    <a:moveTo>
                      <a:pt x="215" y="394"/>
                    </a:moveTo>
                    <a:lnTo>
                      <a:pt x="144" y="394"/>
                    </a:lnTo>
                    <a:lnTo>
                      <a:pt x="144" y="465"/>
                    </a:lnTo>
                    <a:lnTo>
                      <a:pt x="215" y="465"/>
                    </a:lnTo>
                    <a:lnTo>
                      <a:pt x="215" y="394"/>
                    </a:lnTo>
                    <a:close/>
                    <a:moveTo>
                      <a:pt x="251" y="143"/>
                    </a:moveTo>
                    <a:lnTo>
                      <a:pt x="394" y="143"/>
                    </a:lnTo>
                    <a:lnTo>
                      <a:pt x="394" y="71"/>
                    </a:lnTo>
                    <a:lnTo>
                      <a:pt x="251" y="71"/>
                    </a:lnTo>
                    <a:lnTo>
                      <a:pt x="251" y="0"/>
                    </a:lnTo>
                    <a:lnTo>
                      <a:pt x="179" y="0"/>
                    </a:lnTo>
                    <a:lnTo>
                      <a:pt x="179" y="179"/>
                    </a:lnTo>
                    <a:lnTo>
                      <a:pt x="251" y="179"/>
                    </a:lnTo>
                    <a:lnTo>
                      <a:pt x="251" y="143"/>
                    </a:lnTo>
                    <a:close/>
                    <a:moveTo>
                      <a:pt x="215" y="250"/>
                    </a:moveTo>
                    <a:lnTo>
                      <a:pt x="144" y="250"/>
                    </a:lnTo>
                    <a:lnTo>
                      <a:pt x="144" y="322"/>
                    </a:lnTo>
                    <a:lnTo>
                      <a:pt x="215" y="322"/>
                    </a:lnTo>
                    <a:lnTo>
                      <a:pt x="215" y="250"/>
                    </a:lnTo>
                    <a:close/>
                    <a:moveTo>
                      <a:pt x="609" y="429"/>
                    </a:moveTo>
                    <a:lnTo>
                      <a:pt x="537" y="429"/>
                    </a:lnTo>
                    <a:lnTo>
                      <a:pt x="537" y="588"/>
                    </a:lnTo>
                    <a:lnTo>
                      <a:pt x="620" y="670"/>
                    </a:lnTo>
                    <a:lnTo>
                      <a:pt x="670" y="619"/>
                    </a:lnTo>
                    <a:lnTo>
                      <a:pt x="609" y="558"/>
                    </a:lnTo>
                    <a:lnTo>
                      <a:pt x="609" y="429"/>
                    </a:lnTo>
                    <a:close/>
                    <a:moveTo>
                      <a:pt x="573" y="788"/>
                    </a:moveTo>
                    <a:cubicBezTo>
                      <a:pt x="455" y="788"/>
                      <a:pt x="358" y="691"/>
                      <a:pt x="358" y="573"/>
                    </a:cubicBezTo>
                    <a:cubicBezTo>
                      <a:pt x="358" y="454"/>
                      <a:pt x="455" y="358"/>
                      <a:pt x="573" y="358"/>
                    </a:cubicBezTo>
                    <a:cubicBezTo>
                      <a:pt x="692" y="358"/>
                      <a:pt x="788" y="454"/>
                      <a:pt x="788" y="573"/>
                    </a:cubicBezTo>
                    <a:cubicBezTo>
                      <a:pt x="788" y="691"/>
                      <a:pt x="692" y="788"/>
                      <a:pt x="573" y="788"/>
                    </a:cubicBezTo>
                    <a:close/>
                    <a:moveTo>
                      <a:pt x="712" y="322"/>
                    </a:moveTo>
                    <a:lnTo>
                      <a:pt x="716" y="322"/>
                    </a:lnTo>
                    <a:lnTo>
                      <a:pt x="716" y="71"/>
                    </a:lnTo>
                    <a:lnTo>
                      <a:pt x="537" y="71"/>
                    </a:lnTo>
                    <a:lnTo>
                      <a:pt x="537" y="0"/>
                    </a:lnTo>
                    <a:lnTo>
                      <a:pt x="466" y="0"/>
                    </a:lnTo>
                    <a:lnTo>
                      <a:pt x="466" y="179"/>
                    </a:lnTo>
                    <a:lnTo>
                      <a:pt x="537" y="179"/>
                    </a:lnTo>
                    <a:lnTo>
                      <a:pt x="537" y="143"/>
                    </a:lnTo>
                    <a:lnTo>
                      <a:pt x="645" y="143"/>
                    </a:lnTo>
                    <a:lnTo>
                      <a:pt x="645" y="296"/>
                    </a:lnTo>
                    <a:cubicBezTo>
                      <a:pt x="609" y="290"/>
                      <a:pt x="598" y="286"/>
                      <a:pt x="573" y="286"/>
                    </a:cubicBezTo>
                    <a:cubicBezTo>
                      <a:pt x="427" y="286"/>
                      <a:pt x="307" y="394"/>
                      <a:pt x="289" y="537"/>
                    </a:cubicBezTo>
                    <a:lnTo>
                      <a:pt x="72" y="537"/>
                    </a:lnTo>
                    <a:lnTo>
                      <a:pt x="72" y="143"/>
                    </a:lnTo>
                    <a:lnTo>
                      <a:pt x="108" y="143"/>
                    </a:lnTo>
                    <a:lnTo>
                      <a:pt x="108" y="71"/>
                    </a:lnTo>
                    <a:lnTo>
                      <a:pt x="0" y="71"/>
                    </a:lnTo>
                    <a:lnTo>
                      <a:pt x="0" y="609"/>
                    </a:lnTo>
                    <a:lnTo>
                      <a:pt x="289" y="609"/>
                    </a:lnTo>
                    <a:cubicBezTo>
                      <a:pt x="307" y="752"/>
                      <a:pt x="427" y="859"/>
                      <a:pt x="573" y="859"/>
                    </a:cubicBezTo>
                    <a:cubicBezTo>
                      <a:pt x="731" y="859"/>
                      <a:pt x="860" y="731"/>
                      <a:pt x="860" y="573"/>
                    </a:cubicBezTo>
                    <a:cubicBezTo>
                      <a:pt x="860" y="465"/>
                      <a:pt x="800" y="358"/>
                      <a:pt x="712" y="3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>
                  <a:latin typeface="+mn-lt"/>
                </a:endParaRPr>
              </a:p>
            </p:txBody>
          </p:sp>
        </p:grpSp>
      </p:grpSp>
      <p:sp>
        <p:nvSpPr>
          <p:cNvPr id="64" name="Нашивка 63"/>
          <p:cNvSpPr/>
          <p:nvPr/>
        </p:nvSpPr>
        <p:spPr>
          <a:xfrm rot="5400000">
            <a:off x="6885602" y="5492118"/>
            <a:ext cx="262656" cy="327171"/>
          </a:xfrm>
          <a:prstGeom prst="chevron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Нашивка 65"/>
          <p:cNvSpPr/>
          <p:nvPr/>
        </p:nvSpPr>
        <p:spPr>
          <a:xfrm rot="5400000" flipH="1" flipV="1">
            <a:off x="6896886" y="4585547"/>
            <a:ext cx="239583" cy="327169"/>
          </a:xfrm>
          <a:prstGeom prst="chevron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3507" y="5220347"/>
            <a:ext cx="9417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Лицензии на доступ к электронной платформе имеют все школы региона и  ТУ </a:t>
            </a:r>
            <a:r>
              <a:rPr lang="ru-RU" sz="13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МОиН</a:t>
            </a:r>
            <a:endParaRPr lang="ru-RU" sz="1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15481" y="116632"/>
            <a:ext cx="9433048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Подготовительная работа к введению ФГ в ОП СПО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680194"/>
            <a:ext cx="116652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</a:rPr>
              <a:t>2021-2022 учебный год:</a:t>
            </a:r>
            <a:r>
              <a:rPr lang="ru-RU" sz="1600" dirty="0" smtClean="0">
                <a:solidFill>
                  <a:srgbClr val="0070C0"/>
                </a:solidFill>
              </a:rPr>
              <a:t> повышение квалификации педагогических работников ПОО на курсах в ИРО </a:t>
            </a:r>
            <a:r>
              <a:rPr lang="ru-RU" sz="1600" dirty="0">
                <a:solidFill>
                  <a:srgbClr val="0070C0"/>
                </a:solidFill>
              </a:rPr>
              <a:t>Самарской области </a:t>
            </a:r>
            <a:r>
              <a:rPr lang="ru-RU" sz="1600" dirty="0" smtClean="0">
                <a:solidFill>
                  <a:srgbClr val="0070C0"/>
                </a:solidFill>
              </a:rPr>
              <a:t>и в ресурсных центрах ТУ </a:t>
            </a:r>
            <a:r>
              <a:rPr lang="ru-RU" sz="1600" dirty="0" err="1" smtClean="0">
                <a:solidFill>
                  <a:srgbClr val="0070C0"/>
                </a:solidFill>
              </a:rPr>
              <a:t>МОиН</a:t>
            </a:r>
            <a:r>
              <a:rPr lang="ru-RU" sz="1600" dirty="0" smtClean="0">
                <a:solidFill>
                  <a:srgbClr val="0070C0"/>
                </a:solidFill>
              </a:rPr>
              <a:t> по </a:t>
            </a:r>
            <a:r>
              <a:rPr lang="ru-RU" sz="1600" dirty="0">
                <a:solidFill>
                  <a:srgbClr val="0070C0"/>
                </a:solidFill>
              </a:rPr>
              <a:t>вопросам формирования ФГ </a:t>
            </a:r>
            <a:r>
              <a:rPr lang="ru-RU" sz="1600" dirty="0" smtClean="0">
                <a:solidFill>
                  <a:srgbClr val="0070C0"/>
                </a:solidFill>
              </a:rPr>
              <a:t>у </a:t>
            </a:r>
            <a:r>
              <a:rPr lang="ru-RU" sz="1600" dirty="0" smtClean="0">
                <a:solidFill>
                  <a:srgbClr val="0070C0"/>
                </a:solidFill>
              </a:rPr>
              <a:t>обучающихся </a:t>
            </a:r>
            <a:r>
              <a:rPr lang="ru-RU" sz="1600" dirty="0" smtClean="0">
                <a:solidFill>
                  <a:srgbClr val="00B050"/>
                </a:solidFill>
              </a:rPr>
              <a:t>(проведено)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8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</a:rPr>
              <a:t>февраль-май 2022 года: </a:t>
            </a:r>
            <a:r>
              <a:rPr lang="ru-RU" sz="1600" dirty="0" smtClean="0">
                <a:solidFill>
                  <a:srgbClr val="0070C0"/>
                </a:solidFill>
              </a:rPr>
              <a:t>рассмотрение вопросов на заседании УМО замов ПОО, а также на заседаниях рабочих групп по предметам общеобразовательного цикла по необходимости формирования и развития ФГ в рамках  подготовки по ФГОС </a:t>
            </a:r>
            <a:r>
              <a:rPr lang="ru-RU" sz="1600" dirty="0" smtClean="0">
                <a:solidFill>
                  <a:srgbClr val="0070C0"/>
                </a:solidFill>
              </a:rPr>
              <a:t>СОО </a:t>
            </a:r>
            <a:r>
              <a:rPr lang="ru-RU" sz="1600" dirty="0" smtClean="0">
                <a:solidFill>
                  <a:srgbClr val="00B050"/>
                </a:solidFill>
              </a:rPr>
              <a:t>(проведено)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  <a:endParaRPr lang="ru-RU" sz="1600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9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</a:rPr>
              <a:t>м</a:t>
            </a:r>
            <a:r>
              <a:rPr lang="ru-RU" sz="1600" b="1" dirty="0" smtClean="0">
                <a:solidFill>
                  <a:srgbClr val="0070C0"/>
                </a:solidFill>
              </a:rPr>
              <a:t>арт-апрель 2022 года: </a:t>
            </a:r>
            <a:r>
              <a:rPr lang="ru-RU" sz="1600" dirty="0" smtClean="0">
                <a:solidFill>
                  <a:srgbClr val="0070C0"/>
                </a:solidFill>
              </a:rPr>
              <a:t>рассмотрение вопросов по включению ФГ с содержание рабочих программ предметов общеобразовательного цикла ООП в рамках методических семинаров для педагогических и административных работников ПОО, специалистов </a:t>
            </a:r>
            <a:r>
              <a:rPr lang="ru-RU" sz="1600" dirty="0" smtClean="0">
                <a:solidFill>
                  <a:srgbClr val="0070C0"/>
                </a:solidFill>
              </a:rPr>
              <a:t>ТУ </a:t>
            </a:r>
            <a:r>
              <a:rPr lang="ru-RU" sz="1600" dirty="0" smtClean="0">
                <a:solidFill>
                  <a:srgbClr val="00B050"/>
                </a:solidFill>
              </a:rPr>
              <a:t>(проведено)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  <a:endParaRPr lang="ru-RU" sz="1600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9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</a:rPr>
              <a:t>31.07.2022 - 06.08.2022: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рассмотрение вопросов по введению ФГ в ОП СПО в рамках курсов </a:t>
            </a:r>
            <a:r>
              <a:rPr lang="ru-RU" sz="1600" dirty="0">
                <a:solidFill>
                  <a:srgbClr val="0070C0"/>
                </a:solidFill>
              </a:rPr>
              <a:t>повышения квалификации </a:t>
            </a:r>
            <a:r>
              <a:rPr lang="ru-RU" sz="1600" dirty="0" smtClean="0">
                <a:solidFill>
                  <a:srgbClr val="0070C0"/>
                </a:solidFill>
              </a:rPr>
              <a:t>«</a:t>
            </a:r>
            <a:r>
              <a:rPr lang="ru-RU" sz="1600" dirty="0">
                <a:solidFill>
                  <a:srgbClr val="0070C0"/>
                </a:solidFill>
              </a:rPr>
              <a:t>Формирование </a:t>
            </a:r>
            <a:r>
              <a:rPr lang="ru-RU" sz="1600" dirty="0" smtClean="0">
                <a:solidFill>
                  <a:srgbClr val="0070C0"/>
                </a:solidFill>
              </a:rPr>
              <a:t>ОК </a:t>
            </a:r>
            <a:r>
              <a:rPr lang="ru-RU" sz="1600" dirty="0">
                <a:solidFill>
                  <a:srgbClr val="0070C0"/>
                </a:solidFill>
              </a:rPr>
              <a:t>и</a:t>
            </a:r>
            <a:r>
              <a:rPr lang="ru-RU" sz="1600" dirty="0" smtClean="0">
                <a:solidFill>
                  <a:srgbClr val="0070C0"/>
                </a:solidFill>
              </a:rPr>
              <a:t> ПК обучающихся </a:t>
            </a:r>
            <a:r>
              <a:rPr lang="ru-RU" sz="1600" dirty="0">
                <a:solidFill>
                  <a:srgbClr val="0070C0"/>
                </a:solidFill>
              </a:rPr>
              <a:t>при изучении предметов общеобразовательного цикла, дисциплин циклов ОГСЭ, ЕН в пределах </a:t>
            </a:r>
            <a:r>
              <a:rPr lang="ru-RU" sz="1600" dirty="0" smtClean="0">
                <a:solidFill>
                  <a:srgbClr val="0070C0"/>
                </a:solidFill>
              </a:rPr>
              <a:t>ОП СПО» </a:t>
            </a:r>
            <a:r>
              <a:rPr lang="ru-RU" sz="1600" dirty="0">
                <a:solidFill>
                  <a:srgbClr val="0070C0"/>
                </a:solidFill>
              </a:rPr>
              <a:t>(9 </a:t>
            </a:r>
            <a:r>
              <a:rPr lang="ru-RU" sz="1600" dirty="0" smtClean="0">
                <a:solidFill>
                  <a:srgbClr val="0070C0"/>
                </a:solidFill>
              </a:rPr>
              <a:t>смена, с. </a:t>
            </a:r>
            <a:r>
              <a:rPr lang="ru-RU" sz="1600" dirty="0" err="1" smtClean="0">
                <a:solidFill>
                  <a:srgbClr val="0070C0"/>
                </a:solidFill>
              </a:rPr>
              <a:t>Муранка</a:t>
            </a:r>
            <a:r>
              <a:rPr lang="ru-RU" sz="1600" dirty="0" smtClean="0">
                <a:solidFill>
                  <a:srgbClr val="0070C0"/>
                </a:solidFill>
              </a:rPr>
              <a:t>) </a:t>
            </a:r>
            <a:r>
              <a:rPr lang="ru-RU" sz="1600" dirty="0" smtClean="0">
                <a:solidFill>
                  <a:srgbClr val="FF0000"/>
                </a:solidFill>
              </a:rPr>
              <a:t>(план). 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ru-RU" sz="1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srgbClr val="FF0000"/>
                </a:solidFill>
              </a:rPr>
              <a:t>С</a:t>
            </a:r>
            <a:r>
              <a:rPr lang="ru-RU" sz="1600" b="1" i="1" dirty="0" smtClean="0">
                <a:solidFill>
                  <a:srgbClr val="FF0000"/>
                </a:solidFill>
              </a:rPr>
              <a:t>ентябрь-октябрь </a:t>
            </a:r>
            <a:r>
              <a:rPr lang="ru-RU" sz="1600" b="1" i="1" dirty="0" smtClean="0">
                <a:solidFill>
                  <a:srgbClr val="FF0000"/>
                </a:solidFill>
              </a:rPr>
              <a:t>2022 </a:t>
            </a:r>
            <a:r>
              <a:rPr lang="ru-RU" sz="1600" b="1" i="1" dirty="0" smtClean="0">
                <a:solidFill>
                  <a:srgbClr val="FF0000"/>
                </a:solidFill>
              </a:rPr>
              <a:t>года (план)  </a:t>
            </a:r>
            <a:r>
              <a:rPr lang="ru-RU" sz="1600" b="1" i="1" dirty="0" smtClean="0">
                <a:solidFill>
                  <a:srgbClr val="FF0000"/>
                </a:solidFill>
              </a:rPr>
              <a:t>- </a:t>
            </a:r>
            <a:r>
              <a:rPr lang="ru-RU" sz="1600" i="1" dirty="0" smtClean="0">
                <a:solidFill>
                  <a:srgbClr val="FF0000"/>
                </a:solidFill>
              </a:rPr>
              <a:t>тематический аудит </a:t>
            </a:r>
            <a:r>
              <a:rPr lang="ru-RU" sz="1600" i="1" dirty="0" smtClean="0">
                <a:solidFill>
                  <a:srgbClr val="FF0000"/>
                </a:solidFill>
              </a:rPr>
              <a:t>разработки </a:t>
            </a:r>
            <a:r>
              <a:rPr lang="ru-RU" sz="1600" i="1" dirty="0" smtClean="0">
                <a:solidFill>
                  <a:srgbClr val="FF0000"/>
                </a:solidFill>
              </a:rPr>
              <a:t>рабочих программ общеобразовательного цикла ООП в соответствии с региональным макетом 2022 года, в том числе на предмет ориентации содержания на формирование ФГ в рамках преподавания общеобразовательных </a:t>
            </a:r>
            <a:r>
              <a:rPr lang="ru-RU" sz="1600" i="1" dirty="0" smtClean="0">
                <a:solidFill>
                  <a:srgbClr val="FF0000"/>
                </a:solidFill>
              </a:rPr>
              <a:t>предметов (проводит ЦПО совместно с ПОО)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Набор 2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3"/>
      </a:accent2>
      <a:accent3>
        <a:srgbClr val="FF660F"/>
      </a:accent3>
      <a:accent4>
        <a:srgbClr val="C3E400"/>
      </a:accent4>
      <a:accent5>
        <a:srgbClr val="44546A"/>
      </a:accent5>
      <a:accent6>
        <a:srgbClr val="70AD47"/>
      </a:accent6>
      <a:hlink>
        <a:srgbClr val="000000"/>
      </a:hlink>
      <a:folHlink>
        <a:srgbClr val="954F72"/>
      </a:folHlink>
    </a:clrScheme>
    <a:fontScheme name="Набор 2 Робото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Набор 2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3"/>
      </a:accent2>
      <a:accent3>
        <a:srgbClr val="FF660F"/>
      </a:accent3>
      <a:accent4>
        <a:srgbClr val="C3E400"/>
      </a:accent4>
      <a:accent5>
        <a:srgbClr val="44546A"/>
      </a:accent5>
      <a:accent6>
        <a:srgbClr val="70AD47"/>
      </a:accent6>
      <a:hlink>
        <a:srgbClr val="000000"/>
      </a:hlink>
      <a:folHlink>
        <a:srgbClr val="954F72"/>
      </a:folHlink>
    </a:clrScheme>
    <a:fontScheme name="Набор 1. Монсерат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cdb2004118l</Template>
  <TotalTime>3741</TotalTime>
  <Words>1069</Words>
  <Application>Microsoft Office PowerPoint</Application>
  <PresentationFormat>Произвольный</PresentationFormat>
  <Paragraphs>139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Roboto</vt:lpstr>
      <vt:lpstr>Open Sans Light</vt:lpstr>
      <vt:lpstr>Montserrat</vt:lpstr>
      <vt:lpstr>Calibri</vt:lpstr>
      <vt:lpstr>Montserrat ExtraBold</vt:lpstr>
      <vt:lpstr>Open Sans</vt:lpstr>
      <vt:lpstr>Open Sans Extrabold</vt:lpstr>
      <vt:lpstr>Wingdings</vt:lpstr>
      <vt:lpstr>Roboto Black</vt:lpstr>
      <vt:lpstr>Montserrat Black</vt:lpstr>
      <vt:lpstr>sample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Нисман Ольга Юрьевна</dc:creator>
  <cp:lastModifiedBy>Лысикова Ольга Геннадьевна</cp:lastModifiedBy>
  <cp:revision>213</cp:revision>
  <dcterms:created xsi:type="dcterms:W3CDTF">2022-05-17T06:31:00Z</dcterms:created>
  <dcterms:modified xsi:type="dcterms:W3CDTF">2022-07-26T08:01:57Z</dcterms:modified>
</cp:coreProperties>
</file>