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61" r:id="rId2"/>
    <p:sldId id="275" r:id="rId3"/>
    <p:sldId id="268" r:id="rId4"/>
    <p:sldId id="276" r:id="rId5"/>
    <p:sldId id="277" r:id="rId6"/>
    <p:sldId id="281" r:id="rId7"/>
    <p:sldId id="289" r:id="rId8"/>
    <p:sldId id="291" r:id="rId9"/>
    <p:sldId id="290" r:id="rId10"/>
  </p:sldIdLst>
  <p:sldSz cx="12192000" cy="6858000"/>
  <p:notesSz cx="6858000" cy="9144000"/>
  <p:embeddedFontLst>
    <p:embeddedFont>
      <p:font typeface="Bahnschrift" panose="020B0502040204020203" pitchFamily="34" charset="0"/>
      <p:regular r:id="rId12"/>
      <p:bold r:id="rId13"/>
    </p:embeddedFont>
    <p:embeddedFont>
      <p:font typeface="Bahnschrift Condensed" panose="020B0502040204020203" pitchFamily="34" charset="0"/>
      <p:regular r:id="rId14"/>
      <p:bold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60" y="126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46941-0380-44CC-80CC-F01C95CCBCD6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C97CF-058B-4A7E-849B-263DBD609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873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136817-CF38-4255-AE06-789C96EAAEE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96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6A09-1906-43D1-8EBD-3A7B228672EF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15C6-B955-487E-989F-119EAA30B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00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6A09-1906-43D1-8EBD-3A7B228672EF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15C6-B955-487E-989F-119EAA30B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52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6A09-1906-43D1-8EBD-3A7B228672EF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15C6-B955-487E-989F-119EAA30B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073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6A09-1906-43D1-8EBD-3A7B228672EF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15C6-B955-487E-989F-119EAA30B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38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6A09-1906-43D1-8EBD-3A7B228672EF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15C6-B955-487E-989F-119EAA30B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689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6A09-1906-43D1-8EBD-3A7B228672EF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15C6-B955-487E-989F-119EAA30B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201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6A09-1906-43D1-8EBD-3A7B228672EF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15C6-B955-487E-989F-119EAA30B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356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6A09-1906-43D1-8EBD-3A7B228672EF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15C6-B955-487E-989F-119EAA30B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633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6A09-1906-43D1-8EBD-3A7B228672EF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15C6-B955-487E-989F-119EAA30B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579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6A09-1906-43D1-8EBD-3A7B228672EF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15C6-B955-487E-989F-119EAA30B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09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6A09-1906-43D1-8EBD-3A7B228672EF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15C6-B955-487E-989F-119EAA30B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289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66A09-1906-43D1-8EBD-3A7B228672EF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D15C6-B955-487E-989F-119EAA30B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50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0738" y="197389"/>
            <a:ext cx="109916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rgbClr val="002060"/>
                </a:solidFill>
                <a:latin typeface="Bahnschrift" pitchFamily="34" charset="0"/>
              </a:rPr>
              <a:t>Совещание с руководителями </a:t>
            </a:r>
            <a:r>
              <a:rPr lang="ru-RU" sz="2600" dirty="0" smtClean="0">
                <a:solidFill>
                  <a:srgbClr val="002060"/>
                </a:solidFill>
                <a:latin typeface="Bahnschrift" pitchFamily="34" charset="0"/>
              </a:rPr>
              <a:t>территориальных </a:t>
            </a:r>
            <a:r>
              <a:rPr lang="ru-RU" sz="2600" dirty="0">
                <a:solidFill>
                  <a:srgbClr val="002060"/>
                </a:solidFill>
                <a:latin typeface="Bahnschrift" pitchFamily="34" charset="0"/>
              </a:rPr>
              <a:t>управлений </a:t>
            </a:r>
            <a:r>
              <a:rPr lang="ru-RU" sz="2600" dirty="0" smtClean="0">
                <a:solidFill>
                  <a:srgbClr val="002060"/>
                </a:solidFill>
                <a:latin typeface="Bahnschrift" pitchFamily="34" charset="0"/>
              </a:rPr>
              <a:t>министерства образования и науки </a:t>
            </a:r>
            <a:r>
              <a:rPr lang="ru-RU" sz="2600" dirty="0" smtClean="0">
                <a:solidFill>
                  <a:srgbClr val="002060"/>
                </a:solidFill>
                <a:latin typeface="Bahnschrift" pitchFamily="34" charset="0"/>
              </a:rPr>
              <a:t>Самарской области </a:t>
            </a:r>
            <a:endParaRPr lang="ru-RU" sz="2600" dirty="0">
              <a:solidFill>
                <a:srgbClr val="002060"/>
              </a:solidFill>
              <a:latin typeface="Bahnschrift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0738" y="1997132"/>
            <a:ext cx="111987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CC0000"/>
                </a:solidFill>
                <a:latin typeface="Bahnschrift" pitchFamily="34" charset="0"/>
              </a:rPr>
              <a:t>Демонстрационный экзамен 2022. </a:t>
            </a:r>
          </a:p>
          <a:p>
            <a:r>
              <a:rPr lang="ru-RU" sz="4000" dirty="0" smtClean="0">
                <a:solidFill>
                  <a:srgbClr val="CC0000"/>
                </a:solidFill>
                <a:latin typeface="Bahnschrift" pitchFamily="34" charset="0"/>
              </a:rPr>
              <a:t>Результаты аудитов демонстрационных экзаменов по стандартам </a:t>
            </a:r>
            <a:r>
              <a:rPr lang="ru-RU" sz="4000" dirty="0" err="1" smtClean="0">
                <a:solidFill>
                  <a:srgbClr val="CC0000"/>
                </a:solidFill>
                <a:latin typeface="Bahnschrift" pitchFamily="34" charset="0"/>
              </a:rPr>
              <a:t>Ворлдскиллс</a:t>
            </a:r>
            <a:r>
              <a:rPr lang="ru-RU" sz="4000" dirty="0" smtClean="0">
                <a:solidFill>
                  <a:srgbClr val="CC0000"/>
                </a:solidFill>
                <a:latin typeface="Bahnschrift" pitchFamily="34" charset="0"/>
              </a:rPr>
              <a:t> Россия в Самарской области </a:t>
            </a:r>
            <a:endParaRPr lang="ru-RU" sz="2800" dirty="0">
              <a:solidFill>
                <a:srgbClr val="CC0000"/>
              </a:solidFill>
              <a:latin typeface="Bahnschrift" pitchFamily="34" charset="0"/>
            </a:endParaRPr>
          </a:p>
          <a:p>
            <a:pPr algn="ctr"/>
            <a:endParaRPr lang="ru-RU" sz="2800" dirty="0" smtClean="0">
              <a:solidFill>
                <a:srgbClr val="CC0000"/>
              </a:solidFill>
              <a:latin typeface="Bahnschrift" pitchFamily="34" charset="0"/>
            </a:endParaRPr>
          </a:p>
          <a:p>
            <a:pPr algn="ctr"/>
            <a:endParaRPr lang="ru-RU" sz="2800" dirty="0">
              <a:solidFill>
                <a:srgbClr val="CC0000"/>
              </a:solidFill>
              <a:latin typeface="Bahnschrif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02520" y="5868209"/>
            <a:ext cx="3009900" cy="633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err="1">
                <a:solidFill>
                  <a:srgbClr val="002060"/>
                </a:solidFill>
                <a:latin typeface="Bahnschrift" pitchFamily="34" charset="0"/>
              </a:rPr>
              <a:t>Нисман</a:t>
            </a:r>
            <a:r>
              <a:rPr lang="ru-RU" sz="2800" dirty="0">
                <a:solidFill>
                  <a:srgbClr val="002060"/>
                </a:solidFill>
                <a:latin typeface="Bahnschrift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Bahnschrift" pitchFamily="34" charset="0"/>
              </a:rPr>
              <a:t>О.Ю.</a:t>
            </a:r>
            <a:endParaRPr lang="ru-RU" sz="2800" dirty="0">
              <a:solidFill>
                <a:srgbClr val="002060"/>
              </a:solidFill>
              <a:latin typeface="Bahnschrift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 rot="20447430">
            <a:off x="9032836" y="6545852"/>
            <a:ext cx="2983542" cy="124820"/>
            <a:chOff x="4517680" y="586817"/>
            <a:chExt cx="4343718" cy="14166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152570" flipV="1">
              <a:off x="6061206" y="724726"/>
              <a:ext cx="2800192" cy="3756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14" name="Прямая соединительная линия 13"/>
            <p:cNvCxnSpPr/>
            <p:nvPr/>
          </p:nvCxnSpPr>
          <p:spPr>
            <a:xfrm rot="1152570" flipV="1">
              <a:off x="5259386" y="645089"/>
              <a:ext cx="2953626" cy="3756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15" name="Прямая соединительная линия 14"/>
            <p:cNvCxnSpPr/>
            <p:nvPr/>
          </p:nvCxnSpPr>
          <p:spPr>
            <a:xfrm rot="1152570" flipV="1">
              <a:off x="4517680" y="586817"/>
              <a:ext cx="3045225" cy="3756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</p:grpSp>
      <p:sp>
        <p:nvSpPr>
          <p:cNvPr id="2" name="Прямоугольник 1"/>
          <p:cNvSpPr/>
          <p:nvPr/>
        </p:nvSpPr>
        <p:spPr>
          <a:xfrm>
            <a:off x="1018652" y="5800036"/>
            <a:ext cx="3896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Bahnschrift" pitchFamily="34" charset="0"/>
              </a:rPr>
              <a:t>13 </a:t>
            </a:r>
            <a:r>
              <a:rPr lang="ru-RU" sz="3600" dirty="0">
                <a:solidFill>
                  <a:srgbClr val="002060"/>
                </a:solidFill>
                <a:latin typeface="Bahnschrift" pitchFamily="34" charset="0"/>
              </a:rPr>
              <a:t>июля 2022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1248278" y="-351746"/>
            <a:ext cx="982526" cy="1723713"/>
            <a:chOff x="11159903" y="-57950"/>
            <a:chExt cx="982526" cy="172371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1167482" y="202916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⋯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1159903" y="-57950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1167482" y="465434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 rot="15054429">
            <a:off x="-1788043" y="2156929"/>
            <a:ext cx="4544793" cy="1224641"/>
            <a:chOff x="5826737" y="466870"/>
            <a:chExt cx="2957499" cy="617077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6640643" y="50966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rgbClr val="8A0000"/>
              </a:solidFill>
              <a:prstDash val="solid"/>
              <a:miter lim="800000"/>
            </a:ln>
            <a:effectLst/>
          </p:spPr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6295815" y="498174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rgbClr val="8A0000"/>
              </a:solidFill>
              <a:prstDash val="solid"/>
              <a:miter lim="800000"/>
            </a:ln>
            <a:effectLst/>
          </p:spPr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5826737" y="466870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rgbClr val="8A0000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85908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2256" y="164637"/>
            <a:ext cx="902500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733" b="1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ДЭ 2022 в цифрах </a:t>
            </a:r>
            <a:r>
              <a:rPr lang="ru-RU" sz="2400" b="1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(по состоянию на 08.07.2022)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253077" y="2479679"/>
            <a:ext cx="3753544" cy="117792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Общее количество участников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Bahnschrift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795877" y="831423"/>
            <a:ext cx="6443123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>
            <a:off x="120738" y="6193774"/>
            <a:ext cx="4689759" cy="400458"/>
          </a:xfrm>
          <a:prstGeom prst="bentConnector3">
            <a:avLst>
              <a:gd name="adj1" fmla="val 327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 rot="20706896">
            <a:off x="8642495" y="6264482"/>
            <a:ext cx="3448909" cy="680766"/>
            <a:chOff x="5335327" y="403181"/>
            <a:chExt cx="3448909" cy="680766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6640643" y="50966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5987985" y="44970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5335327" y="403181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12" name="Объект 2"/>
          <p:cNvSpPr txBox="1">
            <a:spLocks/>
          </p:cNvSpPr>
          <p:nvPr/>
        </p:nvSpPr>
        <p:spPr>
          <a:xfrm>
            <a:off x="6762057" y="2479679"/>
            <a:ext cx="5358918" cy="11779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Количество участников в рамках ГИА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Bahnschrift" pitchFamily="34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056952" y="5434953"/>
            <a:ext cx="4219897" cy="11779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Количество участников в рамках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ПА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Bahnschrif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9457" y="1003816"/>
            <a:ext cx="3611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8A0000"/>
                </a:solidFill>
                <a:latin typeface="Bahnschrift" pitchFamily="34" charset="0"/>
              </a:rPr>
              <a:t>6905</a:t>
            </a:r>
            <a:endParaRPr lang="ru-RU" sz="8800" b="1" dirty="0">
              <a:solidFill>
                <a:srgbClr val="8A0000"/>
              </a:solidFill>
              <a:latin typeface="Bahnschrif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62056" y="831423"/>
            <a:ext cx="53943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8A0000"/>
                </a:solidFill>
                <a:latin typeface="Bahnschrift" pitchFamily="34" charset="0"/>
              </a:rPr>
              <a:t>5819</a:t>
            </a:r>
            <a:endParaRPr lang="ru-RU" sz="8800" b="1" dirty="0">
              <a:solidFill>
                <a:srgbClr val="8A0000"/>
              </a:solidFill>
              <a:latin typeface="Bahnschrif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99456" y="3771769"/>
            <a:ext cx="37916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8A0000"/>
                </a:solidFill>
                <a:latin typeface="Bahnschrift" pitchFamily="34" charset="0"/>
              </a:rPr>
              <a:t>1086</a:t>
            </a:r>
            <a:endParaRPr lang="ru-RU" sz="8800" b="1" dirty="0">
              <a:solidFill>
                <a:srgbClr val="8A0000"/>
              </a:solidFill>
              <a:latin typeface="Bahnschrift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1173847" y="-351746"/>
            <a:ext cx="982526" cy="1723713"/>
            <a:chOff x="11159903" y="-57950"/>
            <a:chExt cx="982526" cy="1723713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1167482" y="202916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⋯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1159903" y="-57950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1167482" y="465434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</p:grpSp>
      <p:sp>
        <p:nvSpPr>
          <p:cNvPr id="23" name="Объект 2"/>
          <p:cNvSpPr txBox="1">
            <a:spLocks/>
          </p:cNvSpPr>
          <p:nvPr/>
        </p:nvSpPr>
        <p:spPr>
          <a:xfrm>
            <a:off x="6762056" y="5414273"/>
            <a:ext cx="5429943" cy="11779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Количество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демонстрационных экзаменов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62056" y="3790851"/>
            <a:ext cx="53589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8A0000"/>
                </a:solidFill>
                <a:latin typeface="Bahnschrift" pitchFamily="34" charset="0"/>
              </a:rPr>
              <a:t>417</a:t>
            </a:r>
            <a:endParaRPr lang="ru-RU" sz="8800" b="1" dirty="0">
              <a:solidFill>
                <a:srgbClr val="8A0000"/>
              </a:solidFill>
              <a:latin typeface="Bahnschrift" pitchFamily="34" charset="0"/>
            </a:endParaRPr>
          </a:p>
          <a:p>
            <a:pPr algn="ctr"/>
            <a:r>
              <a:rPr lang="ru-RU" b="1" dirty="0" smtClean="0">
                <a:solidFill>
                  <a:srgbClr val="8A0000"/>
                </a:solidFill>
                <a:latin typeface="Bahnschrift" pitchFamily="34" charset="0"/>
              </a:rPr>
              <a:t>(</a:t>
            </a:r>
            <a:r>
              <a:rPr lang="ru-RU" b="1" dirty="0">
                <a:solidFill>
                  <a:srgbClr val="8A0000"/>
                </a:solidFill>
                <a:latin typeface="Bahnschrift" pitchFamily="34" charset="0"/>
              </a:rPr>
              <a:t>ГИА- 358, ПА – 59)</a:t>
            </a:r>
          </a:p>
        </p:txBody>
      </p:sp>
    </p:spTree>
    <p:extLst>
      <p:ext uri="{BB962C8B-B14F-4D97-AF65-F5344CB8AC3E}">
        <p14:creationId xmlns:p14="http://schemas.microsoft.com/office/powerpoint/2010/main" val="216459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6056" y="164637"/>
            <a:ext cx="902500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733" b="1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ДЭ 2022 в цифрах </a:t>
            </a:r>
            <a:r>
              <a:rPr lang="ru-RU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(по состоянию на 08.07.2022)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677933" y="831423"/>
            <a:ext cx="6443123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>
            <a:off x="120738" y="6193774"/>
            <a:ext cx="4689759" cy="400458"/>
          </a:xfrm>
          <a:prstGeom prst="bentConnector3">
            <a:avLst>
              <a:gd name="adj1" fmla="val 327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 rot="20706896">
            <a:off x="8642495" y="6264482"/>
            <a:ext cx="3448909" cy="680766"/>
            <a:chOff x="5335327" y="403181"/>
            <a:chExt cx="3448909" cy="680766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6640643" y="50966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5987985" y="44970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5335327" y="403181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12" name="Объект 2"/>
          <p:cNvSpPr txBox="1">
            <a:spLocks/>
          </p:cNvSpPr>
          <p:nvPr/>
        </p:nvSpPr>
        <p:spPr>
          <a:xfrm>
            <a:off x="6769260" y="2559437"/>
            <a:ext cx="4813140" cy="588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Количество организаций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Bahnschrift" pitchFamily="34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056953" y="5015853"/>
            <a:ext cx="3753544" cy="11779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Количество компетенций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769261" y="5037427"/>
            <a:ext cx="4813140" cy="11779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Количество профессий/ специальностей СПО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23018" y="1207145"/>
            <a:ext cx="29759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>
                <a:solidFill>
                  <a:srgbClr val="8A0000"/>
                </a:solidFill>
                <a:latin typeface="Bahnschrift" pitchFamily="34" charset="0"/>
              </a:rPr>
              <a:t>70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96046" y="3543169"/>
            <a:ext cx="29177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>
                <a:solidFill>
                  <a:srgbClr val="8A0000"/>
                </a:solidFill>
                <a:latin typeface="Bahnschrift" pitchFamily="34" charset="0"/>
              </a:rPr>
              <a:t>60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23018" y="3543169"/>
            <a:ext cx="29759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>
                <a:solidFill>
                  <a:srgbClr val="8A0000"/>
                </a:solidFill>
                <a:latin typeface="Bahnschrift" pitchFamily="34" charset="0"/>
              </a:rPr>
              <a:t>87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11173847" y="-351746"/>
            <a:ext cx="982526" cy="1723713"/>
            <a:chOff x="11159903" y="-57950"/>
            <a:chExt cx="982526" cy="1723713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1167482" y="202916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⋯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1159903" y="-57950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1167482" y="465434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</p:grpSp>
      <p:sp>
        <p:nvSpPr>
          <p:cNvPr id="22" name="Объект 2"/>
          <p:cNvSpPr txBox="1">
            <a:spLocks/>
          </p:cNvSpPr>
          <p:nvPr/>
        </p:nvSpPr>
        <p:spPr>
          <a:xfrm>
            <a:off x="677934" y="2583277"/>
            <a:ext cx="4865616" cy="584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Количество ЦПДЭ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Bahnschrif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96045" y="1207145"/>
            <a:ext cx="30092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>
                <a:solidFill>
                  <a:srgbClr val="8A0000"/>
                </a:solidFill>
                <a:latin typeface="Bahnschrift" pitchFamily="34" charset="0"/>
              </a:rPr>
              <a:t>155</a:t>
            </a:r>
          </a:p>
        </p:txBody>
      </p:sp>
    </p:spTree>
    <p:extLst>
      <p:ext uri="{BB962C8B-B14F-4D97-AF65-F5344CB8AC3E}">
        <p14:creationId xmlns:p14="http://schemas.microsoft.com/office/powerpoint/2010/main" val="91955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4606" y="164637"/>
            <a:ext cx="902500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733" b="1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ДЭ 2022. Массовые компетенции</a:t>
            </a:r>
            <a:endParaRPr lang="ru-RU" sz="3733" b="1" dirty="0">
              <a:solidFill>
                <a:srgbClr val="002060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548227" y="831423"/>
            <a:ext cx="6443123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>
            <a:off x="120738" y="6193774"/>
            <a:ext cx="4689759" cy="400458"/>
          </a:xfrm>
          <a:prstGeom prst="bentConnector3">
            <a:avLst>
              <a:gd name="adj1" fmla="val 327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 rot="20706896">
            <a:off x="8642495" y="6264482"/>
            <a:ext cx="3448909" cy="680766"/>
            <a:chOff x="5335327" y="403181"/>
            <a:chExt cx="3448909" cy="680766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6640643" y="50966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5987985" y="44970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5335327" y="403181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12" name="Объект 2"/>
          <p:cNvSpPr txBox="1">
            <a:spLocks/>
          </p:cNvSpPr>
          <p:nvPr/>
        </p:nvSpPr>
        <p:spPr>
          <a:xfrm>
            <a:off x="548227" y="1927067"/>
            <a:ext cx="7336708" cy="588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Дошкольное воспитание  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Bahnschrif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119" y="5181583"/>
            <a:ext cx="689573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Бухгалтерский учет 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Bahnschrift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119" y="3461612"/>
            <a:ext cx="7668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Электромонтаж 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Bahnschrift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75164" y="4538120"/>
            <a:ext cx="2372765" cy="1217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4000" b="1" dirty="0" smtClean="0">
                <a:solidFill>
                  <a:srgbClr val="8A0000"/>
                </a:solidFill>
                <a:latin typeface="Bahnschrift" pitchFamily="34" charset="0"/>
              </a:rPr>
              <a:t>535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участников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Bahnschrift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75165" y="3008462"/>
            <a:ext cx="23727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8A0000"/>
                </a:solidFill>
                <a:latin typeface="Bahnschrift" pitchFamily="34" charset="0"/>
              </a:rPr>
              <a:t>545</a:t>
            </a:r>
            <a:r>
              <a:rPr lang="ru-RU" sz="3200" dirty="0">
                <a:solidFill>
                  <a:srgbClr val="8A0000"/>
                </a:solidFill>
                <a:latin typeface="Bahnschrift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участников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275165" y="1331745"/>
            <a:ext cx="23727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>
                <a:solidFill>
                  <a:srgbClr val="8A0000"/>
                </a:solidFill>
                <a:latin typeface="Bahnschrift" pitchFamily="34" charset="0"/>
              </a:rPr>
              <a:t>568</a:t>
            </a:r>
            <a:r>
              <a:rPr lang="ru-RU" sz="3200" dirty="0">
                <a:solidFill>
                  <a:srgbClr val="8A0000"/>
                </a:solidFill>
                <a:latin typeface="Bahnschrift" pitchFamily="34" charset="0"/>
              </a:rPr>
              <a:t> </a:t>
            </a:r>
            <a:endParaRPr lang="ru-RU" sz="3200" dirty="0" smtClean="0">
              <a:solidFill>
                <a:srgbClr val="8A0000"/>
              </a:solidFill>
              <a:latin typeface="Bahnschrift" pitchFamily="34" charset="0"/>
            </a:endParaRPr>
          </a:p>
          <a:p>
            <a:pPr lvl="0"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участников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Bahnschrift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00014" y="1691085"/>
            <a:ext cx="9311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⇒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096495" y="3298937"/>
            <a:ext cx="9311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⇒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100014" y="4905685"/>
            <a:ext cx="9311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⇒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11173847" y="-351746"/>
            <a:ext cx="982526" cy="1723713"/>
            <a:chOff x="11159903" y="-57950"/>
            <a:chExt cx="982526" cy="1723713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11167482" y="202916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⋯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1159903" y="-57950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1167482" y="465434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186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306" y="164637"/>
            <a:ext cx="10911471" cy="1610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733" b="1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ДЭ 2022. Выполнение показателей ФП </a:t>
            </a:r>
            <a:r>
              <a:rPr lang="ru-RU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(по </a:t>
            </a:r>
            <a:r>
              <a:rPr lang="ru-RU" sz="2400" b="1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данным Агентства на 30.06.2022)</a:t>
            </a:r>
            <a:endParaRPr lang="ru-RU" sz="2400" b="1" dirty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  <a:p>
            <a:endParaRPr lang="ru-RU" sz="3733" b="1" dirty="0">
              <a:solidFill>
                <a:srgbClr val="002060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433927" y="831423"/>
            <a:ext cx="6443123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>
            <a:off x="120738" y="6193774"/>
            <a:ext cx="4689759" cy="400458"/>
          </a:xfrm>
          <a:prstGeom prst="bentConnector3">
            <a:avLst>
              <a:gd name="adj1" fmla="val 327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 rot="20706896">
            <a:off x="8642495" y="6264482"/>
            <a:ext cx="3448909" cy="680766"/>
            <a:chOff x="5335327" y="403181"/>
            <a:chExt cx="3448909" cy="680766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6640643" y="50966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5987985" y="44970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5335327" y="403181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6094446" y="1203666"/>
            <a:ext cx="6097554" cy="245248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8A0000"/>
                </a:solidFill>
                <a:latin typeface="Bahnschrift" pitchFamily="34" charset="0"/>
                <a:cs typeface="Arial" pitchFamily="34" charset="0"/>
              </a:rPr>
              <a:t>Норматив 5%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8A0000"/>
                </a:solidFill>
                <a:latin typeface="Bahnschrift" pitchFamily="34" charset="0"/>
                <a:cs typeface="Arial" pitchFamily="34" charset="0"/>
              </a:rPr>
              <a:t>Выполнили на 4,98% за 6 месяцев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  <a:cs typeface="Arial" pitchFamily="34" charset="0"/>
              </a:rPr>
              <a:t>Доля обучающихся СПО, продемонстрировавших по итогам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  <a:cs typeface="Arial" pitchFamily="34" charset="0"/>
              </a:rPr>
              <a:t>ДЭ уровень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  <a:cs typeface="Arial" pitchFamily="34" charset="0"/>
              </a:rPr>
              <a:t>, соответствующий национальным и международным стандартам, %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  <a:cs typeface="Arial" pitchFamily="34" charset="0"/>
              </a:rPr>
              <a:t>Качественный показатель ДЭ</a:t>
            </a:r>
            <a:endParaRPr lang="ru-RU" u="sng" dirty="0">
              <a:solidFill>
                <a:schemeClr val="accent1">
                  <a:lumMod val="75000"/>
                </a:schemeClr>
              </a:solidFill>
              <a:latin typeface="Bahnschrift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>
              <a:latin typeface="Bahnschrift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63320" y="1911697"/>
            <a:ext cx="9311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8A0000"/>
                </a:solidFill>
                <a:latin typeface="Bahnschrift" pitchFamily="34" charset="0"/>
              </a:rPr>
              <a:t>⇒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81800" y="4530157"/>
            <a:ext cx="9311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8A0000"/>
                </a:solidFill>
                <a:latin typeface="Bahnschrift" pitchFamily="34" charset="0"/>
              </a:rPr>
              <a:t>⇒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096000" y="4045613"/>
            <a:ext cx="606037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8A0000"/>
                </a:solidFill>
                <a:latin typeface="Bahnschrift" pitchFamily="34" charset="0"/>
                <a:cs typeface="Arial" pitchFamily="34" charset="0"/>
              </a:rPr>
              <a:t>Норматив </a:t>
            </a:r>
            <a:r>
              <a:rPr lang="ru-RU" sz="2200" b="1" dirty="0" smtClean="0">
                <a:solidFill>
                  <a:srgbClr val="8A0000"/>
                </a:solidFill>
                <a:latin typeface="Bahnschrift" pitchFamily="34" charset="0"/>
                <a:cs typeface="Arial" pitchFamily="34" charset="0"/>
              </a:rPr>
              <a:t>15</a:t>
            </a:r>
            <a:r>
              <a:rPr lang="ru-RU" sz="2200" b="1" dirty="0">
                <a:solidFill>
                  <a:srgbClr val="8A0000"/>
                </a:solidFill>
                <a:latin typeface="Bahnschrift" pitchFamily="34" charset="0"/>
                <a:cs typeface="Arial" pitchFamily="34" charset="0"/>
              </a:rPr>
              <a:t>% </a:t>
            </a:r>
            <a:endParaRPr lang="ru-RU" sz="2200" b="1" dirty="0" smtClean="0">
              <a:solidFill>
                <a:srgbClr val="8A0000"/>
              </a:solidFill>
              <a:latin typeface="Bahnschrift" pitchFamily="34" charset="0"/>
              <a:cs typeface="Arial" pitchFamily="34" charset="0"/>
            </a:endParaRPr>
          </a:p>
          <a:p>
            <a:pPr algn="ctr"/>
            <a:r>
              <a:rPr lang="ru-RU" sz="2200" b="1" dirty="0" smtClean="0">
                <a:solidFill>
                  <a:srgbClr val="8A0000"/>
                </a:solidFill>
                <a:latin typeface="Bahnschrift" pitchFamily="34" charset="0"/>
                <a:cs typeface="Arial" pitchFamily="34" charset="0"/>
              </a:rPr>
              <a:t>Выполнили </a:t>
            </a:r>
            <a:r>
              <a:rPr lang="ru-RU" sz="2200" b="1" dirty="0">
                <a:solidFill>
                  <a:srgbClr val="8A0000"/>
                </a:solidFill>
                <a:latin typeface="Bahnschrift" pitchFamily="34" charset="0"/>
                <a:cs typeface="Arial" pitchFamily="34" charset="0"/>
              </a:rPr>
              <a:t>на 13,76</a:t>
            </a:r>
            <a:r>
              <a:rPr lang="ru-RU" sz="2200" b="1" dirty="0" smtClean="0">
                <a:solidFill>
                  <a:srgbClr val="8A0000"/>
                </a:solidFill>
                <a:latin typeface="Bahnschrift" pitchFamily="34" charset="0"/>
                <a:cs typeface="Arial" pitchFamily="34" charset="0"/>
              </a:rPr>
              <a:t>% за 6 месяцев </a:t>
            </a:r>
            <a:endParaRPr lang="ru-RU" sz="2200" b="1" dirty="0">
              <a:solidFill>
                <a:srgbClr val="8A0000"/>
              </a:solidFill>
              <a:latin typeface="Bahnschrift" pitchFamily="34" charset="0"/>
              <a:cs typeface="Arial" pitchFamily="34" charset="0"/>
            </a:endParaRPr>
          </a:p>
          <a:p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  <a:cs typeface="Arial" pitchFamily="34" charset="0"/>
              </a:rPr>
              <a:t>Доля обучающихся СПО прошли процедуру аттестации в виде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  <a:cs typeface="Arial" pitchFamily="34" charset="0"/>
              </a:rPr>
              <a:t>ДЭ 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  <a:cs typeface="Arial" pitchFamily="34" charset="0"/>
              </a:rPr>
              <a:t>по всем укрупненным группа профессий и специальностей, % </a:t>
            </a:r>
          </a:p>
          <a:p>
            <a:r>
              <a:rPr lang="ru-RU" sz="2200" u="sng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  <a:cs typeface="Arial" pitchFamily="34" charset="0"/>
              </a:rPr>
              <a:t>Количественный </a:t>
            </a:r>
            <a:r>
              <a:rPr lang="ru-RU" sz="2200" u="sng" dirty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  <a:cs typeface="Arial" pitchFamily="34" charset="0"/>
              </a:rPr>
              <a:t>показатель </a:t>
            </a:r>
            <a:r>
              <a:rPr lang="ru-RU" sz="2200" u="sng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  <a:cs typeface="Arial" pitchFamily="34" charset="0"/>
              </a:rPr>
              <a:t>ДЭ</a:t>
            </a:r>
            <a:endParaRPr lang="ru-RU" sz="2200" u="sng" dirty="0">
              <a:solidFill>
                <a:schemeClr val="accent1">
                  <a:lumMod val="7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7457" y="1109449"/>
            <a:ext cx="4716434" cy="52845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91078" y="1275700"/>
            <a:ext cx="4662813" cy="49360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Показатели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федерального проекта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«Молодые профессионалы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(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Повышение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Bahnschrift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конкурентоспособности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профессионального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образования)»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национального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проекта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Bahnschrift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"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Образование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"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Bahnschrift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1173847" y="-351746"/>
            <a:ext cx="982526" cy="1723713"/>
            <a:chOff x="11159903" y="-57950"/>
            <a:chExt cx="982526" cy="1723713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1167482" y="202916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⋯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1159903" y="-57950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1167482" y="465434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</p:grpSp>
      <p:cxnSp>
        <p:nvCxnSpPr>
          <p:cNvPr id="23" name="Прямая соединительная линия 22"/>
          <p:cNvCxnSpPr/>
          <p:nvPr/>
        </p:nvCxnSpPr>
        <p:spPr>
          <a:xfrm>
            <a:off x="6094446" y="3890063"/>
            <a:ext cx="5754687" cy="0"/>
          </a:xfrm>
          <a:prstGeom prst="line">
            <a:avLst/>
          </a:prstGeom>
          <a:ln>
            <a:solidFill>
              <a:srgbClr val="8A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70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8906" y="164637"/>
            <a:ext cx="998197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733" b="1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ДЭ 2022. Выполнение декомпозированных показателей по ТУ</a:t>
            </a:r>
            <a:endParaRPr lang="ru-RU" sz="3733" b="1" dirty="0">
              <a:solidFill>
                <a:srgbClr val="002060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814927" y="778258"/>
            <a:ext cx="6443123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Объект 7">
            <a:extLst>
              <a:ext uri="{FF2B5EF4-FFF2-40B4-BE49-F238E27FC236}">
                <a16:creationId xmlns:a16="http://schemas.microsoft.com/office/drawing/2014/main" id="{E9608DB7-E84C-ED3C-5F9C-DB75B70584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163155"/>
              </p:ext>
            </p:extLst>
          </p:nvPr>
        </p:nvGraphicFramePr>
        <p:xfrm>
          <a:off x="76200" y="1508908"/>
          <a:ext cx="12006996" cy="51789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1750">
                  <a:extLst>
                    <a:ext uri="{9D8B030D-6E8A-4147-A177-3AD203B41FA5}">
                      <a16:colId xmlns:a16="http://schemas.microsoft.com/office/drawing/2014/main" val="1870452495"/>
                    </a:ext>
                  </a:extLst>
                </a:gridCol>
                <a:gridCol w="1202576">
                  <a:extLst>
                    <a:ext uri="{9D8B030D-6E8A-4147-A177-3AD203B41FA5}">
                      <a16:colId xmlns:a16="http://schemas.microsoft.com/office/drawing/2014/main" val="4291309364"/>
                    </a:ext>
                  </a:extLst>
                </a:gridCol>
                <a:gridCol w="1253759">
                  <a:extLst>
                    <a:ext uri="{9D8B030D-6E8A-4147-A177-3AD203B41FA5}">
                      <a16:colId xmlns:a16="http://schemas.microsoft.com/office/drawing/2014/main" val="1790752736"/>
                    </a:ext>
                  </a:extLst>
                </a:gridCol>
                <a:gridCol w="1382472">
                  <a:extLst>
                    <a:ext uri="{9D8B030D-6E8A-4147-A177-3AD203B41FA5}">
                      <a16:colId xmlns:a16="http://schemas.microsoft.com/office/drawing/2014/main" val="95384720"/>
                    </a:ext>
                  </a:extLst>
                </a:gridCol>
                <a:gridCol w="1799108">
                  <a:extLst>
                    <a:ext uri="{9D8B030D-6E8A-4147-A177-3AD203B41FA5}">
                      <a16:colId xmlns:a16="http://schemas.microsoft.com/office/drawing/2014/main" val="2400323680"/>
                    </a:ext>
                  </a:extLst>
                </a:gridCol>
                <a:gridCol w="1325658">
                  <a:extLst>
                    <a:ext uri="{9D8B030D-6E8A-4147-A177-3AD203B41FA5}">
                      <a16:colId xmlns:a16="http://schemas.microsoft.com/office/drawing/2014/main" val="2743556514"/>
                    </a:ext>
                  </a:extLst>
                </a:gridCol>
                <a:gridCol w="1931673">
                  <a:extLst>
                    <a:ext uri="{9D8B030D-6E8A-4147-A177-3AD203B41FA5}">
                      <a16:colId xmlns:a16="http://schemas.microsoft.com/office/drawing/2014/main" val="325008328"/>
                    </a:ext>
                  </a:extLst>
                </a:gridCol>
              </a:tblGrid>
              <a:tr h="808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50" b="1" dirty="0">
                          <a:solidFill>
                            <a:srgbClr val="0070C0"/>
                          </a:solidFill>
                          <a:effectLst/>
                          <a:latin typeface="Bahnschrift" pitchFamily="34" charset="0"/>
                        </a:rPr>
                        <a:t>Наименование ТУ</a:t>
                      </a:r>
                      <a:endParaRPr lang="ru-RU" sz="1550" b="1" dirty="0">
                        <a:solidFill>
                          <a:srgbClr val="0070C0"/>
                        </a:solidFill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50" b="1" dirty="0">
                          <a:solidFill>
                            <a:srgbClr val="0070C0"/>
                          </a:solidFill>
                          <a:effectLst/>
                          <a:latin typeface="Bahnschrift" pitchFamily="34" charset="0"/>
                        </a:rPr>
                        <a:t>Кол-во участников ДЭ, чел</a:t>
                      </a:r>
                      <a:endParaRPr lang="ru-RU" sz="1550" b="1" dirty="0">
                        <a:solidFill>
                          <a:srgbClr val="0070C0"/>
                        </a:solidFill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50" b="1" dirty="0">
                          <a:solidFill>
                            <a:srgbClr val="0070C0"/>
                          </a:solidFill>
                          <a:effectLst/>
                          <a:latin typeface="Bahnschrift" pitchFamily="34" charset="0"/>
                        </a:rPr>
                        <a:t>Контингент, чел</a:t>
                      </a:r>
                      <a:endParaRPr lang="ru-RU" sz="1550" b="1" dirty="0">
                        <a:solidFill>
                          <a:srgbClr val="0070C0"/>
                        </a:solidFill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50" b="1" dirty="0">
                          <a:solidFill>
                            <a:srgbClr val="0070C0"/>
                          </a:solidFill>
                          <a:effectLst/>
                          <a:latin typeface="Bahnschrift" pitchFamily="34" charset="0"/>
                        </a:rPr>
                        <a:t>Доля участвующих в ДЭ, %</a:t>
                      </a:r>
                      <a:endParaRPr lang="ru-RU" sz="1550" b="1" dirty="0">
                        <a:solidFill>
                          <a:srgbClr val="0070C0"/>
                        </a:solidFill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50" b="1" dirty="0">
                          <a:solidFill>
                            <a:srgbClr val="0070C0"/>
                          </a:solidFill>
                          <a:effectLst/>
                          <a:latin typeface="Bahnschrift" pitchFamily="34" charset="0"/>
                        </a:rPr>
                        <a:t>Количество соответствующих, чел</a:t>
                      </a:r>
                      <a:endParaRPr lang="ru-RU" sz="1550" b="1" dirty="0">
                        <a:solidFill>
                          <a:srgbClr val="0070C0"/>
                        </a:solidFill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50" b="1" dirty="0">
                          <a:solidFill>
                            <a:srgbClr val="0070C0"/>
                          </a:solidFill>
                          <a:effectLst/>
                          <a:latin typeface="Bahnschrift" pitchFamily="34" charset="0"/>
                        </a:rPr>
                        <a:t>Контингент, чел</a:t>
                      </a:r>
                      <a:endParaRPr lang="ru-RU" sz="1550" b="1" dirty="0">
                        <a:solidFill>
                          <a:srgbClr val="0070C0"/>
                        </a:solidFill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50" b="1" dirty="0">
                          <a:solidFill>
                            <a:srgbClr val="0070C0"/>
                          </a:solidFill>
                          <a:effectLst/>
                          <a:latin typeface="Bahnschrift" pitchFamily="34" charset="0"/>
                        </a:rPr>
                        <a:t>Доля соответствующих, %</a:t>
                      </a:r>
                      <a:endParaRPr lang="ru-RU" sz="1550" b="1" dirty="0">
                        <a:solidFill>
                          <a:srgbClr val="0070C0"/>
                        </a:solidFill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/>
                </a:tc>
                <a:extLst>
                  <a:ext uri="{0D108BD9-81ED-4DB2-BD59-A6C34878D82A}">
                    <a16:rowId xmlns:a16="http://schemas.microsoft.com/office/drawing/2014/main" val="2033256273"/>
                  </a:ext>
                </a:extLst>
              </a:tr>
              <a:tr h="350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Bahnschrift" pitchFamily="34" charset="0"/>
                        </a:rPr>
                        <a:t>Западное управление </a:t>
                      </a:r>
                      <a:endParaRPr lang="ru-RU" sz="1600" b="1" dirty="0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effectLst/>
                          <a:latin typeface="Bahnschrift" pitchFamily="34" charset="0"/>
                        </a:rPr>
                        <a:t>494</a:t>
                      </a:r>
                      <a:endParaRPr lang="ru-RU" sz="1600" b="1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effectLst/>
                          <a:latin typeface="Bahnschrift" pitchFamily="34" charset="0"/>
                        </a:rPr>
                        <a:t>3431</a:t>
                      </a:r>
                      <a:endParaRPr lang="ru-RU" sz="1600" b="1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Bahnschrift" pitchFamily="34" charset="0"/>
                        </a:rPr>
                        <a:t>14,4</a:t>
                      </a:r>
                      <a:endParaRPr lang="ru-RU" sz="1600" b="1" dirty="0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Bahnschrift" pitchFamily="34" charset="0"/>
                        </a:rPr>
                        <a:t>241</a:t>
                      </a:r>
                      <a:endParaRPr lang="ru-RU" sz="1600" b="1" dirty="0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Bahnschrift" pitchFamily="34" charset="0"/>
                        </a:rPr>
                        <a:t>3431</a:t>
                      </a:r>
                      <a:endParaRPr lang="ru-RU" sz="1600" b="1" dirty="0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effectLst/>
                          <a:latin typeface="Bahnschrift" pitchFamily="34" charset="0"/>
                        </a:rPr>
                        <a:t>7,0</a:t>
                      </a:r>
                      <a:endParaRPr lang="ru-RU" sz="1600" b="1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/>
                </a:tc>
                <a:extLst>
                  <a:ext uri="{0D108BD9-81ED-4DB2-BD59-A6C34878D82A}">
                    <a16:rowId xmlns:a16="http://schemas.microsoft.com/office/drawing/2014/main" val="1461429404"/>
                  </a:ext>
                </a:extLst>
              </a:tr>
              <a:tr h="3296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Bahnschrift" pitchFamily="34" charset="0"/>
                        </a:rPr>
                        <a:t>Самарское управление </a:t>
                      </a:r>
                      <a:endParaRPr lang="ru-RU" sz="1600" b="1" dirty="0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effectLst/>
                          <a:latin typeface="Bahnschrift" pitchFamily="34" charset="0"/>
                        </a:rPr>
                        <a:t>3577</a:t>
                      </a:r>
                      <a:endParaRPr lang="ru-RU" sz="1600" b="1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Bahnschrift" pitchFamily="34" charset="0"/>
                        </a:rPr>
                        <a:t>24320</a:t>
                      </a:r>
                      <a:endParaRPr lang="ru-RU" sz="1600" b="1" dirty="0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Bahnschrift" pitchFamily="34" charset="0"/>
                        </a:rPr>
                        <a:t>14,7</a:t>
                      </a:r>
                      <a:endParaRPr lang="ru-RU" sz="1600" b="1" dirty="0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effectLst/>
                          <a:latin typeface="Bahnschrift" pitchFamily="34" charset="0"/>
                        </a:rPr>
                        <a:t>1580</a:t>
                      </a:r>
                      <a:endParaRPr lang="ru-RU" sz="1600" b="1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Bahnschrift" pitchFamily="34" charset="0"/>
                        </a:rPr>
                        <a:t>24320</a:t>
                      </a:r>
                      <a:endParaRPr lang="ru-RU" sz="1600" b="1" dirty="0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effectLst/>
                          <a:latin typeface="Bahnschrift" pitchFamily="34" charset="0"/>
                        </a:rPr>
                        <a:t>6,5</a:t>
                      </a:r>
                      <a:endParaRPr lang="ru-RU" sz="1600" b="1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/>
                </a:tc>
                <a:extLst>
                  <a:ext uri="{0D108BD9-81ED-4DB2-BD59-A6C34878D82A}">
                    <a16:rowId xmlns:a16="http://schemas.microsoft.com/office/drawing/2014/main" val="2362776734"/>
                  </a:ext>
                </a:extLst>
              </a:tr>
              <a:tr h="320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Bahnschrift" pitchFamily="34" charset="0"/>
                        </a:rPr>
                        <a:t>Тольяттинское управление </a:t>
                      </a:r>
                      <a:endParaRPr lang="ru-RU" sz="1600" b="1" dirty="0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effectLst/>
                          <a:latin typeface="Bahnschrift" pitchFamily="34" charset="0"/>
                        </a:rPr>
                        <a:t>1668</a:t>
                      </a:r>
                      <a:endParaRPr lang="ru-RU" sz="1600" b="1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effectLst/>
                          <a:latin typeface="Bahnschrift" pitchFamily="34" charset="0"/>
                        </a:rPr>
                        <a:t>11815</a:t>
                      </a:r>
                      <a:endParaRPr lang="ru-RU" sz="1600" b="1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Bahnschrift" pitchFamily="34" charset="0"/>
                        </a:rPr>
                        <a:t>14,1</a:t>
                      </a:r>
                      <a:endParaRPr lang="ru-RU" sz="1600" b="1" dirty="0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effectLst/>
                          <a:latin typeface="Bahnschrift" pitchFamily="34" charset="0"/>
                        </a:rPr>
                        <a:t>779</a:t>
                      </a:r>
                      <a:endParaRPr lang="ru-RU" sz="1600" b="1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Bahnschrift" pitchFamily="34" charset="0"/>
                        </a:rPr>
                        <a:t>11815</a:t>
                      </a:r>
                      <a:endParaRPr lang="ru-RU" sz="1600" b="1" dirty="0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effectLst/>
                          <a:latin typeface="Bahnschrift" pitchFamily="34" charset="0"/>
                        </a:rPr>
                        <a:t>6,6</a:t>
                      </a:r>
                      <a:endParaRPr lang="ru-RU" sz="1600" b="1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/>
                </a:tc>
                <a:extLst>
                  <a:ext uri="{0D108BD9-81ED-4DB2-BD59-A6C34878D82A}">
                    <a16:rowId xmlns:a16="http://schemas.microsoft.com/office/drawing/2014/main" val="1635926505"/>
                  </a:ext>
                </a:extLst>
              </a:tr>
              <a:tr h="361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dirty="0" err="1">
                          <a:effectLst/>
                          <a:latin typeface="Bahnschrift" pitchFamily="34" charset="0"/>
                        </a:rPr>
                        <a:t>Отрадненское</a:t>
                      </a:r>
                      <a:r>
                        <a:rPr lang="ru-RU" sz="1600" b="1" dirty="0">
                          <a:effectLst/>
                          <a:latin typeface="Bahnschrift" pitchFamily="34" charset="0"/>
                        </a:rPr>
                        <a:t> управление </a:t>
                      </a:r>
                      <a:endParaRPr lang="ru-RU" sz="1600" b="1" dirty="0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effectLst/>
                          <a:latin typeface="Bahnschrift" pitchFamily="34" charset="0"/>
                        </a:rPr>
                        <a:t>214</a:t>
                      </a:r>
                      <a:endParaRPr lang="ru-RU" sz="1600" b="1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effectLst/>
                          <a:latin typeface="Bahnschrift" pitchFamily="34" charset="0"/>
                        </a:rPr>
                        <a:t>1765</a:t>
                      </a:r>
                      <a:endParaRPr lang="ru-RU" sz="1600" b="1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Bahnschrift" pitchFamily="34" charset="0"/>
                        </a:rPr>
                        <a:t>12,1</a:t>
                      </a:r>
                      <a:endParaRPr lang="ru-RU" sz="1600" b="1" dirty="0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effectLst/>
                          <a:latin typeface="Bahnschrift" pitchFamily="34" charset="0"/>
                        </a:rPr>
                        <a:t>60</a:t>
                      </a:r>
                      <a:endParaRPr lang="ru-RU" sz="1600" b="1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Bahnschrift" pitchFamily="34" charset="0"/>
                        </a:rPr>
                        <a:t>1765</a:t>
                      </a:r>
                      <a:endParaRPr lang="ru-RU" sz="1600" b="1" dirty="0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Bahnschrift" pitchFamily="34" charset="0"/>
                        </a:rPr>
                        <a:t>3,4</a:t>
                      </a:r>
                      <a:endParaRPr lang="ru-RU" sz="1600" b="1" dirty="0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483027"/>
                  </a:ext>
                </a:extLst>
              </a:tr>
              <a:tr h="3189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Bahnschrift" pitchFamily="34" charset="0"/>
                        </a:rPr>
                        <a:t>Поволжское управление </a:t>
                      </a:r>
                      <a:endParaRPr lang="ru-RU" sz="1600" b="1" dirty="0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effectLst/>
                          <a:latin typeface="Bahnschrift" pitchFamily="34" charset="0"/>
                        </a:rPr>
                        <a:t>158</a:t>
                      </a:r>
                      <a:endParaRPr lang="ru-RU" sz="1600" b="1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effectLst/>
                          <a:latin typeface="Bahnschrift" pitchFamily="34" charset="0"/>
                        </a:rPr>
                        <a:t>1441</a:t>
                      </a:r>
                      <a:endParaRPr lang="ru-RU" sz="1600" b="1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Bahnschrift" pitchFamily="34" charset="0"/>
                        </a:rPr>
                        <a:t>10,96</a:t>
                      </a:r>
                      <a:endParaRPr lang="ru-RU" sz="1600" b="1" dirty="0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effectLst/>
                          <a:latin typeface="Bahnschrift" pitchFamily="34" charset="0"/>
                        </a:rPr>
                        <a:t>58</a:t>
                      </a:r>
                      <a:endParaRPr lang="ru-RU" sz="1600" b="1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Bahnschrift" pitchFamily="34" charset="0"/>
                        </a:rPr>
                        <a:t>1441</a:t>
                      </a:r>
                      <a:endParaRPr lang="ru-RU" sz="1600" b="1" dirty="0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Bahnschrift" pitchFamily="34" charset="0"/>
                        </a:rPr>
                        <a:t>4,02</a:t>
                      </a:r>
                      <a:endParaRPr lang="ru-RU" sz="1600" b="1" dirty="0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441349"/>
                  </a:ext>
                </a:extLst>
              </a:tr>
              <a:tr h="3493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Bahnschrift" pitchFamily="34" charset="0"/>
                        </a:rPr>
                        <a:t>Северо-Восточное управление </a:t>
                      </a:r>
                      <a:endParaRPr lang="ru-RU" sz="1600" b="1" dirty="0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Bahnschrift" pitchFamily="34" charset="0"/>
                        </a:rPr>
                        <a:t>31</a:t>
                      </a:r>
                      <a:endParaRPr lang="ru-RU" sz="1600" b="1" dirty="0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Bahnschrift" pitchFamily="34" charset="0"/>
                        </a:rPr>
                        <a:t>174</a:t>
                      </a:r>
                      <a:endParaRPr lang="ru-RU" sz="1600" b="1" dirty="0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Bahnschrift" pitchFamily="34" charset="0"/>
                        </a:rPr>
                        <a:t>17,81</a:t>
                      </a:r>
                      <a:endParaRPr lang="ru-RU" sz="1600" b="1" dirty="0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Bahnschrift" pitchFamily="34" charset="0"/>
                        </a:rPr>
                        <a:t>14</a:t>
                      </a:r>
                      <a:endParaRPr lang="ru-RU" sz="1600" b="1" dirty="0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Bahnschrift" pitchFamily="34" charset="0"/>
                        </a:rPr>
                        <a:t>174</a:t>
                      </a:r>
                      <a:endParaRPr lang="ru-RU" sz="1600" b="1" dirty="0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effectLst/>
                          <a:latin typeface="Bahnschrift" pitchFamily="34" charset="0"/>
                        </a:rPr>
                        <a:t>8,04</a:t>
                      </a:r>
                      <a:endParaRPr lang="ru-RU" sz="1600" b="1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/>
                </a:tc>
                <a:extLst>
                  <a:ext uri="{0D108BD9-81ED-4DB2-BD59-A6C34878D82A}">
                    <a16:rowId xmlns:a16="http://schemas.microsoft.com/office/drawing/2014/main" val="4116216788"/>
                  </a:ext>
                </a:extLst>
              </a:tr>
              <a:tr h="341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Bahnschrift" pitchFamily="34" charset="0"/>
                        </a:rPr>
                        <a:t>Северо-Западное управление </a:t>
                      </a:r>
                      <a:endParaRPr lang="ru-RU" sz="1600" b="1" dirty="0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Bahnschrift" pitchFamily="34" charset="0"/>
                        </a:rPr>
                        <a:t>49</a:t>
                      </a:r>
                      <a:endParaRPr lang="ru-RU" sz="1600" b="1" dirty="0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Bahnschrift" pitchFamily="34" charset="0"/>
                        </a:rPr>
                        <a:t>153</a:t>
                      </a:r>
                      <a:endParaRPr lang="ru-RU" sz="1600" b="1" dirty="0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Bahnschrift" pitchFamily="34" charset="0"/>
                        </a:rPr>
                        <a:t>32,03</a:t>
                      </a:r>
                      <a:endParaRPr lang="ru-RU" sz="1600" b="1" dirty="0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Bahnschrift" pitchFamily="34" charset="0"/>
                        </a:rPr>
                        <a:t>19</a:t>
                      </a:r>
                      <a:endParaRPr lang="ru-RU" sz="1600" b="1" dirty="0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Bahnschrift" pitchFamily="34" charset="0"/>
                        </a:rPr>
                        <a:t>153</a:t>
                      </a:r>
                      <a:endParaRPr lang="ru-RU" sz="1600" b="1" dirty="0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effectLst/>
                          <a:latin typeface="Bahnschrift" pitchFamily="34" charset="0"/>
                        </a:rPr>
                        <a:t>12,42</a:t>
                      </a:r>
                      <a:endParaRPr lang="ru-RU" sz="1600" b="1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/>
                </a:tc>
                <a:extLst>
                  <a:ext uri="{0D108BD9-81ED-4DB2-BD59-A6C34878D82A}">
                    <a16:rowId xmlns:a16="http://schemas.microsoft.com/office/drawing/2014/main" val="2285660432"/>
                  </a:ext>
                </a:extLst>
              </a:tr>
              <a:tr h="317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>
                          <a:effectLst/>
                          <a:latin typeface="Bahnschrift" pitchFamily="34" charset="0"/>
                        </a:rPr>
                        <a:t>Центральное управление </a:t>
                      </a:r>
                      <a:endParaRPr lang="ru-RU" sz="1600" b="1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effectLst/>
                          <a:latin typeface="Bahnschrift" pitchFamily="34" charset="0"/>
                        </a:rPr>
                        <a:t>36</a:t>
                      </a:r>
                      <a:endParaRPr lang="ru-RU" sz="1600" b="1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effectLst/>
                          <a:latin typeface="Bahnschrift" pitchFamily="34" charset="0"/>
                        </a:rPr>
                        <a:t>519</a:t>
                      </a:r>
                      <a:endParaRPr lang="ru-RU" sz="1600" b="1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Bahnschrift" pitchFamily="34" charset="0"/>
                        </a:rPr>
                        <a:t>6,94</a:t>
                      </a:r>
                      <a:endParaRPr lang="ru-RU" sz="1600" b="1" dirty="0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Bahnschrift" pitchFamily="34" charset="0"/>
                        </a:rPr>
                        <a:t>14</a:t>
                      </a:r>
                      <a:endParaRPr lang="ru-RU" sz="1600" b="1" dirty="0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Bahnschrift" pitchFamily="34" charset="0"/>
                        </a:rPr>
                        <a:t>519</a:t>
                      </a:r>
                      <a:endParaRPr lang="ru-RU" sz="1600" b="1" dirty="0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Bahnschrift" pitchFamily="34" charset="0"/>
                        </a:rPr>
                        <a:t>2,7</a:t>
                      </a:r>
                      <a:endParaRPr lang="ru-RU" sz="1600" b="1" dirty="0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77471"/>
                  </a:ext>
                </a:extLst>
              </a:tr>
              <a:tr h="308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>
                          <a:effectLst/>
                          <a:latin typeface="Bahnschrift" pitchFamily="34" charset="0"/>
                        </a:rPr>
                        <a:t>Юго-Восточное управление </a:t>
                      </a:r>
                      <a:endParaRPr lang="ru-RU" sz="1600" b="1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effectLst/>
                          <a:latin typeface="Bahnschrift" pitchFamily="34" charset="0"/>
                        </a:rPr>
                        <a:t>82</a:t>
                      </a:r>
                      <a:endParaRPr lang="ru-RU" sz="1600" b="1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effectLst/>
                          <a:latin typeface="Bahnschrift" pitchFamily="34" charset="0"/>
                        </a:rPr>
                        <a:t>563</a:t>
                      </a:r>
                      <a:endParaRPr lang="ru-RU" sz="1600" b="1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Bahnschrift" pitchFamily="34" charset="0"/>
                        </a:rPr>
                        <a:t>14,6</a:t>
                      </a:r>
                      <a:endParaRPr lang="ru-RU" sz="1600" b="1" dirty="0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Bahnschrift" pitchFamily="34" charset="0"/>
                        </a:rPr>
                        <a:t>34</a:t>
                      </a:r>
                      <a:endParaRPr lang="ru-RU" sz="1600" b="1" dirty="0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Bahnschrift" pitchFamily="34" charset="0"/>
                        </a:rPr>
                        <a:t>563</a:t>
                      </a:r>
                      <a:endParaRPr lang="ru-RU" sz="1600" b="1" dirty="0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effectLst/>
                          <a:latin typeface="Bahnschrift" pitchFamily="34" charset="0"/>
                        </a:rPr>
                        <a:t>6</a:t>
                      </a:r>
                      <a:endParaRPr lang="ru-RU" sz="1600" b="1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/>
                </a:tc>
                <a:extLst>
                  <a:ext uri="{0D108BD9-81ED-4DB2-BD59-A6C34878D82A}">
                    <a16:rowId xmlns:a16="http://schemas.microsoft.com/office/drawing/2014/main" val="4246307132"/>
                  </a:ext>
                </a:extLst>
              </a:tr>
              <a:tr h="3225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Bahnschrift" pitchFamily="34" charset="0"/>
                        </a:rPr>
                        <a:t>Юго-Западное управление </a:t>
                      </a:r>
                      <a:endParaRPr lang="ru-RU" sz="1600" b="1" dirty="0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effectLst/>
                          <a:latin typeface="Bahnschrift" pitchFamily="34" charset="0"/>
                        </a:rPr>
                        <a:t>438</a:t>
                      </a:r>
                      <a:endParaRPr lang="ru-RU" sz="1600" b="1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effectLst/>
                          <a:latin typeface="Bahnschrift" pitchFamily="34" charset="0"/>
                        </a:rPr>
                        <a:t>2538</a:t>
                      </a:r>
                      <a:endParaRPr lang="ru-RU" sz="1600" b="1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Bahnschrift" pitchFamily="34" charset="0"/>
                        </a:rPr>
                        <a:t>17,26</a:t>
                      </a:r>
                      <a:endParaRPr lang="ru-RU" sz="1600" b="1" dirty="0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Bahnschrift" pitchFamily="34" charset="0"/>
                        </a:rPr>
                        <a:t>215</a:t>
                      </a:r>
                      <a:endParaRPr lang="ru-RU" sz="1600" b="1" dirty="0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Bahnschrift" pitchFamily="34" charset="0"/>
                        </a:rPr>
                        <a:t>2538</a:t>
                      </a:r>
                      <a:endParaRPr lang="ru-RU" sz="1600" b="1" dirty="0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Bahnschrift" pitchFamily="34" charset="0"/>
                        </a:rPr>
                        <a:t>8,47</a:t>
                      </a:r>
                      <a:endParaRPr lang="ru-RU" sz="1600" b="1" dirty="0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/>
                </a:tc>
                <a:extLst>
                  <a:ext uri="{0D108BD9-81ED-4DB2-BD59-A6C34878D82A}">
                    <a16:rowId xmlns:a16="http://schemas.microsoft.com/office/drawing/2014/main" val="3286997570"/>
                  </a:ext>
                </a:extLst>
              </a:tr>
              <a:tr h="336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>
                          <a:effectLst/>
                          <a:latin typeface="Bahnschrift" pitchFamily="34" charset="0"/>
                        </a:rPr>
                        <a:t>Кинельское управление </a:t>
                      </a:r>
                      <a:endParaRPr lang="ru-RU" sz="1600" b="1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effectLst/>
                          <a:latin typeface="Bahnschrift" pitchFamily="34" charset="0"/>
                        </a:rPr>
                        <a:t>40</a:t>
                      </a:r>
                      <a:endParaRPr lang="ru-RU" sz="1600" b="1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effectLst/>
                          <a:latin typeface="Bahnschrift" pitchFamily="34" charset="0"/>
                        </a:rPr>
                        <a:t>482</a:t>
                      </a:r>
                      <a:endParaRPr lang="ru-RU" sz="1600" b="1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Bahnschrift" pitchFamily="34" charset="0"/>
                        </a:rPr>
                        <a:t>8,3</a:t>
                      </a:r>
                      <a:endParaRPr lang="ru-RU" sz="1600" b="1" dirty="0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Bahnschrift" pitchFamily="34" charset="0"/>
                        </a:rPr>
                        <a:t>16</a:t>
                      </a:r>
                      <a:endParaRPr lang="ru-RU" sz="1600" b="1" dirty="0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Bahnschrift" pitchFamily="34" charset="0"/>
                        </a:rPr>
                        <a:t>482</a:t>
                      </a:r>
                      <a:endParaRPr lang="ru-RU" sz="1600" b="1" dirty="0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Bahnschrift" pitchFamily="34" charset="0"/>
                        </a:rPr>
                        <a:t>3,32</a:t>
                      </a:r>
                      <a:endParaRPr lang="ru-RU" sz="1600" b="1" dirty="0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557970"/>
                  </a:ext>
                </a:extLst>
              </a:tr>
              <a:tr h="340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>
                          <a:effectLst/>
                          <a:latin typeface="Bahnschrift" pitchFamily="34" charset="0"/>
                        </a:rPr>
                        <a:t>Северное управление </a:t>
                      </a:r>
                      <a:endParaRPr lang="ru-RU" sz="1600" b="1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effectLst/>
                          <a:latin typeface="Bahnschrift" pitchFamily="34" charset="0"/>
                        </a:rPr>
                        <a:t>71</a:t>
                      </a:r>
                      <a:endParaRPr lang="ru-RU" sz="1600" b="1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effectLst/>
                          <a:latin typeface="Bahnschrift" pitchFamily="34" charset="0"/>
                        </a:rPr>
                        <a:t>537</a:t>
                      </a:r>
                      <a:endParaRPr lang="ru-RU" sz="1600" b="1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Bahnschrift" pitchFamily="34" charset="0"/>
                        </a:rPr>
                        <a:t>13,2</a:t>
                      </a:r>
                      <a:endParaRPr lang="ru-RU" sz="1600" b="1" dirty="0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effectLst/>
                          <a:latin typeface="Bahnschrift" pitchFamily="34" charset="0"/>
                        </a:rPr>
                        <a:t>27</a:t>
                      </a:r>
                      <a:endParaRPr lang="ru-RU" sz="1600" b="1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Bahnschrift" pitchFamily="34" charset="0"/>
                        </a:rPr>
                        <a:t>537</a:t>
                      </a:r>
                      <a:endParaRPr lang="ru-RU" sz="1600" b="1" dirty="0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Bahnschrift" pitchFamily="34" charset="0"/>
                        </a:rPr>
                        <a:t>5</a:t>
                      </a:r>
                      <a:endParaRPr lang="ru-RU" sz="1600" b="1" dirty="0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/>
                </a:tc>
                <a:extLst>
                  <a:ext uri="{0D108BD9-81ED-4DB2-BD59-A6C34878D82A}">
                    <a16:rowId xmlns:a16="http://schemas.microsoft.com/office/drawing/2014/main" val="872575493"/>
                  </a:ext>
                </a:extLst>
              </a:tr>
              <a:tr h="372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>
                          <a:effectLst/>
                          <a:latin typeface="Bahnschrift" pitchFamily="34" charset="0"/>
                        </a:rPr>
                        <a:t>Южное управление </a:t>
                      </a:r>
                      <a:endParaRPr lang="ru-RU" sz="1600" b="1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effectLst/>
                          <a:latin typeface="Bahnschrift" pitchFamily="34" charset="0"/>
                        </a:rPr>
                        <a:t>45</a:t>
                      </a:r>
                      <a:endParaRPr lang="ru-RU" sz="1600" b="1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effectLst/>
                          <a:latin typeface="Bahnschrift" pitchFamily="34" charset="0"/>
                        </a:rPr>
                        <a:t>201</a:t>
                      </a:r>
                      <a:endParaRPr lang="ru-RU" sz="1600" b="1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Bahnschrift" pitchFamily="34" charset="0"/>
                        </a:rPr>
                        <a:t>22,4</a:t>
                      </a:r>
                      <a:endParaRPr lang="ru-RU" sz="1600" b="1" dirty="0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effectLst/>
                          <a:latin typeface="Bahnschrift" pitchFamily="34" charset="0"/>
                        </a:rPr>
                        <a:t>20</a:t>
                      </a:r>
                      <a:endParaRPr lang="ru-RU" sz="1600" b="1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Bahnschrift" pitchFamily="34" charset="0"/>
                        </a:rPr>
                        <a:t>201</a:t>
                      </a:r>
                      <a:endParaRPr lang="ru-RU" sz="1600" b="1" dirty="0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Bahnschrift" pitchFamily="34" charset="0"/>
                        </a:rPr>
                        <a:t>10,4</a:t>
                      </a:r>
                      <a:endParaRPr lang="ru-RU" sz="1600" b="1" dirty="0">
                        <a:effectLst/>
                        <a:latin typeface="Bahnschrift" pitchFamily="34" charset="0"/>
                        <a:ea typeface="Calibri" panose="020F0502020204030204" pitchFamily="34" charset="0"/>
                      </a:endParaRPr>
                    </a:p>
                  </a:txBody>
                  <a:tcPr marL="47866" marR="47866" marT="0" marB="0"/>
                </a:tc>
                <a:extLst>
                  <a:ext uri="{0D108BD9-81ED-4DB2-BD59-A6C34878D82A}">
                    <a16:rowId xmlns:a16="http://schemas.microsoft.com/office/drawing/2014/main" val="339456463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57232" y="920611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A0000"/>
                </a:solidFill>
                <a:latin typeface="Bahnschrift" pitchFamily="34" charset="0"/>
              </a:rPr>
              <a:t>Количественный показатель</a:t>
            </a:r>
          </a:p>
          <a:p>
            <a:r>
              <a:rPr lang="ru-RU" b="1" dirty="0" smtClean="0">
                <a:solidFill>
                  <a:srgbClr val="8A0000"/>
                </a:solidFill>
                <a:latin typeface="Bahnschrift" pitchFamily="34" charset="0"/>
              </a:rPr>
              <a:t>Норматив 15% за 2022 год</a:t>
            </a:r>
            <a:endParaRPr lang="ru-RU" b="1" dirty="0">
              <a:solidFill>
                <a:srgbClr val="8A0000"/>
              </a:solidFill>
              <a:latin typeface="Bahnschrif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78602" y="919714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A0000"/>
                </a:solidFill>
                <a:latin typeface="Bahnschrift" pitchFamily="34" charset="0"/>
              </a:rPr>
              <a:t>Качественный показатель </a:t>
            </a:r>
          </a:p>
          <a:p>
            <a:r>
              <a:rPr lang="ru-RU" b="1" dirty="0" smtClean="0">
                <a:solidFill>
                  <a:srgbClr val="8A0000"/>
                </a:solidFill>
                <a:latin typeface="Bahnschrift" pitchFamily="34" charset="0"/>
              </a:rPr>
              <a:t>Норматив  5% за 2022 год</a:t>
            </a:r>
            <a:endParaRPr lang="ru-RU" b="1" dirty="0">
              <a:solidFill>
                <a:srgbClr val="8A0000"/>
              </a:solidFill>
              <a:latin typeface="Bahnschrift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64516" y="888570"/>
            <a:ext cx="3867150" cy="5788677"/>
          </a:xfrm>
          <a:prstGeom prst="rect">
            <a:avLst/>
          </a:prstGeom>
          <a:noFill/>
          <a:ln w="190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070652" y="888570"/>
            <a:ext cx="4997301" cy="5788677"/>
          </a:xfrm>
          <a:prstGeom prst="rect">
            <a:avLst/>
          </a:prstGeom>
          <a:noFill/>
          <a:ln w="190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11173847" y="-351746"/>
            <a:ext cx="982526" cy="1723713"/>
            <a:chOff x="11159903" y="-57950"/>
            <a:chExt cx="982526" cy="1723713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1167482" y="202916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⋯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1159903" y="-57950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1167482" y="465434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039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6056" y="164637"/>
            <a:ext cx="902500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733" b="1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Аудит ДЭ со стороны Агентства в 2022 </a:t>
            </a:r>
            <a:endParaRPr lang="ru-RU" sz="3733" b="1" dirty="0">
              <a:solidFill>
                <a:srgbClr val="002060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677933" y="831423"/>
            <a:ext cx="6443123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11173847" y="-351746"/>
            <a:ext cx="982526" cy="1723713"/>
            <a:chOff x="11159903" y="-57950"/>
            <a:chExt cx="982526" cy="1723713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1167482" y="202916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⋯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1159903" y="-57950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1167482" y="465434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</p:grpSp>
      <p:sp>
        <p:nvSpPr>
          <p:cNvPr id="2" name="Скругленный прямоугольник 1"/>
          <p:cNvSpPr/>
          <p:nvPr/>
        </p:nvSpPr>
        <p:spPr>
          <a:xfrm>
            <a:off x="666056" y="1498209"/>
            <a:ext cx="6706294" cy="132537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ФОРМЫ ПРОВЕДЕНИЯ АУДИТА ДЭ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(июнь 2022  года)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66056" y="4195517"/>
            <a:ext cx="3133725" cy="10092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Дистанционный формат – 8 аудитов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38625" y="4184315"/>
            <a:ext cx="3133725" cy="10204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Очный формат –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7 аудитов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endParaRPr>
          </a:p>
        </p:txBody>
      </p:sp>
      <p:cxnSp>
        <p:nvCxnSpPr>
          <p:cNvPr id="7" name="Прямая со стрелкой 6"/>
          <p:cNvCxnSpPr>
            <a:stCxn id="2" idx="2"/>
            <a:endCxn id="16" idx="0"/>
          </p:cNvCxnSpPr>
          <p:nvPr/>
        </p:nvCxnSpPr>
        <p:spPr>
          <a:xfrm flipH="1">
            <a:off x="2232919" y="2823582"/>
            <a:ext cx="1786284" cy="1371935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2"/>
            <a:endCxn id="18" idx="0"/>
          </p:cNvCxnSpPr>
          <p:nvPr/>
        </p:nvCxnSpPr>
        <p:spPr>
          <a:xfrm>
            <a:off x="4019203" y="2823582"/>
            <a:ext cx="1786285" cy="1360733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>
            <a:off x="120738" y="6193774"/>
            <a:ext cx="4689759" cy="400458"/>
          </a:xfrm>
          <a:prstGeom prst="bentConnector3">
            <a:avLst>
              <a:gd name="adj1" fmla="val 327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 rot="20706896">
            <a:off x="8642495" y="6264482"/>
            <a:ext cx="3448909" cy="680766"/>
            <a:chOff x="5335327" y="403181"/>
            <a:chExt cx="3448909" cy="680766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6640643" y="50966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5987985" y="44970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5335327" y="403181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55D68BD-3DF5-4B39-961B-22039C454C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36"/>
          <a:stretch/>
        </p:blipFill>
        <p:spPr>
          <a:xfrm>
            <a:off x="7806174" y="3355573"/>
            <a:ext cx="4191235" cy="264641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7" name="Прямоугольник 26"/>
          <p:cNvSpPr/>
          <p:nvPr/>
        </p:nvSpPr>
        <p:spPr>
          <a:xfrm>
            <a:off x="7806173" y="1494659"/>
            <a:ext cx="419123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Bahnschrift" pitchFamily="34" charset="0"/>
              </a:rPr>
              <a:t>Результаты аудитов ДЭ оформляются  протоколами и размещаются на сайте Агентства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65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6056" y="164637"/>
            <a:ext cx="902500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733" b="1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Аудит ДЭ. Дистанционный формат ( 08-16 июня 2022)</a:t>
            </a:r>
            <a:endParaRPr lang="ru-RU" sz="3733" b="1" dirty="0">
              <a:solidFill>
                <a:srgbClr val="002060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677933" y="831423"/>
            <a:ext cx="6443123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11173847" y="-351746"/>
            <a:ext cx="982526" cy="1723713"/>
            <a:chOff x="11159903" y="-57950"/>
            <a:chExt cx="982526" cy="1723713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1167482" y="202916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⋯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1159903" y="-57950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1167482" y="465434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</p:grpSp>
      <p:cxnSp>
        <p:nvCxnSpPr>
          <p:cNvPr id="21" name="Соединительная линия уступом 20"/>
          <p:cNvCxnSpPr/>
          <p:nvPr/>
        </p:nvCxnSpPr>
        <p:spPr>
          <a:xfrm>
            <a:off x="120738" y="6193774"/>
            <a:ext cx="4689759" cy="400458"/>
          </a:xfrm>
          <a:prstGeom prst="bentConnector3">
            <a:avLst>
              <a:gd name="adj1" fmla="val 327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 rot="20706896">
            <a:off x="8642495" y="6264482"/>
            <a:ext cx="3448909" cy="680766"/>
            <a:chOff x="5335327" y="403181"/>
            <a:chExt cx="3448909" cy="680766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6640643" y="50966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5987985" y="44970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5335327" y="403181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</p:grpSp>
      <p:graphicFrame>
        <p:nvGraphicFramePr>
          <p:cNvPr id="20" name="Объект 5">
            <a:extLst>
              <a:ext uri="{FF2B5EF4-FFF2-40B4-BE49-F238E27FC236}">
                <a16:creationId xmlns:a16="http://schemas.microsoft.com/office/drawing/2014/main" id="{27D659D3-DE9F-E023-B6FF-E20FE25EBD82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805790532"/>
              </p:ext>
            </p:extLst>
          </p:nvPr>
        </p:nvGraphicFramePr>
        <p:xfrm>
          <a:off x="139788" y="919145"/>
          <a:ext cx="12000237" cy="5905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5062">
                  <a:extLst>
                    <a:ext uri="{9D8B030D-6E8A-4147-A177-3AD203B41FA5}">
                      <a16:colId xmlns:a16="http://schemas.microsoft.com/office/drawing/2014/main" val="298380256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888597062"/>
                    </a:ext>
                  </a:extLst>
                </a:gridCol>
                <a:gridCol w="3219450">
                  <a:extLst>
                    <a:ext uri="{9D8B030D-6E8A-4147-A177-3AD203B41FA5}">
                      <a16:colId xmlns:a16="http://schemas.microsoft.com/office/drawing/2014/main" val="2903537613"/>
                    </a:ext>
                  </a:extLst>
                </a:gridCol>
                <a:gridCol w="3257550">
                  <a:extLst>
                    <a:ext uri="{9D8B030D-6E8A-4147-A177-3AD203B41FA5}">
                      <a16:colId xmlns:a16="http://schemas.microsoft.com/office/drawing/2014/main" val="1453559369"/>
                    </a:ext>
                  </a:extLst>
                </a:gridCol>
                <a:gridCol w="2672175">
                  <a:extLst>
                    <a:ext uri="{9D8B030D-6E8A-4147-A177-3AD203B41FA5}">
                      <a16:colId xmlns:a16="http://schemas.microsoft.com/office/drawing/2014/main" val="1524563584"/>
                    </a:ext>
                  </a:extLst>
                </a:gridCol>
              </a:tblGrid>
              <a:tr h="2395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Bahnschrift" pitchFamily="34" charset="0"/>
                        </a:rPr>
                        <a:t>Id</a:t>
                      </a:r>
                      <a:endParaRPr lang="ru-RU" sz="1400" dirty="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21" marR="460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Bahnschrift" pitchFamily="34" charset="0"/>
                        </a:rPr>
                        <a:t>компетенция</a:t>
                      </a:r>
                      <a:endParaRPr lang="ru-RU" sz="140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21" marR="460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Bahnschrift" pitchFamily="34" charset="0"/>
                        </a:rPr>
                        <a:t>Кто </a:t>
                      </a:r>
                      <a:r>
                        <a:rPr lang="ru-RU" sz="1400" dirty="0" smtClean="0">
                          <a:effectLst/>
                          <a:latin typeface="Bahnschrift" pitchFamily="34" charset="0"/>
                        </a:rPr>
                        <a:t>сдавал</a:t>
                      </a:r>
                      <a:endParaRPr lang="ru-RU" sz="1400" dirty="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21" marR="460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Bahnschrift" pitchFamily="34" charset="0"/>
                        </a:rPr>
                        <a:t>ЦПДЭ</a:t>
                      </a:r>
                      <a:endParaRPr lang="ru-RU" sz="140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21" marR="460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Bahnschrift" pitchFamily="34" charset="0"/>
                        </a:rPr>
                        <a:t>Дата аудита</a:t>
                      </a:r>
                      <a:endParaRPr lang="ru-RU" sz="140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21" marR="46021" marT="0" marB="0"/>
                </a:tc>
                <a:extLst>
                  <a:ext uri="{0D108BD9-81ED-4DB2-BD59-A6C34878D82A}">
                    <a16:rowId xmlns:a16="http://schemas.microsoft.com/office/drawing/2014/main" val="3623118436"/>
                  </a:ext>
                </a:extLst>
              </a:tr>
              <a:tr h="7272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Bahnschrift" pitchFamily="34" charset="0"/>
                        </a:rPr>
                        <a:t>89049</a:t>
                      </a:r>
                      <a:endParaRPr lang="ru-RU" sz="1050" dirty="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21" marR="46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Bahnschrift" pitchFamily="34" charset="0"/>
                        </a:rPr>
                        <a:t>Холодильная техника и системы кондиционирования</a:t>
                      </a:r>
                      <a:endParaRPr lang="ru-RU" sz="1600" dirty="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21" marR="46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Bahnschrift" pitchFamily="34" charset="0"/>
                        </a:rPr>
                        <a:t>ГБПОУ СО "Тольяттинский социально-экономический колледж"</a:t>
                      </a:r>
                      <a:endParaRPr lang="ru-RU" sz="160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21" marR="46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Bahnschrift" pitchFamily="34" charset="0"/>
                        </a:rPr>
                        <a:t>ГБПОУ СО "Тольяттинский социально-экономический колледж"</a:t>
                      </a:r>
                      <a:endParaRPr lang="ru-RU" sz="160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21" marR="460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Bahnschrift" pitchFamily="34" charset="0"/>
                        </a:rPr>
                        <a:t>08.06.2022</a:t>
                      </a:r>
                    </a:p>
                  </a:txBody>
                  <a:tcPr marL="46021" marR="46021" marT="0" marB="0"/>
                </a:tc>
                <a:extLst>
                  <a:ext uri="{0D108BD9-81ED-4DB2-BD59-A6C34878D82A}">
                    <a16:rowId xmlns:a16="http://schemas.microsoft.com/office/drawing/2014/main" val="1789694948"/>
                  </a:ext>
                </a:extLst>
              </a:tr>
              <a:tr h="868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Bahnschrift" pitchFamily="34" charset="0"/>
                        </a:rPr>
                        <a:t>90020</a:t>
                      </a:r>
                      <a:endParaRPr lang="ru-RU" sz="1050" dirty="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21" marR="46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Bahnschrift" pitchFamily="34" charset="0"/>
                        </a:rPr>
                        <a:t>Производство металлоконструкций </a:t>
                      </a:r>
                      <a:endParaRPr lang="ru-RU" sz="1600" dirty="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21" marR="46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Bahnschrift" pitchFamily="34" charset="0"/>
                        </a:rPr>
                        <a:t>ГБПОУ СО «Самарский энергетический колледж» </a:t>
                      </a:r>
                      <a:endParaRPr lang="ru-RU" sz="1600" dirty="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21" marR="46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Bahnschrift" pitchFamily="34" charset="0"/>
                        </a:rPr>
                        <a:t>ГБПОУ СО «Самарский энергетический колледж» </a:t>
                      </a:r>
                      <a:endParaRPr lang="ru-RU" sz="1600" dirty="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21" marR="460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Bahnschrift" pitchFamily="34" charset="0"/>
                        </a:rPr>
                        <a:t>14.06.2022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Bahnschrift" pitchFamily="34" charset="0"/>
                        </a:rPr>
                        <a:t>Нет итогового протокола Агентства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21" marR="46021" marT="0" marB="0"/>
                </a:tc>
                <a:extLst>
                  <a:ext uri="{0D108BD9-81ED-4DB2-BD59-A6C34878D82A}">
                    <a16:rowId xmlns:a16="http://schemas.microsoft.com/office/drawing/2014/main" val="2034724677"/>
                  </a:ext>
                </a:extLst>
              </a:tr>
              <a:tr h="7610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Bahnschrift" pitchFamily="34" charset="0"/>
                        </a:rPr>
                        <a:t>85929</a:t>
                      </a:r>
                      <a:endParaRPr lang="ru-RU" sz="1050" dirty="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21" marR="46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Bahnschrift" pitchFamily="34" charset="0"/>
                        </a:rPr>
                        <a:t>Сетевое и системное администрирование</a:t>
                      </a:r>
                      <a:endParaRPr lang="ru-RU" sz="160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21" marR="46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Bahnschrift" pitchFamily="34" charset="0"/>
                        </a:rPr>
                        <a:t>ГАПОУ СО «Тольяттинский индустриально-педагогический колледж»</a:t>
                      </a:r>
                      <a:endParaRPr lang="ru-RU" sz="1600" dirty="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21" marR="46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Bahnschrift" pitchFamily="34" charset="0"/>
                        </a:rPr>
                        <a:t>ГАПОУ СО «Тольяттинский индустриально-педагогический колледж»</a:t>
                      </a:r>
                      <a:endParaRPr lang="ru-RU" sz="1600" dirty="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21" marR="460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Bahnschrift" pitchFamily="34" charset="0"/>
                        </a:rPr>
                        <a:t>14.06.2022</a:t>
                      </a:r>
                      <a:endParaRPr lang="ru-RU" sz="1600" dirty="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21" marR="46021" marT="0" marB="0"/>
                </a:tc>
                <a:extLst>
                  <a:ext uri="{0D108BD9-81ED-4DB2-BD59-A6C34878D82A}">
                    <a16:rowId xmlns:a16="http://schemas.microsoft.com/office/drawing/2014/main" val="1916145211"/>
                  </a:ext>
                </a:extLst>
              </a:tr>
              <a:tr h="864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Bahnschrift" pitchFamily="34" charset="0"/>
                        </a:rPr>
                        <a:t>85792</a:t>
                      </a:r>
                      <a:endParaRPr lang="ru-RU" sz="1050" dirty="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21" marR="46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Bahnschrift" pitchFamily="34" charset="0"/>
                        </a:rPr>
                        <a:t>Документационное обеспечение управления и архивоведение</a:t>
                      </a:r>
                      <a:endParaRPr lang="ru-RU" sz="1600" dirty="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21" marR="46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Bahnschrift" pitchFamily="34" charset="0"/>
                        </a:rPr>
                        <a:t>ГАПОУ СО «Тольяттинский индустриально-педагогический колледж»</a:t>
                      </a:r>
                      <a:endParaRPr lang="ru-RU" sz="1600" dirty="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21" marR="46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Bahnschrift" pitchFamily="34" charset="0"/>
                        </a:rPr>
                        <a:t>ГАПОУ СО «Тольяттинский индустриально-педагогический колледж»</a:t>
                      </a:r>
                      <a:endParaRPr lang="ru-RU" sz="1600" dirty="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21" marR="460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Bahnschrift" pitchFamily="34" charset="0"/>
                        </a:rPr>
                        <a:t>14.06.2022</a:t>
                      </a:r>
                      <a:endParaRPr lang="ru-RU" sz="1600" dirty="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21" marR="46021" marT="0" marB="0"/>
                </a:tc>
                <a:extLst>
                  <a:ext uri="{0D108BD9-81ED-4DB2-BD59-A6C34878D82A}">
                    <a16:rowId xmlns:a16="http://schemas.microsoft.com/office/drawing/2014/main" val="612425089"/>
                  </a:ext>
                </a:extLst>
              </a:tr>
              <a:tr h="5425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Bahnschrift" pitchFamily="34" charset="0"/>
                        </a:rPr>
                        <a:t>97818</a:t>
                      </a:r>
                      <a:endParaRPr lang="ru-RU" sz="1050" dirty="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21" marR="46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Bahnschrift" pitchFamily="34" charset="0"/>
                        </a:rPr>
                        <a:t>Сварочные технологии</a:t>
                      </a:r>
                      <a:endParaRPr lang="ru-RU" sz="160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21" marR="46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Bahnschrift" pitchFamily="34" charset="0"/>
                        </a:rPr>
                        <a:t>ГБПОУ СО «Тольяттинский политехнический колледж»</a:t>
                      </a:r>
                      <a:endParaRPr lang="ru-RU" sz="1600" dirty="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21" marR="46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Bahnschrift" pitchFamily="34" charset="0"/>
                        </a:rPr>
                        <a:t>ГБПОУ СО «Тольяттинский политехнический колледж»</a:t>
                      </a:r>
                      <a:endParaRPr lang="ru-RU" sz="1600" dirty="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21" marR="460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Bahnschrift" pitchFamily="34" charset="0"/>
                        </a:rPr>
                        <a:t>15.06.2022</a:t>
                      </a:r>
                      <a:endParaRPr lang="ru-RU" sz="1600" dirty="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21" marR="46021" marT="0" marB="0"/>
                </a:tc>
                <a:extLst>
                  <a:ext uri="{0D108BD9-81ED-4DB2-BD59-A6C34878D82A}">
                    <a16:rowId xmlns:a16="http://schemas.microsoft.com/office/drawing/2014/main" val="1176539195"/>
                  </a:ext>
                </a:extLst>
              </a:tr>
              <a:tr h="8265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Bahnschrift" pitchFamily="34" charset="0"/>
                        </a:rPr>
                        <a:t>88755</a:t>
                      </a:r>
                      <a:endParaRPr lang="ru-RU" sz="1050" dirty="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21" marR="46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Bahnschrift" pitchFamily="34" charset="0"/>
                        </a:rPr>
                        <a:t>Преподавание музыки в школе</a:t>
                      </a:r>
                      <a:endParaRPr lang="ru-RU" sz="1600" dirty="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21" marR="4602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Bahnschrift" pitchFamily="34" charset="0"/>
                        </a:rPr>
                        <a:t>ГБПОУ СО "Тольяттинский музыкальный колледж имени Р.К.Щедрина</a:t>
                      </a:r>
                      <a:endParaRPr lang="ru-RU" sz="160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21" marR="4602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Bahnschrift" pitchFamily="34" charset="0"/>
                        </a:rPr>
                        <a:t>ГБПОУ СО "Сызранский колледж искусств и культуры им. О.Н. </a:t>
                      </a:r>
                      <a:r>
                        <a:rPr lang="ru-RU" sz="1600" dirty="0" err="1">
                          <a:effectLst/>
                          <a:latin typeface="Bahnschrift" pitchFamily="34" charset="0"/>
                        </a:rPr>
                        <a:t>Носцовой</a:t>
                      </a:r>
                      <a:r>
                        <a:rPr lang="ru-RU" sz="1600" dirty="0">
                          <a:effectLst/>
                          <a:latin typeface="Bahnschrift" pitchFamily="34" charset="0"/>
                        </a:rPr>
                        <a:t>"</a:t>
                      </a:r>
                      <a:endParaRPr lang="ru-RU" sz="1600" dirty="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21" marR="4602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Bahnschrift" pitchFamily="34" charset="0"/>
                        </a:rPr>
                        <a:t>15.06.2022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Bahnschrift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Протокол с замечаниями 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21" marR="4602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012137"/>
                  </a:ext>
                </a:extLst>
              </a:tr>
              <a:tr h="7171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Bahnschrift" pitchFamily="34" charset="0"/>
                        </a:rPr>
                        <a:t>97039</a:t>
                      </a:r>
                      <a:endParaRPr lang="ru-RU" sz="1050" dirty="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21" marR="46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Bahnschrift" pitchFamily="34" charset="0"/>
                        </a:rPr>
                        <a:t>Преподавание музыки в школе</a:t>
                      </a:r>
                      <a:endParaRPr lang="ru-RU" sz="160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21" marR="46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Bahnschrift" pitchFamily="34" charset="0"/>
                        </a:rPr>
                        <a:t>ГБПОУ СО "Самарский социально-педагогический колледж»</a:t>
                      </a:r>
                      <a:endParaRPr lang="ru-RU" sz="1600" dirty="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21" marR="46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Bahnschrift" pitchFamily="34" charset="0"/>
                        </a:rPr>
                        <a:t>ГБПОУ СО "Самарский социально-педагогический колледж»</a:t>
                      </a:r>
                      <a:endParaRPr lang="ru-RU" sz="1600" dirty="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21" marR="460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Bahnschrift" pitchFamily="34" charset="0"/>
                        </a:rPr>
                        <a:t>16.06.2022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Bahnschrift" pitchFamily="34" charset="0"/>
                        </a:rPr>
                        <a:t>Нет итогового протокола Агентства</a:t>
                      </a:r>
                      <a:endParaRPr lang="ru-RU" sz="1400" dirty="0" smtClean="0">
                        <a:solidFill>
                          <a:srgbClr val="FF0000"/>
                        </a:solidFill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21" marR="46021" marT="0" marB="0"/>
                </a:tc>
                <a:extLst>
                  <a:ext uri="{0D108BD9-81ED-4DB2-BD59-A6C34878D82A}">
                    <a16:rowId xmlns:a16="http://schemas.microsoft.com/office/drawing/2014/main" val="34126721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467850" y="1424626"/>
            <a:ext cx="2653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Bahnschrift" panose="020B0502040204020203" pitchFamily="34" charset="0"/>
              </a:rPr>
              <a:t>Без замечаний</a:t>
            </a:r>
            <a:endParaRPr lang="ru-RU" sz="1400" dirty="0">
              <a:latin typeface="Bahnschrift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67850" y="3082444"/>
            <a:ext cx="2653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Bahnschrift" panose="020B0502040204020203" pitchFamily="34" charset="0"/>
              </a:rPr>
              <a:t>Без замечаний</a:t>
            </a:r>
            <a:endParaRPr lang="ru-RU" sz="1400" dirty="0">
              <a:latin typeface="Bahnschrift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67850" y="3823701"/>
            <a:ext cx="267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Bahnschrift" panose="020B0502040204020203" pitchFamily="34" charset="0"/>
              </a:rPr>
              <a:t>Без замечаний</a:t>
            </a:r>
            <a:endParaRPr lang="ru-RU" sz="1400" dirty="0">
              <a:latin typeface="Bahnschrift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48800" y="4879768"/>
            <a:ext cx="267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Bahnschrift" panose="020B0502040204020203" pitchFamily="34" charset="0"/>
              </a:rPr>
              <a:t>Без замечаний</a:t>
            </a:r>
            <a:endParaRPr lang="ru-RU" sz="14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52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6056" y="164637"/>
            <a:ext cx="902500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733" b="1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Аудит ДЭ. Очный формат (28-30 июня 2022)</a:t>
            </a:r>
            <a:endParaRPr lang="ru-RU" sz="3733" b="1" dirty="0">
              <a:solidFill>
                <a:srgbClr val="002060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677933" y="831423"/>
            <a:ext cx="6443123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11173847" y="-351746"/>
            <a:ext cx="982526" cy="1723713"/>
            <a:chOff x="11159903" y="-57950"/>
            <a:chExt cx="982526" cy="1723713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1167482" y="202916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⋯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1159903" y="-57950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1167482" y="465434"/>
              <a:ext cx="9749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200" dirty="0">
                  <a:solidFill>
                    <a:srgbClr val="002060"/>
                  </a:solidFill>
                </a:rPr>
                <a:t>⋯</a:t>
              </a:r>
            </a:p>
          </p:txBody>
        </p:sp>
      </p:grpSp>
      <p:cxnSp>
        <p:nvCxnSpPr>
          <p:cNvPr id="21" name="Соединительная линия уступом 20"/>
          <p:cNvCxnSpPr/>
          <p:nvPr/>
        </p:nvCxnSpPr>
        <p:spPr>
          <a:xfrm>
            <a:off x="120738" y="6193774"/>
            <a:ext cx="4689759" cy="400458"/>
          </a:xfrm>
          <a:prstGeom prst="bentConnector3">
            <a:avLst>
              <a:gd name="adj1" fmla="val 327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 rot="20706896">
            <a:off x="8642495" y="6264482"/>
            <a:ext cx="3448909" cy="680766"/>
            <a:chOff x="5335327" y="403181"/>
            <a:chExt cx="3448909" cy="680766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6640643" y="50966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5987985" y="449706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5335327" y="403181"/>
              <a:ext cx="2143593" cy="574281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</p:grpSp>
      <p:graphicFrame>
        <p:nvGraphicFramePr>
          <p:cNvPr id="28" name="Объект 3">
            <a:extLst>
              <a:ext uri="{FF2B5EF4-FFF2-40B4-BE49-F238E27FC236}">
                <a16:creationId xmlns:a16="http://schemas.microsoft.com/office/drawing/2014/main" id="{1C4956CE-2E93-ED73-36D3-7F9B0DF9E5D7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95428489"/>
              </p:ext>
            </p:extLst>
          </p:nvPr>
        </p:nvGraphicFramePr>
        <p:xfrm>
          <a:off x="120737" y="1033249"/>
          <a:ext cx="12035635" cy="56744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0043">
                  <a:extLst>
                    <a:ext uri="{9D8B030D-6E8A-4147-A177-3AD203B41FA5}">
                      <a16:colId xmlns:a16="http://schemas.microsoft.com/office/drawing/2014/main" val="3994979109"/>
                    </a:ext>
                  </a:extLst>
                </a:gridCol>
                <a:gridCol w="1575631">
                  <a:extLst>
                    <a:ext uri="{9D8B030D-6E8A-4147-A177-3AD203B41FA5}">
                      <a16:colId xmlns:a16="http://schemas.microsoft.com/office/drawing/2014/main" val="880568491"/>
                    </a:ext>
                  </a:extLst>
                </a:gridCol>
                <a:gridCol w="4472717">
                  <a:extLst>
                    <a:ext uri="{9D8B030D-6E8A-4147-A177-3AD203B41FA5}">
                      <a16:colId xmlns:a16="http://schemas.microsoft.com/office/drawing/2014/main" val="426946725"/>
                    </a:ext>
                  </a:extLst>
                </a:gridCol>
                <a:gridCol w="3755573">
                  <a:extLst>
                    <a:ext uri="{9D8B030D-6E8A-4147-A177-3AD203B41FA5}">
                      <a16:colId xmlns:a16="http://schemas.microsoft.com/office/drawing/2014/main" val="2493232565"/>
                    </a:ext>
                  </a:extLst>
                </a:gridCol>
                <a:gridCol w="1401671">
                  <a:extLst>
                    <a:ext uri="{9D8B030D-6E8A-4147-A177-3AD203B41FA5}">
                      <a16:colId xmlns:a16="http://schemas.microsoft.com/office/drawing/2014/main" val="3001001765"/>
                    </a:ext>
                  </a:extLst>
                </a:gridCol>
              </a:tblGrid>
              <a:tr h="2547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Bahnschrift" pitchFamily="34" charset="0"/>
                        </a:rPr>
                        <a:t>Id</a:t>
                      </a:r>
                      <a:endParaRPr lang="ru-RU" sz="1600" dirty="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Bahnschrift" pitchFamily="34" charset="0"/>
                        </a:rPr>
                        <a:t>компетенция</a:t>
                      </a:r>
                      <a:endParaRPr lang="ru-RU" sz="160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Bahnschrift" pitchFamily="34" charset="0"/>
                        </a:rPr>
                        <a:t>Кто </a:t>
                      </a:r>
                      <a:r>
                        <a:rPr lang="ru-RU" sz="1600" dirty="0" smtClean="0">
                          <a:effectLst/>
                          <a:latin typeface="Bahnschrift" pitchFamily="34" charset="0"/>
                        </a:rPr>
                        <a:t>сдавал</a:t>
                      </a:r>
                      <a:endParaRPr lang="ru-RU" sz="1600" dirty="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Bahnschrift" pitchFamily="34" charset="0"/>
                        </a:rPr>
                        <a:t>ЦПДЭ</a:t>
                      </a:r>
                      <a:endParaRPr lang="ru-RU" sz="160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Bahnschrift" pitchFamily="34" charset="0"/>
                        </a:rPr>
                        <a:t>Дата аудита</a:t>
                      </a:r>
                      <a:endParaRPr lang="ru-RU" sz="160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/>
                </a:tc>
                <a:extLst>
                  <a:ext uri="{0D108BD9-81ED-4DB2-BD59-A6C34878D82A}">
                    <a16:rowId xmlns:a16="http://schemas.microsoft.com/office/drawing/2014/main" val="187939486"/>
                  </a:ext>
                </a:extLst>
              </a:tr>
              <a:tr h="877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Bahnschrift" pitchFamily="34" charset="0"/>
                        </a:rPr>
                        <a:t>89017</a:t>
                      </a:r>
                      <a:endParaRPr lang="ru-RU" sz="1600" dirty="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Bahnschrift" pitchFamily="34" charset="0"/>
                        </a:rPr>
                        <a:t>Графический дизайн</a:t>
                      </a:r>
                      <a:endParaRPr lang="ru-RU" sz="1600" dirty="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Bahnschrift" pitchFamily="34" charset="0"/>
                        </a:rPr>
                        <a:t>ГБПОУ СО «Самарский государственный колледж сервисных технологий и дизайна»</a:t>
                      </a:r>
                      <a:endParaRPr lang="ru-RU" sz="1600" dirty="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Bahnschrift" pitchFamily="34" charset="0"/>
                        </a:rPr>
                        <a:t>ГБПОУ СО «Самарский государственный колледж сервисных технологий и дизайна»</a:t>
                      </a:r>
                      <a:endParaRPr lang="ru-RU" sz="1600" dirty="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Bahnschrift" pitchFamily="34" charset="0"/>
                        </a:rPr>
                        <a:t>28.06.2022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/>
                </a:tc>
                <a:extLst>
                  <a:ext uri="{0D108BD9-81ED-4DB2-BD59-A6C34878D82A}">
                    <a16:rowId xmlns:a16="http://schemas.microsoft.com/office/drawing/2014/main" val="2457728435"/>
                  </a:ext>
                </a:extLst>
              </a:tr>
              <a:tr h="1466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Bahnschrift" pitchFamily="34" charset="0"/>
                        </a:rPr>
                        <a:t>89465</a:t>
                      </a:r>
                      <a:endParaRPr lang="ru-RU" sz="160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Bahnschrift" pitchFamily="34" charset="0"/>
                        </a:rPr>
                        <a:t>Охрана труда</a:t>
                      </a:r>
                      <a:endParaRPr lang="ru-RU" sz="160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Bahnschrift" pitchFamily="34" charset="0"/>
                        </a:rPr>
                        <a:t>Самарский колледж строительства и предпринимательства (филиал) </a:t>
                      </a:r>
                      <a:r>
                        <a:rPr lang="ru-RU" sz="1600" dirty="0" smtClean="0">
                          <a:effectLst/>
                          <a:latin typeface="Bahnschrift" pitchFamily="34" charset="0"/>
                        </a:rPr>
                        <a:t>ФГБОУ ВО  </a:t>
                      </a:r>
                      <a:r>
                        <a:rPr lang="ru-RU" sz="1600" dirty="0">
                          <a:effectLst/>
                          <a:latin typeface="Bahnschrift" pitchFamily="34" charset="0"/>
                        </a:rPr>
                        <a:t>"Национальный исследовательский Московский государственный строительный университет"</a:t>
                      </a:r>
                      <a:endParaRPr lang="ru-RU" sz="1600" dirty="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Bahnschrift" pitchFamily="34" charset="0"/>
                        </a:rPr>
                        <a:t>ГАПОУ СО "Поволжский строительно-энергетический колледж </a:t>
                      </a:r>
                      <a:r>
                        <a:rPr lang="ru-RU" sz="1600" dirty="0" smtClean="0">
                          <a:effectLst/>
                          <a:latin typeface="Bahnschrift" pitchFamily="34" charset="0"/>
                        </a:rPr>
                        <a:t>                    имени </a:t>
                      </a:r>
                      <a:r>
                        <a:rPr lang="ru-RU" sz="1600" dirty="0">
                          <a:effectLst/>
                          <a:latin typeface="Bahnschrift" pitchFamily="34" charset="0"/>
                        </a:rPr>
                        <a:t>П</a:t>
                      </a:r>
                      <a:r>
                        <a:rPr lang="ru-RU" sz="1600" dirty="0" smtClean="0">
                          <a:effectLst/>
                          <a:latin typeface="Bahnschrift" pitchFamily="34" charset="0"/>
                        </a:rPr>
                        <a:t>. </a:t>
                      </a:r>
                      <a:r>
                        <a:rPr lang="ru-RU" sz="1600" dirty="0" err="1" smtClean="0">
                          <a:effectLst/>
                          <a:latin typeface="Bahnschrift" pitchFamily="34" charset="0"/>
                        </a:rPr>
                        <a:t>Мачнева</a:t>
                      </a:r>
                      <a:r>
                        <a:rPr lang="ru-RU" sz="1600" dirty="0">
                          <a:effectLst/>
                          <a:latin typeface="Bahnschrift" pitchFamily="34" charset="0"/>
                        </a:rPr>
                        <a:t>"</a:t>
                      </a:r>
                      <a:endParaRPr lang="ru-RU" sz="1600" dirty="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Bahnschrift" pitchFamily="34" charset="0"/>
                        </a:rPr>
                        <a:t>28.06.2022</a:t>
                      </a:r>
                      <a:endParaRPr lang="ru-RU" sz="1600" dirty="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/>
                </a:tc>
                <a:extLst>
                  <a:ext uri="{0D108BD9-81ED-4DB2-BD59-A6C34878D82A}">
                    <a16:rowId xmlns:a16="http://schemas.microsoft.com/office/drawing/2014/main" val="3197614520"/>
                  </a:ext>
                </a:extLst>
              </a:tr>
              <a:tr h="651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Bahnschrift" pitchFamily="34" charset="0"/>
                        </a:rPr>
                        <a:t>96866</a:t>
                      </a:r>
                      <a:endParaRPr lang="ru-RU" sz="160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Bahnschrift" pitchFamily="34" charset="0"/>
                        </a:rPr>
                        <a:t>Переработка нефти и газа</a:t>
                      </a:r>
                      <a:endParaRPr lang="ru-RU" sz="160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Bahnschrift" pitchFamily="34" charset="0"/>
                        </a:rPr>
                        <a:t>ГБПОУ СО «Самарский политехнический колледж»</a:t>
                      </a:r>
                      <a:endParaRPr lang="ru-RU" sz="160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Bahnschrift" pitchFamily="34" charset="0"/>
                        </a:rPr>
                        <a:t>ГБПОУ СО «Самарский политехнический колледж»</a:t>
                      </a:r>
                      <a:endParaRPr lang="ru-RU" sz="1600" dirty="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Bahnschrift" pitchFamily="34" charset="0"/>
                        </a:rPr>
                        <a:t>28.06.2022</a:t>
                      </a:r>
                      <a:endParaRPr lang="ru-RU" sz="1600" dirty="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/>
                </a:tc>
                <a:extLst>
                  <a:ext uri="{0D108BD9-81ED-4DB2-BD59-A6C34878D82A}">
                    <a16:rowId xmlns:a16="http://schemas.microsoft.com/office/drawing/2014/main" val="472432368"/>
                  </a:ext>
                </a:extLst>
              </a:tr>
              <a:tr h="7643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Bahnschrift" pitchFamily="34" charset="0"/>
                        </a:rPr>
                        <a:t>85850</a:t>
                      </a:r>
                      <a:endParaRPr lang="ru-RU" sz="160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Bahnschrift" pitchFamily="34" charset="0"/>
                        </a:rPr>
                        <a:t>Токарные работы на станках с ЧПУ</a:t>
                      </a:r>
                      <a:endParaRPr lang="ru-RU" sz="160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Bahnschrift" pitchFamily="34" charset="0"/>
                        </a:rPr>
                        <a:t>ГБПОУ СО "Губернский колледж г. Сызрани"</a:t>
                      </a:r>
                      <a:endParaRPr lang="ru-RU" sz="1600" dirty="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Bahnschrift" pitchFamily="34" charset="0"/>
                        </a:rPr>
                        <a:t>ГБПОУ СО «Сызранский политехнический колледж»</a:t>
                      </a:r>
                      <a:endParaRPr lang="ru-RU" sz="1600" dirty="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Bahnschrift" pitchFamily="34" charset="0"/>
                        </a:rPr>
                        <a:t>29.06.2022</a:t>
                      </a:r>
                      <a:endParaRPr lang="ru-RU" sz="1600" dirty="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/>
                </a:tc>
                <a:extLst>
                  <a:ext uri="{0D108BD9-81ED-4DB2-BD59-A6C34878D82A}">
                    <a16:rowId xmlns:a16="http://schemas.microsoft.com/office/drawing/2014/main" val="3143254950"/>
                  </a:ext>
                </a:extLst>
              </a:tr>
              <a:tr h="854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Bahnschrift" pitchFamily="34" charset="0"/>
                        </a:rPr>
                        <a:t>91237</a:t>
                      </a:r>
                      <a:endParaRPr lang="ru-RU" sz="160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Bahnschrift" pitchFamily="34" charset="0"/>
                        </a:rPr>
                        <a:t>Веб технологии</a:t>
                      </a:r>
                      <a:endParaRPr lang="ru-RU" sz="160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Bahnschrift" pitchFamily="34" charset="0"/>
                        </a:rPr>
                        <a:t>ГАПОУ СО "Самарский социально-педагогический колледж»</a:t>
                      </a:r>
                      <a:endParaRPr lang="ru-RU" sz="1600" dirty="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Bahnschrift" pitchFamily="34" charset="0"/>
                        </a:rPr>
                        <a:t>ГАПОУ СО "Самарский социально-педагогический колледж»</a:t>
                      </a:r>
                      <a:endParaRPr lang="ru-RU" sz="1600" dirty="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Bahnschrift" pitchFamily="34" charset="0"/>
                        </a:rPr>
                        <a:t>29.06.2022</a:t>
                      </a:r>
                      <a:endParaRPr lang="ru-RU" sz="1600" dirty="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/>
                </a:tc>
                <a:extLst>
                  <a:ext uri="{0D108BD9-81ED-4DB2-BD59-A6C34878D82A}">
                    <a16:rowId xmlns:a16="http://schemas.microsoft.com/office/drawing/2014/main" val="512881864"/>
                  </a:ext>
                </a:extLst>
              </a:tr>
              <a:tr h="781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Bahnschrift" pitchFamily="34" charset="0"/>
                        </a:rPr>
                        <a:t>87509</a:t>
                      </a:r>
                      <a:endParaRPr lang="ru-RU" sz="160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Bahnschrift" pitchFamily="34" charset="0"/>
                        </a:rPr>
                        <a:t>Дошкольное воспитание</a:t>
                      </a:r>
                      <a:endParaRPr lang="ru-RU" sz="1600" dirty="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Bahnschrift" pitchFamily="34" charset="0"/>
                        </a:rPr>
                        <a:t>ГБПОУ СО "Самарский социально-педагогический колледж»</a:t>
                      </a:r>
                      <a:endParaRPr lang="ru-RU" sz="160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Bahnschrift" pitchFamily="34" charset="0"/>
                        </a:rPr>
                        <a:t>ГБПОУ СО "Самарский социально-педагогический колледж»</a:t>
                      </a:r>
                      <a:endParaRPr lang="ru-RU" sz="1600" dirty="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Bahnschrift" pitchFamily="34" charset="0"/>
                        </a:rPr>
                        <a:t>30.06.2022</a:t>
                      </a:r>
                      <a:endParaRPr lang="ru-RU" sz="1600" dirty="0">
                        <a:effectLst/>
                        <a:latin typeface="Bahnschrif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0" marR="45590" marT="0" marB="0"/>
                </a:tc>
                <a:extLst>
                  <a:ext uri="{0D108BD9-81ED-4DB2-BD59-A6C34878D82A}">
                    <a16:rowId xmlns:a16="http://schemas.microsoft.com/office/drawing/2014/main" val="2647220395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744200" y="1686766"/>
            <a:ext cx="1354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Bahnschrift" panose="020B0502040204020203" pitchFamily="34" charset="0"/>
              </a:rPr>
              <a:t>Без замечаний</a:t>
            </a:r>
            <a:endParaRPr lang="ru-RU" sz="1200" dirty="0">
              <a:latin typeface="Bahnschrift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44933" y="2445228"/>
            <a:ext cx="1354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Bahnschrift" panose="020B0502040204020203" pitchFamily="34" charset="0"/>
              </a:rPr>
              <a:t>Без замечаний</a:t>
            </a:r>
            <a:endParaRPr lang="ru-RU" sz="1200" dirty="0">
              <a:latin typeface="Bahnschrift" panose="020B05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44934" y="3992128"/>
            <a:ext cx="1354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Bahnschrift" panose="020B0502040204020203" pitchFamily="34" charset="0"/>
              </a:rPr>
              <a:t>Без замечаний</a:t>
            </a:r>
            <a:endParaRPr lang="ru-RU" sz="1200" dirty="0">
              <a:latin typeface="Bahnschrift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44199" y="4568537"/>
            <a:ext cx="1354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Bahnschrift" panose="020B0502040204020203" pitchFamily="34" charset="0"/>
              </a:rPr>
              <a:t>Без замечаний</a:t>
            </a:r>
            <a:endParaRPr lang="ru-RU" sz="1200" dirty="0">
              <a:latin typeface="Bahnschrift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44198" y="5408223"/>
            <a:ext cx="1354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Bahnschrift" panose="020B0502040204020203" pitchFamily="34" charset="0"/>
              </a:rPr>
              <a:t>Без замечаний</a:t>
            </a:r>
            <a:endParaRPr lang="ru-RU" sz="1200" dirty="0">
              <a:latin typeface="Bahnschrift" panose="020B0502040204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723048" y="6274554"/>
            <a:ext cx="1354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Bahnschrift" panose="020B0502040204020203" pitchFamily="34" charset="0"/>
              </a:rPr>
              <a:t>Без замечаний</a:t>
            </a:r>
            <a:endParaRPr lang="ru-RU" sz="12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75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776</Words>
  <Application>Microsoft Office PowerPoint</Application>
  <PresentationFormat>Широкоэкранный</PresentationFormat>
  <Paragraphs>285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Times New Roman</vt:lpstr>
      <vt:lpstr>Bahnschrift</vt:lpstr>
      <vt:lpstr>Bahnschrift Condensed</vt:lpstr>
      <vt:lpstr>Arial</vt:lpstr>
      <vt:lpstr>Calibri Light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СПО</dc:title>
  <dc:creator>Дмитрий Бикбаев</dc:creator>
  <cp:lastModifiedBy>Нисман Ольга Юрьевна</cp:lastModifiedBy>
  <cp:revision>66</cp:revision>
  <dcterms:created xsi:type="dcterms:W3CDTF">2022-07-04T06:40:32Z</dcterms:created>
  <dcterms:modified xsi:type="dcterms:W3CDTF">2022-07-12T12:42:37Z</dcterms:modified>
</cp:coreProperties>
</file>