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5" r:id="rId4"/>
    <p:sldId id="264" r:id="rId5"/>
    <p:sldId id="263" r:id="rId6"/>
    <p:sldId id="262" r:id="rId7"/>
    <p:sldId id="267" r:id="rId8"/>
    <p:sldId id="269" r:id="rId9"/>
    <p:sldId id="266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0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06084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75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23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73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27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23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63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3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44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65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10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4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A58B6-971A-462A-8553-BD150755894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7A2EB-1EEC-4842-9E02-32E452F28CF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14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975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gosreestr.ru/)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Комментарии к заполнению </a:t>
            </a:r>
            <a:br>
              <a:rPr lang="ru-RU" dirty="0"/>
            </a:br>
            <a:r>
              <a:rPr lang="ru-RU" dirty="0"/>
              <a:t>макета рабочей программы по общеобразовательным дисциплинам</a:t>
            </a:r>
          </a:p>
        </p:txBody>
      </p:sp>
    </p:spTree>
    <p:extLst>
      <p:ext uri="{BB962C8B-B14F-4D97-AF65-F5344CB8AC3E}">
        <p14:creationId xmlns:p14="http://schemas.microsoft.com/office/powerpoint/2010/main" val="2625704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ru-RU" sz="2200" b="1" dirty="0"/>
            </a:br>
            <a:br>
              <a:rPr lang="ru-RU" sz="2200" b="1" dirty="0"/>
            </a:br>
            <a:br>
              <a:rPr lang="ru-RU" sz="2200" b="1" dirty="0"/>
            </a:br>
            <a:r>
              <a:rPr lang="ru-RU" sz="2200" b="1" dirty="0"/>
              <a:t>Общие вопросы</a:t>
            </a:r>
            <a:br>
              <a:rPr lang="ru-RU" sz="2200" b="1" dirty="0"/>
            </a:b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895207"/>
              </p:ext>
            </p:extLst>
          </p:nvPr>
        </p:nvGraphicFramePr>
        <p:xfrm>
          <a:off x="457200" y="1238281"/>
          <a:ext cx="8229600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учебному плану есть учебные предметы, которые объединяют не один предмет. Например, Окружающий мир, который включает в себя  Физику, Обществознание и родной язык.</a:t>
                      </a:r>
                    </a:p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каждому предмету мы пишем отдельно или объединяем и в пояснительной записке это отражаем?</a:t>
                      </a:r>
                    </a:p>
                    <a:p>
                      <a:pPr algn="just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i="0"/>
                        <a:t>Одна программа</a:t>
                      </a:r>
                      <a:endParaRPr lang="ru-RU" sz="18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Согласно учебному плану, у нас по некоторым предметам нет разделений на теоретические и практические занятий. У нас комбинированные занятия.</a:t>
                      </a:r>
                    </a:p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Можем ли мы оставить согласно своему учебному плану питы занятий? 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/>
                        <a:t>В учебном плане так? Отдельный столбец?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907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sz="2200" b="1" dirty="0"/>
            </a:br>
            <a:r>
              <a:rPr lang="ru-RU" sz="2200" b="1" dirty="0"/>
              <a:t>1. ПОЯСНИТЕЛЬНАЯ ЗАПИСКА</a:t>
            </a:r>
            <a:br>
              <a:rPr lang="ru-RU" sz="2200" b="1" dirty="0"/>
            </a:br>
            <a:endParaRPr lang="ru-RU" sz="22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638933"/>
              </p:ext>
            </p:extLst>
          </p:nvPr>
        </p:nvGraphicFramePr>
        <p:xfrm>
          <a:off x="457200" y="1628800"/>
          <a:ext cx="8229600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Программа учебного предмета «Название предмета» разработана в соответствии с Концепцией преподавания общеобразовательных дисциплин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Фиксируют ВСЕ!, даже если нет примерной программы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оформлять цели/задачи, если нет примерной программы?</a:t>
                      </a:r>
                    </a:p>
                    <a:p>
                      <a:pPr lvl="0" algn="just"/>
                      <a:r>
                        <a:rPr lang="ru-RU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формулировка задач должна соответствовать примерной программе по предмету (см. примерную основную образовательную программу СОО, раздел II.2. Примерные программы отдельных учебных предметов -  </a:t>
                      </a:r>
                      <a:r>
                        <a:rPr lang="ru-RU" sz="1800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https://fgosreestr.ru/)»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Брать из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примерной основной образовательной программы СОО, раздел II.2.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Многие задачи пишут из Примерной программы 2015 года, кто то ищет в интернете</a:t>
                      </a:r>
                    </a:p>
                    <a:p>
                      <a:pPr algn="just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346BD36-10CF-430D-8B1A-A4127FB13985}"/>
              </a:ext>
            </a:extLst>
          </p:cNvPr>
          <p:cNvCxnSpPr/>
          <p:nvPr/>
        </p:nvCxnSpPr>
        <p:spPr>
          <a:xfrm>
            <a:off x="5004048" y="4437112"/>
            <a:ext cx="2808312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DED339C8-A4CE-448D-9992-FCAC1B4721E1}"/>
              </a:ext>
            </a:extLst>
          </p:cNvPr>
          <p:cNvCxnSpPr>
            <a:cxnSpLocks/>
          </p:cNvCxnSpPr>
          <p:nvPr/>
        </p:nvCxnSpPr>
        <p:spPr>
          <a:xfrm flipV="1">
            <a:off x="5292080" y="4437112"/>
            <a:ext cx="211115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00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200" b="1" dirty="0"/>
            </a:br>
            <a:r>
              <a:rPr lang="ru-RU" sz="2200" b="1" dirty="0"/>
              <a:t>1. ПОЯСНИТЕЛЬНАЯ ЗАПИСКА</a:t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032988"/>
              </p:ext>
            </p:extLst>
          </p:nvPr>
        </p:nvGraphicFramePr>
        <p:xfrm>
          <a:off x="457200" y="1628800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Программа воспитания предусматривает личностные результаты, отличающиеся от личностных результатов ФГОС СОО. Какие использовать?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Добавить в таблицу 1.4 Личностные результаты программы воспитания. </a:t>
                      </a:r>
                    </a:p>
                    <a:p>
                      <a:pPr algn="just"/>
                      <a:r>
                        <a:rPr lang="ru-RU" dirty="0"/>
                        <a:t>Вводим аббревиацию ЛРВР 01.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Программа развития УУД – как ее использовать – какая связка Программы по развитию УУД и таблицы на с.9 в шаблоне. (Программа развития УУД в ПОО – есть не у всех; нужно ли разработать; пример)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Просто перенести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483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200" b="1" dirty="0"/>
            </a:br>
            <a:br>
              <a:rPr lang="ru-RU" sz="2200" b="1" dirty="0"/>
            </a:br>
            <a:br>
              <a:rPr lang="ru-RU" sz="2200" b="1" dirty="0"/>
            </a:br>
            <a:r>
              <a:rPr lang="ru-RU" sz="2400" b="1" dirty="0"/>
              <a:t>2. ОБЪЕМ УЧЕБНОГО ПРЕДМЕТА И ВИДЫ УЧЕБНОЙ РАБОТЫ</a:t>
            </a:r>
            <a:br>
              <a:rPr lang="ru-RU" dirty="0"/>
            </a:b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953127"/>
              </p:ext>
            </p:extLst>
          </p:nvPr>
        </p:nvGraphicFramePr>
        <p:xfrm>
          <a:off x="457200" y="1628800"/>
          <a:ext cx="82296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В таблице отсутствует указание на самостоятельную работу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Дополнить таблицу строкой «Самостоятельная работа»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74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распределять часы на профессиональную составляющую?</a:t>
                      </a:r>
                    </a:p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Выбор преподавателя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just"/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23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200" b="1" dirty="0"/>
            </a:br>
            <a:br>
              <a:rPr lang="ru-RU" sz="2200" b="1" dirty="0"/>
            </a:br>
            <a:br>
              <a:rPr lang="ru-RU" sz="2200" b="1" dirty="0"/>
            </a:br>
            <a:r>
              <a:rPr lang="ru-RU" sz="2200" b="1" dirty="0"/>
              <a:t>3. СОДЕРЖАНИЕ И ТЕМАТИЧЕСКОЕ ПЛАНИРОВАНИЕ УЧЕБНОГО ПРЕДМЕТА </a:t>
            </a:r>
            <a:br>
              <a:rPr lang="ru-RU" b="1" dirty="0"/>
            </a:b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42285"/>
              </p:ext>
            </p:extLst>
          </p:nvPr>
        </p:nvGraphicFramePr>
        <p:xfrm>
          <a:off x="457200" y="1628800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заполнить графу «Направления воспитательной работы»?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Наименование направления из программы воспитания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Направления воспитательной работы.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Пишем полностью или, например, </a:t>
                      </a:r>
                      <a:r>
                        <a:rPr lang="ru-RU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НВР 01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НВР. 01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Профессионально – трудовое воспитание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Личностные результаты воспитания с кодом</a:t>
                      </a:r>
                    </a:p>
                    <a:p>
                      <a:pPr algn="just"/>
                      <a:endParaRPr lang="ru-RU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41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Внесение профессионально ориентированного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Дополняем строки: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Практические занятия. </a:t>
                      </a:r>
                      <a:r>
                        <a:rPr lang="ru-RU" sz="1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Профессионально ориентированное содержание.</a:t>
                      </a: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Нужно ли нумеровать практические занятия сквозной нумерацией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098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ru-RU" sz="2200" b="1" dirty="0"/>
            </a:br>
            <a:br>
              <a:rPr lang="ru-RU" sz="2200" b="1" dirty="0"/>
            </a:br>
            <a:r>
              <a:rPr lang="ru-RU" sz="2200" b="1" dirty="0"/>
              <a:t>Приложение 1</a:t>
            </a:r>
            <a:br>
              <a:rPr lang="ru-RU" sz="2200" b="1" dirty="0"/>
            </a:br>
            <a:r>
              <a:rPr lang="ru-RU" sz="2200" b="1" dirty="0"/>
              <a:t>Примерная тематика индивидуальных проектов по предмету</a:t>
            </a:r>
            <a:br>
              <a:rPr lang="ru-RU" sz="2200" b="1" dirty="0"/>
            </a:b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378DE7-0D21-4ACA-B966-BC951DDD5570}"/>
              </a:ext>
            </a:extLst>
          </p:cNvPr>
          <p:cNvSpPr txBox="1"/>
          <p:nvPr/>
        </p:nvSpPr>
        <p:spPr>
          <a:xfrm>
            <a:off x="827584" y="198884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Тематика должна быть профессионально ориентированной</a:t>
            </a:r>
          </a:p>
        </p:txBody>
      </p:sp>
    </p:spTree>
    <p:extLst>
      <p:ext uri="{BB962C8B-B14F-4D97-AF65-F5344CB8AC3E}">
        <p14:creationId xmlns:p14="http://schemas.microsoft.com/office/powerpoint/2010/main" val="112955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ru-RU" sz="2200" b="1" dirty="0"/>
            </a:br>
            <a:br>
              <a:rPr lang="ru-RU" sz="2200" b="1" dirty="0"/>
            </a:br>
            <a:br>
              <a:rPr lang="ru-RU" sz="2200" b="1" dirty="0"/>
            </a:br>
            <a:r>
              <a:rPr lang="ru-RU" sz="2200" b="1" dirty="0"/>
              <a:t>Приложение 2</a:t>
            </a:r>
            <a:br>
              <a:rPr lang="ru-RU" sz="2200" b="1" dirty="0"/>
            </a:br>
            <a:r>
              <a:rPr lang="ru-RU" sz="2200" b="1" dirty="0"/>
              <a:t>Синхронизация образовательных результатов ФГОС СОО и ФГОС СПО</a:t>
            </a:r>
            <a:br>
              <a:rPr lang="ru-RU" sz="2200" b="1" dirty="0"/>
            </a:b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107522"/>
              </p:ext>
            </p:extLst>
          </p:nvPr>
        </p:nvGraphicFramePr>
        <p:xfrm>
          <a:off x="457200" y="1628800"/>
          <a:ext cx="82296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Как оформлять приложение 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заполнении приложения 2 мы вносим в 1 столбец ОК и ПК из ФГОС, с которыми нашли взаимосвязь, прописываем под каждую ОК и ПК личностные и метапредметные результаты.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282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ru-RU" sz="2200" b="1" dirty="0"/>
            </a:br>
            <a:br>
              <a:rPr lang="ru-RU" sz="2200" b="1" dirty="0"/>
            </a:br>
            <a:br>
              <a:rPr lang="ru-RU" sz="2200" b="1" dirty="0"/>
            </a:br>
            <a:r>
              <a:rPr lang="ru-RU" sz="2200" b="1" dirty="0"/>
              <a:t>Приложение 3</a:t>
            </a:r>
            <a:br>
              <a:rPr lang="ru-RU" sz="2200" b="1" dirty="0"/>
            </a:br>
            <a:r>
              <a:rPr lang="ru-RU" sz="2200" b="1" dirty="0"/>
              <a:t>Преемственность образовательных результатов ФГОС СОО (предметных) с образовательными результатами ФГОС СПО </a:t>
            </a:r>
            <a:br>
              <a:rPr lang="ru-RU" sz="2200" b="1" dirty="0"/>
            </a:b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222124"/>
              </p:ext>
            </p:extLst>
          </p:nvPr>
        </p:nvGraphicFramePr>
        <p:xfrm>
          <a:off x="0" y="1260730"/>
          <a:ext cx="9144000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Какой из вариантов размещения профессионально ориентированных заданий в рабочей программе будет выбран:</a:t>
                      </a:r>
                    </a:p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внести в раздел 3 в таблицу только коды результатов;</a:t>
                      </a:r>
                    </a:p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прописать в тематическом плане и указать «профессионально ориентированное содержание»;</a:t>
                      </a:r>
                    </a:p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внести все задания в Приложение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Прописать в тематическом плане и указать «профессионально ориентированное содержание»</a:t>
                      </a:r>
                    </a:p>
                    <a:p>
                      <a:pPr algn="just"/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Можно внести в Приложение 3 (как делали рабочие группы)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Какие именно результаты вносим в 1 и 2 столбик?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Только те, которые могут быть соотнесены с предметными результатами. В случае установления взаимосвязи – тема обязательна с профессионально ориентированным содержанием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Откуда берем предметные результаты?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Из примерных программ. Вместе с аббревиацией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77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ru-RU" sz="2200" b="1" dirty="0"/>
            </a:br>
            <a:br>
              <a:rPr lang="ru-RU" sz="2200" b="1" dirty="0"/>
            </a:br>
            <a:br>
              <a:rPr lang="ru-RU" sz="2200" b="1" dirty="0"/>
            </a:br>
            <a:r>
              <a:rPr lang="ru-RU" sz="2200" b="1" dirty="0"/>
              <a:t>Общие вопросы</a:t>
            </a:r>
            <a:br>
              <a:rPr lang="ru-RU" sz="2200" b="1" dirty="0"/>
            </a:b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116B740-01AE-436F-9D45-59800C0A0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15588"/>
              </p:ext>
            </p:extLst>
          </p:nvPr>
        </p:nvGraphicFramePr>
        <p:xfrm>
          <a:off x="89756" y="1417638"/>
          <a:ext cx="8964488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244">
                  <a:extLst>
                    <a:ext uri="{9D8B030D-6E8A-4147-A177-3AD203B41FA5}">
                      <a16:colId xmlns:a16="http://schemas.microsoft.com/office/drawing/2014/main" val="1714393745"/>
                    </a:ext>
                  </a:extLst>
                </a:gridCol>
                <a:gridCol w="4482244">
                  <a:extLst>
                    <a:ext uri="{9D8B030D-6E8A-4147-A177-3AD203B41FA5}">
                      <a16:colId xmlns:a16="http://schemas.microsoft.com/office/drawing/2014/main" val="2153642331"/>
                    </a:ext>
                  </a:extLst>
                </a:gridCol>
              </a:tblGrid>
              <a:tr h="30369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Вопрос/Выдержка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Почему мы убрали из рабочей программы </a:t>
                      </a:r>
                      <a:r>
                        <a:rPr lang="ru-RU" sz="1800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Планирование учебных занятий с использованием активных и интерактивных форм и методов обучения</a:t>
                      </a:r>
                      <a:r>
                        <a:rPr lang="ru-RU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1800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Лист изменений и дополнений внесенных в рабочую программу?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/>
                        <a:t>Каждый год – новая программа, поэтому </a:t>
                      </a:r>
                      <a:r>
                        <a:rPr lang="ru-RU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Лист изменений и дополнений внесенных в рабочую программу </a:t>
                      </a:r>
                      <a:r>
                        <a:rPr lang="ru-RU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актуален</a:t>
                      </a:r>
                    </a:p>
                    <a:p>
                      <a:pPr algn="just"/>
                      <a:r>
                        <a:rPr lang="ru-RU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Планирование учебных занятий с использованием активных и интерактивных форм и методов обучения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возможно дополнить</a:t>
                      </a:r>
                      <a:endParaRPr lang="ru-RU" sz="18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1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рабочей программы по общеобразовательной подготовке очень велик. (от 44 до 80 страниц и это не предел). Никакого бережливого производства.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/>
                        <a:t>Переходить на электронный документооборот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7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598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d366ce38582ec45be7a5ff074451c4f7f3e2c60"/>
</p:tagLst>
</file>

<file path=ppt/theme/theme1.xml><?xml version="1.0" encoding="utf-8"?>
<a:theme xmlns:a="http://schemas.openxmlformats.org/drawingml/2006/main" name="Тема Offic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589</Words>
  <Application>Microsoft Office PowerPoint</Application>
  <PresentationFormat>Экран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Комментарии к заполнению  макета рабочей программы по общеобразовательным дисциплинам</vt:lpstr>
      <vt:lpstr> 1. ПОЯСНИТЕЛЬНАЯ ЗАПИСКА </vt:lpstr>
      <vt:lpstr> 1. ПОЯСНИТЕЛЬНАЯ ЗАПИСКА </vt:lpstr>
      <vt:lpstr>   2. ОБЪЕМ УЧЕБНОГО ПРЕДМЕТА И ВИДЫ УЧЕБНОЙ РАБОТЫ  </vt:lpstr>
      <vt:lpstr>   3. СОДЕРЖАНИЕ И ТЕМАТИЧЕСКОЕ ПЛАНИРОВАНИЕ УЧЕБНОГО ПРЕДМЕТА   </vt:lpstr>
      <vt:lpstr>  Приложение 1 Примерная тематика индивидуальных проектов по предмету </vt:lpstr>
      <vt:lpstr>   Приложение 2 Синхронизация образовательных результатов ФГОС СОО и ФГОС СПО  </vt:lpstr>
      <vt:lpstr>   Приложение 3 Преемственность образовательных результатов ФГОС СОО (предметных) с образовательными результатами ФГОС СПО   </vt:lpstr>
      <vt:lpstr>   Общие вопросы  </vt:lpstr>
      <vt:lpstr>   Общие вопросы  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obstinate</dc:creator>
  <cp:lastModifiedBy>USER</cp:lastModifiedBy>
  <cp:revision>32</cp:revision>
  <dcterms:created xsi:type="dcterms:W3CDTF">2017-03-21T16:32:01Z</dcterms:created>
  <dcterms:modified xsi:type="dcterms:W3CDTF">2022-05-30T12:57:43Z</dcterms:modified>
</cp:coreProperties>
</file>