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57" r:id="rId5"/>
    <p:sldId id="276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75" r:id="rId15"/>
    <p:sldId id="267" r:id="rId16"/>
    <p:sldId id="269" r:id="rId17"/>
    <p:sldId id="270" r:id="rId18"/>
    <p:sldId id="278" r:id="rId19"/>
    <p:sldId id="271" r:id="rId20"/>
    <p:sldId id="272" r:id="rId21"/>
    <p:sldId id="273" r:id="rId22"/>
    <p:sldId id="274" r:id="rId23"/>
    <p:sldId id="280" r:id="rId24"/>
    <p:sldId id="281" r:id="rId25"/>
    <p:sldId id="283" r:id="rId26"/>
    <p:sldId id="287" r:id="rId27"/>
    <p:sldId id="286" r:id="rId28"/>
    <p:sldId id="282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000F5-E719-406E-B6D9-149727183FB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000F-B68D-42F1-9151-90D97782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000F5-E719-406E-B6D9-149727183FB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000F-B68D-42F1-9151-90D97782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000F5-E719-406E-B6D9-149727183FB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000F-B68D-42F1-9151-90D97782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000F5-E719-406E-B6D9-149727183FB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000F-B68D-42F1-9151-90D97782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000F5-E719-406E-B6D9-149727183FB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000F-B68D-42F1-9151-90D97782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000F5-E719-406E-B6D9-149727183FB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000F-B68D-42F1-9151-90D97782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000F5-E719-406E-B6D9-149727183FB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000F-B68D-42F1-9151-90D97782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000F5-E719-406E-B6D9-149727183FB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000F-B68D-42F1-9151-90D97782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000F5-E719-406E-B6D9-149727183FB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000F-B68D-42F1-9151-90D97782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000F5-E719-406E-B6D9-149727183FB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000F-B68D-42F1-9151-90D97782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000F5-E719-406E-B6D9-149727183FB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000F-B68D-42F1-9151-90D9778227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6000F5-E719-406E-B6D9-149727183FB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C000F-B68D-42F1-9151-90D9778227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Наставничество в педагогической среде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/>
              <a:t>Семинар для наставников ГБПОУ «ПГК» 23.09.2021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02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наставничества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D: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0225"/>
            <a:ext cx="6984776" cy="48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8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Сроки реализации наставничества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молодых педагогов без опыта педагогической деятельности – 3 года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вновь пришедших педагогов с опытом педагогической </a:t>
            </a:r>
            <a:r>
              <a:rPr lang="ru-RU" dirty="0" smtClean="0"/>
              <a:t>деятельности </a:t>
            </a:r>
            <a:r>
              <a:rPr lang="ru-RU" dirty="0"/>
              <a:t>– 1</a:t>
            </a:r>
            <a:r>
              <a:rPr lang="ru-RU" dirty="0" smtClean="0"/>
              <a:t> год.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Срок реализации наставничества молодых педагогов может быть уменьшен до 2-х лет.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54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Основания для сокращения сроков опеки наставниками на 1 год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1) быстрая адаптация </a:t>
            </a:r>
            <a:r>
              <a:rPr lang="ru-RU" dirty="0"/>
              <a:t>педагога в коллективе;</a:t>
            </a:r>
          </a:p>
          <a:p>
            <a:pPr marL="0" indent="0">
              <a:buNone/>
            </a:pPr>
            <a:r>
              <a:rPr lang="ru-RU" dirty="0" smtClean="0"/>
              <a:t>2) наличие </a:t>
            </a:r>
            <a:r>
              <a:rPr lang="ru-RU" dirty="0"/>
              <a:t>высоких профессиональных достижений педагога (победы в </a:t>
            </a:r>
            <a:r>
              <a:rPr lang="ru-RU" dirty="0" smtClean="0"/>
              <a:t>областных педагогических </a:t>
            </a:r>
            <a:r>
              <a:rPr lang="ru-RU" dirty="0"/>
              <a:t>конкурсах, призовые места на методических выставках разного уровня, призовые места на региональных чемпионатах </a:t>
            </a:r>
            <a:r>
              <a:rPr lang="en-US" dirty="0"/>
              <a:t>WSR</a:t>
            </a:r>
            <a:r>
              <a:rPr lang="ru-RU" dirty="0"/>
              <a:t>, опыт участия в национальных чемпионатах </a:t>
            </a:r>
            <a:r>
              <a:rPr lang="en-US" dirty="0"/>
              <a:t>WSR</a:t>
            </a:r>
            <a:r>
              <a:rPr lang="ru-RU" dirty="0"/>
              <a:t>, первая или высшая квалификационная категория, ученая степень и/или ученое звание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 smtClean="0"/>
              <a:t>3) служебная записка зав. отделением на имя директора Колледжа.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13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Критерии отбора наставников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/>
              <a:t>1) высокий </a:t>
            </a:r>
            <a:r>
              <a:rPr lang="ru-RU" dirty="0"/>
              <a:t>уровень профессиональной подготовки;</a:t>
            </a:r>
          </a:p>
          <a:p>
            <a:pPr marL="0" lvl="0" indent="0">
              <a:buNone/>
            </a:pPr>
            <a:r>
              <a:rPr lang="ru-RU" dirty="0" smtClean="0"/>
              <a:t>2) наличие </a:t>
            </a:r>
            <a:r>
              <a:rPr lang="ru-RU" dirty="0"/>
              <a:t>общепризнанных личных достижений и результатов;</a:t>
            </a:r>
          </a:p>
          <a:p>
            <a:pPr marL="0" lvl="0" indent="0">
              <a:buNone/>
            </a:pPr>
            <a:r>
              <a:rPr lang="ru-RU" dirty="0" smtClean="0"/>
              <a:t>3) развитые </a:t>
            </a:r>
            <a:r>
              <a:rPr lang="ru-RU" dirty="0"/>
              <a:t>коммуникативные навыки и гибкость в </a:t>
            </a:r>
            <a:r>
              <a:rPr lang="ru-RU" dirty="0" smtClean="0"/>
              <a:t>общении;</a:t>
            </a:r>
          </a:p>
          <a:p>
            <a:pPr marL="0" lvl="0" indent="0">
              <a:buNone/>
            </a:pPr>
            <a:r>
              <a:rPr lang="ru-RU" dirty="0" smtClean="0"/>
              <a:t>4) способность </a:t>
            </a:r>
            <a:r>
              <a:rPr lang="ru-RU" dirty="0"/>
              <a:t>и готовность делиться профессиональным опытом;</a:t>
            </a:r>
          </a:p>
          <a:p>
            <a:pPr marL="0" lvl="0" indent="0">
              <a:buNone/>
            </a:pPr>
            <a:r>
              <a:rPr lang="ru-RU" dirty="0" smtClean="0"/>
              <a:t>5) стаж </a:t>
            </a:r>
            <a:r>
              <a:rPr lang="ru-RU" dirty="0"/>
              <a:t>профессиональной деятельности в </a:t>
            </a:r>
            <a:r>
              <a:rPr lang="ru-RU" dirty="0" smtClean="0"/>
              <a:t>ГБПОУ «ПГК» </a:t>
            </a:r>
            <a:r>
              <a:rPr lang="ru-RU" dirty="0"/>
              <a:t>не менее двух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5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Каким должно быть мнение наставляемого о наставнике?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D: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832648" cy="44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5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Организация наставничества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Кандидатуры наставников рассматриваются и утверждаются приказом директора колледжа. 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Замена </a:t>
            </a:r>
            <a:r>
              <a:rPr lang="ru-RU" b="1" dirty="0">
                <a:solidFill>
                  <a:schemeClr val="accent3"/>
                </a:solidFill>
              </a:rPr>
              <a:t>наставника производится приказом директора колледжа в случаях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увольнения </a:t>
            </a:r>
            <a:r>
              <a:rPr lang="ru-RU" dirty="0"/>
              <a:t>наставника; </a:t>
            </a:r>
          </a:p>
          <a:p>
            <a:pPr marL="0" lvl="0" indent="0">
              <a:buNone/>
            </a:pPr>
            <a:r>
              <a:rPr lang="ru-RU" dirty="0" smtClean="0"/>
              <a:t>2) перевода </a:t>
            </a:r>
            <a:r>
              <a:rPr lang="ru-RU" dirty="0"/>
              <a:t>на другую работу наставляемого или наставника; </a:t>
            </a:r>
          </a:p>
          <a:p>
            <a:pPr marL="0" lvl="0" indent="0">
              <a:buNone/>
            </a:pPr>
            <a:r>
              <a:rPr lang="ru-RU" dirty="0" smtClean="0"/>
              <a:t>3) привлечения </a:t>
            </a:r>
            <a:r>
              <a:rPr lang="ru-RU" dirty="0"/>
              <a:t>наставника к дисциплинарной ответственности; </a:t>
            </a:r>
          </a:p>
          <a:p>
            <a:pPr marL="0" lvl="0" indent="0">
              <a:buNone/>
            </a:pPr>
            <a:r>
              <a:rPr lang="ru-RU" dirty="0" smtClean="0"/>
              <a:t>4) психологической </a:t>
            </a:r>
            <a:r>
              <a:rPr lang="ru-RU" dirty="0"/>
              <a:t>несовместимости наставника и наставляемого.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94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Функции методиста Центра профессионального развития педагогов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1) проводит </a:t>
            </a:r>
            <a:r>
              <a:rPr lang="ru-RU" dirty="0"/>
              <a:t>инструктаж наставников и наставляемых ежегодно до </a:t>
            </a:r>
            <a:r>
              <a:rPr lang="ru-RU" dirty="0" smtClean="0"/>
              <a:t>25 </a:t>
            </a:r>
            <a:r>
              <a:rPr lang="ru-RU" dirty="0"/>
              <a:t>сентября;</a:t>
            </a:r>
          </a:p>
          <a:p>
            <a:pPr marL="0" indent="0">
              <a:buNone/>
            </a:pPr>
            <a:r>
              <a:rPr lang="ru-RU" dirty="0" smtClean="0"/>
              <a:t>2) ведет </a:t>
            </a:r>
            <a:r>
              <a:rPr lang="ru-RU" dirty="0"/>
              <a:t>текущую работу с наставниками и наставляемыми: собирает планы, отчетные документы по итогам работы в семестре, </a:t>
            </a:r>
          </a:p>
          <a:p>
            <a:pPr marL="0" indent="0">
              <a:buNone/>
            </a:pPr>
            <a:r>
              <a:rPr lang="ru-RU" dirty="0" smtClean="0"/>
              <a:t>3) посещает </a:t>
            </a:r>
            <a:r>
              <a:rPr lang="ru-RU" dirty="0"/>
              <a:t>уроки наставляемых педагогов и оказывает им методическую помощь;</a:t>
            </a:r>
          </a:p>
          <a:p>
            <a:pPr marL="0" indent="0">
              <a:buNone/>
            </a:pPr>
            <a:r>
              <a:rPr lang="ru-RU" dirty="0" smtClean="0"/>
              <a:t>4) делает </a:t>
            </a:r>
            <a:r>
              <a:rPr lang="ru-RU" dirty="0"/>
              <a:t>аналитические справки в конце каждого семестра;</a:t>
            </a:r>
          </a:p>
          <a:p>
            <a:pPr marL="0" indent="0">
              <a:buNone/>
            </a:pPr>
            <a:r>
              <a:rPr lang="ru-RU" dirty="0" smtClean="0"/>
              <a:t>5) оглашает </a:t>
            </a:r>
            <a:r>
              <a:rPr lang="ru-RU" dirty="0"/>
              <a:t>результаты наставнической деятельности  за каждый отчетный период на педагогическом совете Колледжа.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75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Обязанности наставника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sz="3800" dirty="0" smtClean="0"/>
              <a:t>1) </a:t>
            </a:r>
            <a:r>
              <a:rPr lang="ru-RU" sz="4400" dirty="0" smtClean="0"/>
              <a:t>Разрабатывать индивидуальный план работы наставляемого в начале каждого года стажировки;</a:t>
            </a:r>
          </a:p>
          <a:p>
            <a:pPr marL="0" lvl="0" indent="0">
              <a:buNone/>
            </a:pPr>
            <a:r>
              <a:rPr lang="ru-RU" sz="4400" dirty="0" smtClean="0"/>
              <a:t>2) посещать </a:t>
            </a:r>
            <a:r>
              <a:rPr lang="ru-RU" sz="4400" dirty="0"/>
              <a:t>уроки </a:t>
            </a:r>
            <a:r>
              <a:rPr lang="ru-RU" sz="4400" dirty="0" smtClean="0"/>
              <a:t>наставляемого педагога;</a:t>
            </a:r>
          </a:p>
          <a:p>
            <a:pPr marL="0" lvl="0" indent="0">
              <a:buNone/>
            </a:pPr>
            <a:r>
              <a:rPr lang="ru-RU" sz="4400" dirty="0"/>
              <a:t>3</a:t>
            </a:r>
            <a:r>
              <a:rPr lang="ru-RU" sz="4400" dirty="0" smtClean="0"/>
              <a:t>) составлять </a:t>
            </a:r>
            <a:r>
              <a:rPr lang="ru-RU" sz="4400" dirty="0"/>
              <a:t>характеристику на наставляемого (при необходимости</a:t>
            </a:r>
            <a:r>
              <a:rPr lang="ru-RU" sz="4400" dirty="0" smtClean="0"/>
              <a:t>);</a:t>
            </a:r>
          </a:p>
          <a:p>
            <a:pPr marL="0" lvl="0" indent="0">
              <a:buNone/>
            </a:pPr>
            <a:r>
              <a:rPr lang="ru-RU" sz="4400" dirty="0"/>
              <a:t>4</a:t>
            </a:r>
            <a:r>
              <a:rPr lang="ru-RU" sz="4400" dirty="0" smtClean="0"/>
              <a:t>) </a:t>
            </a:r>
            <a:r>
              <a:rPr lang="ru-RU" sz="4400" dirty="0"/>
              <a:t>всесторонне изучать  профессиональные  и  нравственные  качества  наставляемого,  его отношение к работе, коллективу, увлечения, </a:t>
            </a:r>
            <a:r>
              <a:rPr lang="ru-RU" sz="4400" dirty="0" smtClean="0"/>
              <a:t>наклонности;</a:t>
            </a:r>
          </a:p>
          <a:p>
            <a:pPr marL="0" lvl="0" indent="0">
              <a:buNone/>
            </a:pPr>
            <a:r>
              <a:rPr lang="ru-RU" sz="4400" dirty="0"/>
              <a:t>5</a:t>
            </a:r>
            <a:r>
              <a:rPr lang="ru-RU" sz="4400" dirty="0" smtClean="0"/>
              <a:t>) </a:t>
            </a:r>
            <a:r>
              <a:rPr lang="ru-RU" sz="4400" dirty="0"/>
              <a:t>сдавать отчетные документы </a:t>
            </a:r>
            <a:r>
              <a:rPr lang="ru-RU" sz="4400" dirty="0" smtClean="0"/>
              <a:t>методисту </a:t>
            </a:r>
            <a:r>
              <a:rPr lang="ru-RU" sz="4400" dirty="0"/>
              <a:t>Центра профессионального развития педагогов в конце каждого </a:t>
            </a:r>
            <a:r>
              <a:rPr lang="ru-RU" sz="4400" dirty="0" smtClean="0"/>
              <a:t>семестра.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97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Формы работы с наставляемыми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D: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0225"/>
            <a:ext cx="6912768" cy="46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3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Когда наставник может лишиться своего статуса?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Если подряд 2 человека наставляемых педагога отказываются </a:t>
            </a:r>
            <a:r>
              <a:rPr lang="ru-RU" dirty="0"/>
              <a:t>от продолжения  стажировки </a:t>
            </a:r>
            <a:r>
              <a:rPr lang="ru-RU" dirty="0" smtClean="0"/>
              <a:t>под его началом.</a:t>
            </a:r>
            <a:endParaRPr lang="ru-RU" dirty="0"/>
          </a:p>
        </p:txBody>
      </p:sp>
      <p:pic>
        <p:nvPicPr>
          <p:cNvPr id="1026" name="Picture 2" descr="D: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896544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такое наставничество?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Наставничество </a:t>
            </a:r>
            <a:r>
              <a:rPr lang="ru-RU" dirty="0"/>
              <a:t>– универсальная технология передачи опыта, знаний, формирования навыков, компетенций, </a:t>
            </a:r>
            <a:r>
              <a:rPr lang="ru-RU" dirty="0" smtClean="0"/>
              <a:t>мета компетенций </a:t>
            </a:r>
            <a:r>
              <a:rPr lang="ru-RU" dirty="0"/>
              <a:t>и ценностей через неформальное взаимообогащающее общение, основанное на доверии и партнерстве.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7" descr="E:\1.t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3356992"/>
            <a:ext cx="3384228" cy="20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5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Критерии эффективности работы наставника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1) знание наставляемым алгоритмов </a:t>
            </a:r>
            <a:r>
              <a:rPr lang="ru-RU" dirty="0"/>
              <a:t>работы, умение применять полученные </a:t>
            </a:r>
            <a:r>
              <a:rPr lang="ru-RU" dirty="0" smtClean="0"/>
              <a:t>знания </a:t>
            </a:r>
            <a:r>
              <a:rPr lang="ru-RU" dirty="0"/>
              <a:t>в служебной деятельности;</a:t>
            </a:r>
          </a:p>
          <a:p>
            <a:pPr marL="0" lvl="0" indent="0">
              <a:buNone/>
            </a:pPr>
            <a:r>
              <a:rPr lang="ru-RU" dirty="0" smtClean="0"/>
              <a:t>2) положительная </a:t>
            </a:r>
            <a:r>
              <a:rPr lang="ru-RU" dirty="0"/>
              <a:t>мотивация к профессиональной деятельности и профессиональному развитию, самостоятельность и инициативность в служебной деятельности;  </a:t>
            </a:r>
          </a:p>
          <a:p>
            <a:pPr marL="0" indent="0">
              <a:buNone/>
            </a:pPr>
            <a:r>
              <a:rPr lang="ru-RU" dirty="0" smtClean="0"/>
              <a:t>3) самостоятельность </a:t>
            </a:r>
            <a:r>
              <a:rPr lang="ru-RU" dirty="0"/>
              <a:t>наставляемого при принятии решений и выполнении им должностных </a:t>
            </a:r>
            <a:r>
              <a:rPr lang="ru-RU" dirty="0" smtClean="0"/>
              <a:t>обязанностей;</a:t>
            </a:r>
          </a:p>
          <a:p>
            <a:pPr marL="0" indent="0">
              <a:buNone/>
            </a:pPr>
            <a:r>
              <a:rPr lang="ru-RU" dirty="0" smtClean="0"/>
              <a:t>4) профессиональные достижения наставляемого педагога.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081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Виды поощрений для наставников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 smtClean="0"/>
              <a:t>1) объявление </a:t>
            </a:r>
            <a:r>
              <a:rPr lang="ru-RU" dirty="0"/>
              <a:t>благодарности приказом по колледжу;</a:t>
            </a:r>
          </a:p>
          <a:p>
            <a:pPr marL="0" lvl="0" indent="0">
              <a:buNone/>
            </a:pPr>
            <a:r>
              <a:rPr lang="ru-RU" dirty="0" smtClean="0"/>
              <a:t>2) награждение </a:t>
            </a:r>
            <a:r>
              <a:rPr lang="ru-RU" dirty="0"/>
              <a:t>Почетной грамотой директора колледжа за победу или призовое место на методической выставке в номинации «Лучший наставник»;</a:t>
            </a:r>
          </a:p>
          <a:p>
            <a:pPr marL="0" lvl="0" indent="0">
              <a:buNone/>
            </a:pPr>
            <a:r>
              <a:rPr lang="ru-RU" dirty="0" smtClean="0"/>
              <a:t>3) освещение </a:t>
            </a:r>
            <a:r>
              <a:rPr lang="ru-RU" dirty="0"/>
              <a:t>опыта лучших наставников в средствах массовой информации;</a:t>
            </a:r>
          </a:p>
          <a:p>
            <a:pPr marL="0" lvl="0" indent="0">
              <a:buNone/>
            </a:pPr>
            <a:r>
              <a:rPr lang="ru-RU" dirty="0" smtClean="0"/>
              <a:t>4) публикация </a:t>
            </a:r>
            <a:r>
              <a:rPr lang="ru-RU" dirty="0"/>
              <a:t>опыта лучших наставников на сайте Колледжа.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726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Сроки сдачи документов, которые нельзя нарушать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1)Индивидуальные планы работы наставляемых сдать до 30 сентября.</a:t>
            </a:r>
          </a:p>
          <a:p>
            <a:pPr marL="514350" indent="-514350">
              <a:buAutoNum type="arabicParenR"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2) Отчет об итогах наставничества в осеннем семестре сдать  до 10 января 2022 года.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8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База наставников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Создается по распоряжению Регионального Центра наставничества.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Ежегодно до 20 января база наставников и база наставляемых отправляются в Региональный Центр трудовых ресурсов.</a:t>
            </a:r>
          </a:p>
          <a:p>
            <a:pPr marL="0" indent="0">
              <a:buNone/>
            </a:pP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НЕ ЗАДЕРЖИВАЙТЕ СРОКИ СДАЧИ ПЛАНИРУЮЩЕЙ И ОТЧЕТНОЙ ДОКУМЕНТАЦИИ!!!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89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Сведения о наставниках в базе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ФИО.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Телефон, электронный адрес.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Дата вхождения в программу наставничества.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ФИО наставляемого педагога.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компетенции наставника.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Важные достижения наставника.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Интересы наставника.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Желаемый возраст наставляемых.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 времени на программу наставничества.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Результаты программы наставничества.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Ссылка на отзыв наставника, размещенный на сайте ПГК.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Дата выхода из программы наставничества.</a:t>
            </a: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265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Сведения о наставляемых в базе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ФИО наставляемого педагога.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Телефон и электронный адрес.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Дата вхождения в программу.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Основной запрос наставляемого.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Дата вхождения в программу наставничества.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ФИО наставника.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Результаты программы.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Дата завершения программы наставничества.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Ссылка на отзыв наставляемого, размещенный на сайте ПГК.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2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Структура программы наставничества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905385"/>
              </p:ext>
            </p:extLst>
          </p:nvPr>
        </p:nvGraphicFramePr>
        <p:xfrm>
          <a:off x="1623219" y="548680"/>
          <a:ext cx="5943600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815"/>
                <a:gridCol w="2611601"/>
                <a:gridCol w="687364"/>
                <a:gridCol w="1743820"/>
              </a:tblGrid>
              <a:tr h="1838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элемента структуры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элемента структуры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Соотношение часов во взаимодействии с наставником 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практика на рабочем месте наставляемого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0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Модуль 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Основы профессиональной деятельности и адаптация к требованиям образовательного процесса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r>
                        <a:rPr lang="en-US" sz="1200">
                          <a:effectLst/>
                        </a:rPr>
                        <a:t>/</a:t>
                      </a: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7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Модуль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Профессиональные пробы, изучение передового педагогического опыта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r>
                        <a:rPr lang="en-US" sz="1200">
                          <a:effectLst/>
                        </a:rPr>
                        <a:t>/</a:t>
                      </a: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7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Модуль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(М3)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Профессиональное становление и развитие педагога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910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онтроль и оценка результатов освоения программы наставничества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513145"/>
              </p:ext>
            </p:extLst>
          </p:nvPr>
        </p:nvGraphicFramePr>
        <p:xfrm>
          <a:off x="611560" y="692696"/>
          <a:ext cx="8280920" cy="41764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80920"/>
              </a:tblGrid>
              <a:tr h="4176464"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</a:rPr>
                        <a:t>Методы контроля результатов обучения: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imSun"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согласование со стороны наставника индивидуального плана наставляемого;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imSun"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поверка и согласование разработанных наставляемым учебно-методических материалов для студентов колледжа;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imSun"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посещение открытых уроков и внеклассных мероприятий наставляемого педагога;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imSun"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педагогическое наблюдение в процессе участия наставляемого педагога в конкурсах профессионального мастерства «Лучший преподаватель года» и «Самый классный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классный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»;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imSun"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проверка портфолио личных достижений наставляемого педагога;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imSun"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проверка КМО наставляемого педагога.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95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</a:rPr>
                        <a:t>Форма контроля результатов обучения: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imSun"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самоконтроль наставника и наставляемого (выполнение индивидуального плана работы);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imSun"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демонстрация опыта;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imSun"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согласование на заседании ПЦМК учебно-методических материалов для студентов, разработанных наставляемым;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imSun"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подготовка и защита КМО;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imSun"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подготовка портфолио на аттестацию»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imSun"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анализ удовлетворенности наставляемого.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311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должен понимать наставник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Наставничество – это Ваш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НОВЫЙ ОПЫТ!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Ваш профессиональный рост в качестве наставника неизбежен!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Передавая другим свои знания, умения, Вы оставляете свой след в истории российского профессионального образования, закладываете фундамент будущего нашей страны.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Mezeneva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852936"/>
            <a:ext cx="3672409" cy="26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97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внимание!!!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3200" dirty="0" smtClean="0"/>
              <a:t>Наставничество – это инвестиция в долгосрочное развитие организации, </a:t>
            </a:r>
            <a:r>
              <a:rPr lang="ru-RU" sz="3200" dirty="0"/>
              <a:t>в</a:t>
            </a:r>
            <a:r>
              <a:rPr lang="ru-RU" sz="3200" dirty="0" smtClean="0"/>
              <a:t> ее здоровье.</a:t>
            </a:r>
          </a:p>
          <a:p>
            <a:pPr marL="0" indent="0" algn="just">
              <a:buNone/>
            </a:pPr>
            <a:r>
              <a:rPr lang="ru-RU" dirty="0" smtClean="0"/>
              <a:t>               </a:t>
            </a:r>
          </a:p>
          <a:p>
            <a:pPr marL="0" indent="0" algn="just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                                        (Дэвид </a:t>
            </a:r>
            <a:r>
              <a:rPr lang="ru-RU" sz="2400" i="1" dirty="0" err="1" smtClean="0"/>
              <a:t>Майстер</a:t>
            </a:r>
            <a:r>
              <a:rPr lang="ru-RU" sz="2400" i="1" dirty="0" smtClean="0"/>
              <a:t>)</a:t>
            </a:r>
            <a:endParaRPr lang="ru-RU" sz="2400" dirty="0"/>
          </a:p>
        </p:txBody>
      </p:sp>
      <p:pic>
        <p:nvPicPr>
          <p:cNvPr id="1026" name="Picture 2" descr="D: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780928"/>
            <a:ext cx="3461115" cy="25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1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Формы реализации наставничества в ПГК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«студент – студент»;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«педагог – педагог»;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«педагог – студент»;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«студент – школьник»;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«работодатель – студент»;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«студент – социум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5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Кто такой наставник?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Наставник в педагогическом коллективе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sz="2400" dirty="0"/>
              <a:t>высококвалифицированный специалист Колледжа, обладающий профессиональными умениями и знаниями, принимающий на себя функцию по обучению вновь пришедших </a:t>
            </a:r>
            <a:r>
              <a:rPr lang="ru-RU" sz="2400" dirty="0" smtClean="0"/>
              <a:t>и/или </a:t>
            </a:r>
            <a:r>
              <a:rPr lang="ru-RU" sz="2400" dirty="0"/>
              <a:t>менее опытных работников.</a:t>
            </a:r>
          </a:p>
          <a:p>
            <a:endParaRPr lang="ru-RU" dirty="0"/>
          </a:p>
        </p:txBody>
      </p:sp>
      <p:pic>
        <p:nvPicPr>
          <p:cNvPr id="1026" name="Picture 2" descr="C:\Users\Mezeneva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30899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7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Наставник – образец для подражания в профессиональном поведении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D: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7"/>
            <a:ext cx="77768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6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Сущность понятия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«наставляемый педагог»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Наставляемый в педагогическом коллективе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b="1" dirty="0"/>
              <a:t>новый работник Колледжа, не имеющий опыта выполнения должностных обязанностей, </a:t>
            </a:r>
            <a:r>
              <a:rPr lang="ru-RU" dirty="0"/>
              <a:t>прикрепляемый к наставнику для дальнейшего совершенствования своих профессиональных знаний и умений, для обеспечения быстрой адаптации к корпоративным и нормативным требованиям колледжа.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11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представляет собой наставничество?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Наставничество представляет собой целенаправленную работу наставника по адаптации и развитию профессиональных компетенций   </a:t>
            </a:r>
            <a:r>
              <a:rPr lang="ru-RU" dirty="0" smtClean="0"/>
              <a:t>наставляемого.</a:t>
            </a:r>
            <a:endParaRPr lang="ru-RU" dirty="0"/>
          </a:p>
        </p:txBody>
      </p:sp>
      <p:pic>
        <p:nvPicPr>
          <p:cNvPr id="9218" name="Picture 2" descr="D: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324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6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Формы наставничества в ПГК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chemeClr val="tx2"/>
                </a:solidFill>
              </a:rPr>
              <a:t>Индивидуальное наставничество</a:t>
            </a:r>
            <a:r>
              <a:rPr lang="ru-RU" dirty="0">
                <a:solidFill>
                  <a:schemeClr val="tx2"/>
                </a:solidFill>
              </a:rPr>
              <a:t> – </a:t>
            </a:r>
            <a:r>
              <a:rPr lang="ru-RU" dirty="0"/>
              <a:t>наиболее распространенная форма, при которой за наставником закрепляется один </a:t>
            </a:r>
            <a:r>
              <a:rPr lang="ru-RU" dirty="0" smtClean="0"/>
              <a:t>наставляемый</a:t>
            </a:r>
            <a:r>
              <a:rPr lang="ru-RU" dirty="0"/>
              <a:t>.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Групповое наставничество</a:t>
            </a:r>
            <a:r>
              <a:rPr lang="ru-RU" dirty="0"/>
              <a:t>, при котором наставник руководит группой </a:t>
            </a:r>
            <a:r>
              <a:rPr lang="ru-RU" dirty="0" smtClean="0"/>
              <a:t>наставляемых</a:t>
            </a:r>
            <a:r>
              <a:rPr lang="ru-RU" dirty="0"/>
              <a:t>.</a:t>
            </a:r>
          </a:p>
        </p:txBody>
      </p:sp>
      <p:pic>
        <p:nvPicPr>
          <p:cNvPr id="2050" name="Picture 2" descr="D:\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57276"/>
            <a:ext cx="2664296" cy="20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8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Виды деятельности наставника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1) аналитическая</a:t>
            </a:r>
            <a:r>
              <a:rPr lang="ru-RU" dirty="0"/>
              <a:t>; </a:t>
            </a:r>
            <a:endParaRPr lang="ru-RU" sz="2800" dirty="0"/>
          </a:p>
          <a:p>
            <a:pPr marL="0" lvl="0" indent="0">
              <a:buNone/>
            </a:pPr>
            <a:r>
              <a:rPr lang="ru-RU" dirty="0" smtClean="0"/>
              <a:t>2) адаптационная</a:t>
            </a:r>
            <a:r>
              <a:rPr lang="ru-RU" dirty="0"/>
              <a:t>;</a:t>
            </a:r>
            <a:endParaRPr lang="ru-RU" sz="2800" dirty="0"/>
          </a:p>
          <a:p>
            <a:pPr marL="0" lvl="0" indent="0">
              <a:buNone/>
            </a:pPr>
            <a:r>
              <a:rPr lang="ru-RU" dirty="0" smtClean="0"/>
              <a:t>3) практическая </a:t>
            </a:r>
            <a:r>
              <a:rPr lang="ru-RU" dirty="0"/>
              <a:t>(профессиональная);</a:t>
            </a:r>
            <a:endParaRPr lang="ru-RU" sz="2800" dirty="0"/>
          </a:p>
          <a:p>
            <a:pPr marL="0" lvl="0" indent="0">
              <a:buNone/>
            </a:pPr>
            <a:r>
              <a:rPr lang="ru-RU" dirty="0" smtClean="0"/>
              <a:t>4) профилактическая</a:t>
            </a:r>
            <a:r>
              <a:rPr lang="ru-RU" dirty="0"/>
              <a:t>; </a:t>
            </a:r>
            <a:endParaRPr lang="ru-RU" sz="2800" dirty="0"/>
          </a:p>
          <a:p>
            <a:pPr marL="0" lvl="0" indent="0">
              <a:buNone/>
            </a:pPr>
            <a:r>
              <a:rPr lang="ru-RU" dirty="0" smtClean="0"/>
              <a:t>5) информационная</a:t>
            </a:r>
            <a:r>
              <a:rPr lang="ru-RU" dirty="0"/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098" name="Picture 2" descr="D: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28803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49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358</TotalTime>
  <Words>1145</Words>
  <Application>Microsoft Office PowerPoint</Application>
  <PresentationFormat>Экран (4:3)</PresentationFormat>
  <Paragraphs>167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Наставничество в педагогической среде </vt:lpstr>
      <vt:lpstr>Что такое наставничество?</vt:lpstr>
      <vt:lpstr>Формы реализации наставничества в ПГК</vt:lpstr>
      <vt:lpstr>Кто такой наставник?</vt:lpstr>
      <vt:lpstr>Наставник – образец для подражания в профессиональном поведении</vt:lpstr>
      <vt:lpstr>Сущность понятия «наставляемый педагог»</vt:lpstr>
      <vt:lpstr>Что представляет собой наставничество?</vt:lpstr>
      <vt:lpstr>Формы наставничества в ПГК</vt:lpstr>
      <vt:lpstr>Виды деятельности наставника</vt:lpstr>
      <vt:lpstr>Цель наставничества</vt:lpstr>
      <vt:lpstr>Сроки реализации наставничества</vt:lpstr>
      <vt:lpstr>Основания для сокращения сроков опеки наставниками на 1 год</vt:lpstr>
      <vt:lpstr>Критерии отбора наставников</vt:lpstr>
      <vt:lpstr>Каким должно быть мнение наставляемого о наставнике?</vt:lpstr>
      <vt:lpstr>Организация наставничества</vt:lpstr>
      <vt:lpstr>Функции методиста Центра профессионального развития педагогов</vt:lpstr>
      <vt:lpstr>Обязанности наставника</vt:lpstr>
      <vt:lpstr>Формы работы с наставляемыми </vt:lpstr>
      <vt:lpstr>Когда наставник может лишиться своего статуса?</vt:lpstr>
      <vt:lpstr>Критерии эффективности работы наставника</vt:lpstr>
      <vt:lpstr>Виды поощрений для наставников</vt:lpstr>
      <vt:lpstr>Сроки сдачи документов, которые нельзя нарушать</vt:lpstr>
      <vt:lpstr>База наставников</vt:lpstr>
      <vt:lpstr>Сведения о наставниках в базе </vt:lpstr>
      <vt:lpstr>Сведения о наставляемых в базе</vt:lpstr>
      <vt:lpstr>Структура программы наставничества</vt:lpstr>
      <vt:lpstr>Контроль и оценка результатов освоения программы наставничества</vt:lpstr>
      <vt:lpstr>Что должен понимать наставник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Mezeneva</cp:lastModifiedBy>
  <cp:revision>92</cp:revision>
  <dcterms:created xsi:type="dcterms:W3CDTF">2021-09-10T14:29:49Z</dcterms:created>
  <dcterms:modified xsi:type="dcterms:W3CDTF">2021-09-23T10:53:28Z</dcterms:modified>
</cp:coreProperties>
</file>