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48"/>
  </p:notesMasterIdLst>
  <p:sldIdLst>
    <p:sldId id="290" r:id="rId2"/>
    <p:sldId id="292" r:id="rId3"/>
    <p:sldId id="338" r:id="rId4"/>
    <p:sldId id="295" r:id="rId5"/>
    <p:sldId id="351" r:id="rId6"/>
    <p:sldId id="339" r:id="rId7"/>
    <p:sldId id="294" r:id="rId8"/>
    <p:sldId id="340" r:id="rId9"/>
    <p:sldId id="301" r:id="rId10"/>
    <p:sldId id="352" r:id="rId11"/>
    <p:sldId id="296" r:id="rId12"/>
    <p:sldId id="341" r:id="rId13"/>
    <p:sldId id="297" r:id="rId14"/>
    <p:sldId id="342" r:id="rId15"/>
    <p:sldId id="298" r:id="rId16"/>
    <p:sldId id="343" r:id="rId17"/>
    <p:sldId id="299" r:id="rId18"/>
    <p:sldId id="349" r:id="rId19"/>
    <p:sldId id="300" r:id="rId20"/>
    <p:sldId id="347" r:id="rId21"/>
    <p:sldId id="311" r:id="rId22"/>
    <p:sldId id="312" r:id="rId23"/>
    <p:sldId id="344" r:id="rId24"/>
    <p:sldId id="313" r:id="rId25"/>
    <p:sldId id="348" r:id="rId26"/>
    <p:sldId id="346" r:id="rId27"/>
    <p:sldId id="345" r:id="rId28"/>
    <p:sldId id="314" r:id="rId29"/>
    <p:sldId id="315" r:id="rId30"/>
    <p:sldId id="316" r:id="rId31"/>
    <p:sldId id="317" r:id="rId32"/>
    <p:sldId id="257" r:id="rId33"/>
    <p:sldId id="258" r:id="rId34"/>
    <p:sldId id="302" r:id="rId35"/>
    <p:sldId id="303" r:id="rId36"/>
    <p:sldId id="304" r:id="rId37"/>
    <p:sldId id="306" r:id="rId38"/>
    <p:sldId id="305" r:id="rId39"/>
    <p:sldId id="293" r:id="rId40"/>
    <p:sldId id="318" r:id="rId41"/>
    <p:sldId id="309" r:id="rId42"/>
    <p:sldId id="310" r:id="rId43"/>
    <p:sldId id="307" r:id="rId44"/>
    <p:sldId id="308" r:id="rId45"/>
    <p:sldId id="291" r:id="rId46"/>
    <p:sldId id="286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3827" autoAdjust="0"/>
  </p:normalViewPr>
  <p:slideViewPr>
    <p:cSldViewPr snapToGrid="0">
      <p:cViewPr varScale="1">
        <p:scale>
          <a:sx n="107" d="100"/>
          <a:sy n="107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B9FBB-FDAB-4CDD-BC93-E54B30B50CE9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586E0-BDC2-494C-9F6D-EE611B714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106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586E0-BDC2-494C-9F6D-EE611B71412A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844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586E0-BDC2-494C-9F6D-EE611B71412A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651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073ED0CC-082F-4160-86E5-0D6041F12778}" type="datetime1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73ED0CC-082F-4160-86E5-0D6041F12778}" type="datetime1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073ED0CC-082F-4160-86E5-0D6041F12778}" type="datetime1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3ED0CC-082F-4160-86E5-0D6041F12778}" type="datetime1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73ED0CC-082F-4160-86E5-0D6041F12778}" type="datetime1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3ED0CC-082F-4160-86E5-0D6041F12778}" type="datetime1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73ED0CC-082F-4160-86E5-0D6041F12778}" type="datetime1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mindomo.com/de/mindmap/mind-map-b3d8c8c44a094f7280d3380f5397e1a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rkindikqanaty.com/kurs-po-pravam-cheloveka/modul1/urok1-3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54941" y="2277036"/>
            <a:ext cx="9386047" cy="189436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Современные подходы и технологии гражданского воспитания детей и молодежи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960914" y="4963886"/>
            <a:ext cx="8437710" cy="1612742"/>
          </a:xfrm>
        </p:spPr>
        <p:txBody>
          <a:bodyPr>
            <a:normAutofit/>
          </a:bodyPr>
          <a:lstStyle/>
          <a:p>
            <a:r>
              <a:rPr lang="ru-RU" sz="2000" dirty="0"/>
              <a:t>ЦПО Самарской области</a:t>
            </a:r>
          </a:p>
          <a:p>
            <a:r>
              <a:rPr lang="ru-RU" sz="2000" dirty="0"/>
              <a:t>Иванушкина Екатерина Владимировна,</a:t>
            </a:r>
          </a:p>
          <a:p>
            <a:r>
              <a:rPr lang="ru-RU" sz="2000" dirty="0"/>
              <a:t>89276065163, </a:t>
            </a:r>
            <a:r>
              <a:rPr lang="en-US" sz="2000" dirty="0"/>
              <a:t>ivanushkina@cposo.ru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645A4-6525-256D-0932-63F0122B8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57218-436E-533F-58C7-FD8036498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09300" cy="39846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>Гражданское воспитание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91608D-96CA-6AD5-8CD3-2EE77DDB40D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0200" y="673100"/>
            <a:ext cx="11404600" cy="60325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- гражданская идентичность;</a:t>
            </a:r>
          </a:p>
          <a:p>
            <a:pPr algn="just"/>
            <a:r>
              <a:rPr lang="ru-RU" dirty="0"/>
              <a:t>- правовая грамотность (основные права человека / ребенка; основные международные и федеральные законодательные акты);</a:t>
            </a:r>
          </a:p>
          <a:p>
            <a:pPr algn="just"/>
            <a:r>
              <a:rPr lang="ru-RU" dirty="0"/>
              <a:t>- равенство, дискриминация и нетерпимость; </a:t>
            </a:r>
          </a:p>
          <a:p>
            <a:pPr algn="just"/>
            <a:r>
              <a:rPr lang="ru-RU" dirty="0"/>
              <a:t>- инклюзия;</a:t>
            </a:r>
          </a:p>
          <a:p>
            <a:pPr algn="just"/>
            <a:r>
              <a:rPr lang="ru-RU" dirty="0"/>
              <a:t>- миграция;</a:t>
            </a:r>
          </a:p>
          <a:p>
            <a:pPr algn="just"/>
            <a:r>
              <a:rPr lang="ru-RU" dirty="0"/>
              <a:t>- экстремизм, терроризм, национализм, война и мир;</a:t>
            </a:r>
          </a:p>
          <a:p>
            <a:pPr algn="just"/>
            <a:r>
              <a:rPr lang="ru-RU" dirty="0"/>
              <a:t>- коррупция;</a:t>
            </a:r>
          </a:p>
          <a:p>
            <a:pPr algn="just"/>
            <a:r>
              <a:rPr lang="ru-RU" u="sng" dirty="0"/>
              <a:t>- СМИ и работа с информацией, критическое мышление, безопасность в сети Интернет, этика, этические нормы поведения в сети, цифровая гигиена;</a:t>
            </a:r>
          </a:p>
          <a:p>
            <a:pPr algn="just"/>
            <a:r>
              <a:rPr lang="ru-RU" dirty="0"/>
              <a:t>- закон, правопорядок, </a:t>
            </a:r>
            <a:r>
              <a:rPr lang="ru-RU" dirty="0" err="1"/>
              <a:t>девиантное</a:t>
            </a:r>
            <a:r>
              <a:rPr lang="ru-RU" dirty="0"/>
              <a:t> поведение;</a:t>
            </a:r>
          </a:p>
          <a:p>
            <a:pPr algn="just"/>
            <a:r>
              <a:rPr lang="ru-RU" u="sng" dirty="0"/>
              <a:t>- религия и вера;</a:t>
            </a:r>
          </a:p>
          <a:p>
            <a:pPr algn="just"/>
            <a:r>
              <a:rPr lang="ru-RU" u="sng" dirty="0"/>
              <a:t>- глобализация;</a:t>
            </a:r>
          </a:p>
          <a:p>
            <a:pPr algn="just"/>
            <a:r>
              <a:rPr lang="ru-RU" u="sng" dirty="0"/>
              <a:t>- электоральная культура;</a:t>
            </a:r>
          </a:p>
          <a:p>
            <a:pPr algn="just"/>
            <a:r>
              <a:rPr lang="ru-RU" u="sng" dirty="0"/>
              <a:t>- диалог культур, </a:t>
            </a:r>
            <a:r>
              <a:rPr lang="ru-RU" u="sng" dirty="0" err="1"/>
              <a:t>полилингвальность</a:t>
            </a:r>
            <a:r>
              <a:rPr lang="ru-RU" u="sng" dirty="0"/>
              <a:t>;</a:t>
            </a:r>
          </a:p>
          <a:p>
            <a:pPr algn="just"/>
            <a:r>
              <a:rPr lang="ru-RU" u="sng" dirty="0"/>
              <a:t>- общественные организации гражданской направленности, детско-юношеские движения, организации, сообщества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116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8700" y="469037"/>
            <a:ext cx="98171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Признание прав человека означает признание того, что каждому человеку дано право требовать соблюдения следующих положений: </a:t>
            </a:r>
            <a:r>
              <a:rPr lang="ru-RU" sz="3200" b="1" dirty="0"/>
              <a:t>я обладаю этими правами</a:t>
            </a:r>
            <a:r>
              <a:rPr lang="ru-RU" sz="3200" dirty="0"/>
              <a:t>, что бы вы ни говорили и ни делали, </a:t>
            </a:r>
            <a:r>
              <a:rPr lang="ru-RU" sz="3200" b="1" dirty="0"/>
              <a:t>потому что я</a:t>
            </a:r>
            <a:r>
              <a:rPr lang="ru-RU" sz="3200" dirty="0"/>
              <a:t>, точно так же, как и вы, </a:t>
            </a:r>
            <a:r>
              <a:rPr lang="ru-RU" sz="3200" b="1" dirty="0"/>
              <a:t>человек</a:t>
            </a:r>
            <a:r>
              <a:rPr lang="ru-RU" sz="3200" dirty="0"/>
              <a:t>. Права человека присущи каждому человеку.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386" y="3568700"/>
            <a:ext cx="5413828" cy="3045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1013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1000" y="200025"/>
            <a:ext cx="9956800" cy="2657475"/>
          </a:xfrm>
        </p:spPr>
        <p:txBody>
          <a:bodyPr>
            <a:normAutofit fontScale="90000"/>
          </a:bodyPr>
          <a:lstStyle/>
          <a:p>
            <a:r>
              <a:rPr lang="ru-RU" sz="6000" dirty="0"/>
              <a:t>Какие ценности лежат в основе признания прав?</a:t>
            </a:r>
            <a:br>
              <a:rPr lang="ru-RU" sz="6000" dirty="0"/>
            </a:b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2571750"/>
            <a:ext cx="97202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4400" dirty="0"/>
              <a:t>если у всех равные права =</a:t>
            </a:r>
            <a:r>
              <a:rPr lang="en-US" sz="4400" dirty="0"/>
              <a:t>&gt;</a:t>
            </a:r>
          </a:p>
          <a:p>
            <a:pPr marL="285750" indent="-285750">
              <a:buFontTx/>
              <a:buChar char="-"/>
            </a:pPr>
            <a:r>
              <a:rPr lang="ru-RU" sz="4400" dirty="0"/>
              <a:t>если все должны их соблюдать =</a:t>
            </a:r>
            <a:r>
              <a:rPr lang="en-US" sz="4400" dirty="0"/>
              <a:t>&gt;</a:t>
            </a:r>
          </a:p>
          <a:p>
            <a:pPr marL="285750" indent="-285750">
              <a:buFontTx/>
              <a:buChar char="-"/>
            </a:pPr>
            <a:r>
              <a:rPr lang="ru-RU" sz="4400" dirty="0"/>
              <a:t>если я признаю человеческое достоинство =</a:t>
            </a:r>
            <a:r>
              <a:rPr lang="en-US" sz="4400" dirty="0"/>
              <a:t>&gt;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398916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0" y="0"/>
            <a:ext cx="9956800" cy="652462"/>
          </a:xfrm>
        </p:spPr>
        <p:txBody>
          <a:bodyPr/>
          <a:lstStyle/>
          <a:p>
            <a:pPr algn="r"/>
            <a:r>
              <a:rPr lang="ru-RU" dirty="0"/>
              <a:t>Основные ценности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652462"/>
            <a:ext cx="9956800" cy="582149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/>
              <a:t>Человеческое достоинство - </a:t>
            </a:r>
            <a:r>
              <a:rPr lang="ru-RU" dirty="0"/>
              <a:t>уважение и самоуважение человеческой личности.</a:t>
            </a:r>
            <a:endParaRPr lang="ru-RU" b="1" dirty="0"/>
          </a:p>
          <a:p>
            <a:pPr algn="just"/>
            <a:r>
              <a:rPr lang="ru-RU" b="1" dirty="0"/>
              <a:t>Равенство - </a:t>
            </a:r>
            <a:r>
              <a:rPr lang="ru-RU" dirty="0"/>
              <a:t>единый для всех уровень прав и свобод и запрещающий любую дискриминацию.</a:t>
            </a:r>
          </a:p>
          <a:p>
            <a:pPr algn="just"/>
            <a:r>
              <a:rPr lang="ru-RU" b="1" dirty="0"/>
              <a:t>Свобода:</a:t>
            </a:r>
            <a:r>
              <a:rPr lang="ru-RU" dirty="0"/>
              <a:t> поскольку человеческая воля составляет важную часть человеческого достоинства. Принуждение делать что-то вопреки нашему желанию принижает человеческую личность. </a:t>
            </a:r>
          </a:p>
          <a:p>
            <a:pPr algn="just"/>
            <a:r>
              <a:rPr lang="ru-RU" b="1" dirty="0"/>
              <a:t>Уважение к другим:</a:t>
            </a:r>
            <a:r>
              <a:rPr lang="ru-RU" dirty="0"/>
              <a:t> поскольку отсутствие уважения к другим не позволяет оценить их индивидуальность и их человеческое достоинство. </a:t>
            </a:r>
          </a:p>
          <a:p>
            <a:pPr algn="just"/>
            <a:r>
              <a:rPr lang="ru-RU" b="1" dirty="0"/>
              <a:t>Недопустимость дискриминации: </a:t>
            </a:r>
            <a:r>
              <a:rPr lang="ru-RU" dirty="0"/>
              <a:t>поскольку равенство людей в человеческом достоинстве означает, что мы не можем судить о правах и возможностях людей, исходя из их физических или иных признаков. </a:t>
            </a:r>
          </a:p>
          <a:p>
            <a:pPr algn="just"/>
            <a:r>
              <a:rPr lang="ru-RU" b="1" dirty="0"/>
              <a:t>Терпимость:</a:t>
            </a:r>
            <a:r>
              <a:rPr lang="ru-RU" dirty="0"/>
              <a:t> поскольку нетерпимость указывает на отсутствие уважения к различиям, а равенство не означает тождественности или единообразия. </a:t>
            </a:r>
          </a:p>
          <a:p>
            <a:pPr algn="just"/>
            <a:r>
              <a:rPr lang="ru-RU" b="1" dirty="0"/>
              <a:t>Справедливость:</a:t>
            </a:r>
            <a:r>
              <a:rPr lang="ru-RU" dirty="0"/>
              <a:t> поскольку люди, равные в своей принадлежности к человеческому роду, заслуживают справедливого отношения. </a:t>
            </a:r>
          </a:p>
          <a:p>
            <a:pPr algn="just"/>
            <a:r>
              <a:rPr lang="ru-RU" b="1" dirty="0"/>
              <a:t>Ответственность:</a:t>
            </a:r>
            <a:r>
              <a:rPr lang="ru-RU" dirty="0"/>
              <a:t> поскольку уважение к правам других людей предполагает ответственность каждого человека за его действия и требует от него усилий, направленных на реализацию его прав и прав всех людей.</a:t>
            </a:r>
          </a:p>
        </p:txBody>
      </p:sp>
    </p:spTree>
    <p:extLst>
      <p:ext uri="{BB962C8B-B14F-4D97-AF65-F5344CB8AC3E}">
        <p14:creationId xmlns:p14="http://schemas.microsoft.com/office/powerpoint/2010/main" val="618097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8137" y="2371725"/>
            <a:ext cx="9956800" cy="2657475"/>
          </a:xfrm>
        </p:spPr>
        <p:txBody>
          <a:bodyPr>
            <a:normAutofit fontScale="90000"/>
          </a:bodyPr>
          <a:lstStyle/>
          <a:p>
            <a:r>
              <a:rPr lang="ru-RU" sz="6000" dirty="0"/>
              <a:t>Что значит «права человека </a:t>
            </a:r>
            <a:r>
              <a:rPr lang="ru-RU" sz="6000" b="1" dirty="0"/>
              <a:t>неотъемлемы</a:t>
            </a:r>
            <a:r>
              <a:rPr lang="ru-RU" sz="6000" dirty="0"/>
              <a:t>»? Может ли право быть ограничено?</a:t>
            </a:r>
            <a:br>
              <a:rPr lang="ru-RU" sz="6000" dirty="0"/>
            </a:br>
            <a:br>
              <a:rPr lang="ru-RU" dirty="0"/>
            </a:b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1353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/>
              <a:t>Это означает, что вы </a:t>
            </a:r>
            <a:r>
              <a:rPr lang="ru-RU" b="1" dirty="0"/>
              <a:t>не можете их утратить</a:t>
            </a:r>
            <a:r>
              <a:rPr lang="ru-RU" dirty="0"/>
              <a:t>, поскольку они имеют отношение к самому факту человеческого существования, они присущи всем людям. </a:t>
            </a:r>
            <a:r>
              <a:rPr lang="ru-RU" b="1" dirty="0"/>
              <a:t>При определенных обстоятельствах действие некоторых из них, хотя и не всех, может быть приостановлено или ограничено.</a:t>
            </a:r>
            <a:r>
              <a:rPr lang="ru-RU" dirty="0"/>
              <a:t> Например, если кто-то признан виновным в совершении преступления, он или она могут быть лишены свободы; или же правительство какой-то страны может ввести чрезвычайное положение, заявив об этом публично, а затем может отменить некоторые права, например, ограничить свободу передвижения посредством введения комендантского часа.</a:t>
            </a:r>
          </a:p>
        </p:txBody>
      </p:sp>
    </p:spTree>
    <p:extLst>
      <p:ext uri="{BB962C8B-B14F-4D97-AF65-F5344CB8AC3E}">
        <p14:creationId xmlns:p14="http://schemas.microsoft.com/office/powerpoint/2010/main" val="4275283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8136" y="2371725"/>
            <a:ext cx="11491913" cy="2657475"/>
          </a:xfrm>
        </p:spPr>
        <p:txBody>
          <a:bodyPr>
            <a:normAutofit fontScale="90000"/>
          </a:bodyPr>
          <a:lstStyle/>
          <a:p>
            <a:r>
              <a:rPr lang="ru-RU" sz="6000" dirty="0"/>
              <a:t>Что значит «права неделимы, взаимозависимы и взаимосвязаны»?</a:t>
            </a:r>
            <a:br>
              <a:rPr lang="ru-RU" sz="6000" dirty="0"/>
            </a:br>
            <a:br>
              <a:rPr lang="ru-RU" dirty="0"/>
            </a:b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9089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/>
              <a:t>Это означает, что различные права человека по существу связаны между собой и </a:t>
            </a:r>
            <a:r>
              <a:rPr lang="ru-RU" sz="3600" b="1" dirty="0"/>
              <a:t>не могут рассматриваться по отдельности</a:t>
            </a:r>
            <a:r>
              <a:rPr lang="ru-RU" sz="3600" dirty="0"/>
              <a:t>. Осуществление одного права зависит от осуществления многих других прав, и нет ни одного права, которое было бы важнее остальных. </a:t>
            </a:r>
          </a:p>
        </p:txBody>
      </p:sp>
    </p:spTree>
    <p:extLst>
      <p:ext uri="{BB962C8B-B14F-4D97-AF65-F5344CB8AC3E}">
        <p14:creationId xmlns:p14="http://schemas.microsoft.com/office/powerpoint/2010/main" val="1546546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8136" y="2371725"/>
            <a:ext cx="11491913" cy="2657475"/>
          </a:xfrm>
        </p:spPr>
        <p:txBody>
          <a:bodyPr>
            <a:normAutofit fontScale="90000"/>
          </a:bodyPr>
          <a:lstStyle/>
          <a:p>
            <a:r>
              <a:rPr lang="ru-RU" sz="6000" dirty="0"/>
              <a:t>Что значит </a:t>
            </a:r>
            <a:br>
              <a:rPr lang="ru-RU" sz="6000" dirty="0"/>
            </a:br>
            <a:r>
              <a:rPr lang="ru-RU" sz="6000" dirty="0"/>
              <a:t>«права универсальны»?</a:t>
            </a:r>
            <a:br>
              <a:rPr lang="ru-RU" sz="6000" dirty="0"/>
            </a:br>
            <a:br>
              <a:rPr lang="ru-RU" dirty="0"/>
            </a:b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6242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Права человека универсальны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/>
              <a:t>а это значит, что они равно применимы ко всем людям во всем мире, причем без ограничений по времени. Каждый имеет право пользоваться правами человека, </a:t>
            </a:r>
            <a:r>
              <a:rPr lang="ru-RU" b="1" dirty="0"/>
              <a:t>без каких бы то ни было различий</a:t>
            </a:r>
            <a:r>
              <a:rPr lang="ru-RU" dirty="0"/>
              <a:t> в силу расовой или этнической принадлежности, цвета кожи, пола, инвалидности, языка, религии, политических или иных убеждений, национального или социального происхождения, рождения, имущественного или иного положения.</a:t>
            </a:r>
            <a:endParaRPr lang="en-US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73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«патриотическое воспитание»?</a:t>
            </a:r>
            <a:br>
              <a:rPr lang="ru-RU" dirty="0"/>
            </a:br>
            <a:r>
              <a:rPr lang="ru-RU" dirty="0"/>
              <a:t>Что такое «гражданское воспитание»?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09600" y="2590292"/>
            <a:ext cx="4876800" cy="3430016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590292"/>
            <a:ext cx="4876800" cy="343001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dirty="0"/>
              <a:t>?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1583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342" y="523568"/>
            <a:ext cx="9956800" cy="4873752"/>
          </a:xfrm>
        </p:spPr>
        <p:txBody>
          <a:bodyPr/>
          <a:lstStyle/>
          <a:p>
            <a:r>
              <a:rPr lang="ru-RU" sz="5400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Развитие прав человека</a:t>
            </a:r>
          </a:p>
          <a:p>
            <a:pPr marL="0" indent="0">
              <a:buNone/>
            </a:pPr>
            <a:endParaRPr lang="ru-RU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https://www.mindomo.com/de/mindmap/mind-map-b3d8c8c44a094f7280d3380f5397e1a4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8233" y="5143500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2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9315" y="337458"/>
            <a:ext cx="8229600" cy="1894362"/>
          </a:xfrm>
        </p:spPr>
        <p:txBody>
          <a:bodyPr/>
          <a:lstStyle/>
          <a:p>
            <a:r>
              <a:rPr lang="ru-RU" dirty="0"/>
              <a:t>Исторический обзор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57715" y="2361723"/>
            <a:ext cx="8229600" cy="1371600"/>
          </a:xfrm>
        </p:spPr>
        <p:txBody>
          <a:bodyPr>
            <a:noAutofit/>
          </a:bodyPr>
          <a:lstStyle/>
          <a:p>
            <a:pPr algn="just"/>
            <a:r>
              <a:rPr lang="ru-RU" sz="2000" b="0" dirty="0"/>
              <a:t>Идея того, что люди обладают неотъемлемыми правами, коренится во многих культурах и древних традициях. Они стали </a:t>
            </a:r>
            <a:r>
              <a:rPr lang="ru-RU" sz="2000" dirty="0"/>
              <a:t>ответом на всеобщие потребности человека </a:t>
            </a:r>
            <a:r>
              <a:rPr lang="ru-RU" sz="2000" b="0" dirty="0"/>
              <a:t>и на требования и </a:t>
            </a:r>
            <a:r>
              <a:rPr lang="ru-RU" sz="2000" dirty="0"/>
              <a:t>поиски справедливости. </a:t>
            </a:r>
          </a:p>
          <a:p>
            <a:pPr algn="just"/>
            <a:r>
              <a:rPr lang="ru-RU" sz="2000" b="0" dirty="0"/>
              <a:t>У каждой общности людей были свои идеалы и системы обеспечения справедливости, которые сохранились в виде </a:t>
            </a:r>
            <a:r>
              <a:rPr lang="ru-RU" sz="2000" dirty="0"/>
              <a:t>традиций</a:t>
            </a:r>
            <a:r>
              <a:rPr lang="ru-RU" sz="2000" b="0" dirty="0"/>
              <a:t> – устных или письменных, хотя не все эти традиции дожили до наших дней.</a:t>
            </a:r>
          </a:p>
          <a:p>
            <a:pPr algn="just"/>
            <a:endParaRPr lang="ru-RU" sz="2000" b="0" dirty="0"/>
          </a:p>
          <a:p>
            <a:pPr algn="just"/>
            <a:r>
              <a:rPr lang="en-US" sz="2000" b="0" dirty="0">
                <a:hlinkClick r:id="rId2"/>
              </a:rPr>
              <a:t>https://erkindikqanaty.com/kurs-po-pravam-cheloveka/modul1/urok1-3</a:t>
            </a:r>
            <a:r>
              <a:rPr lang="ru-RU" sz="2000" b="0" dirty="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1665" y="207555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06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428625"/>
            <a:ext cx="9956800" cy="4873752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Свод законов царя Хаммурапи </a:t>
            </a:r>
            <a:r>
              <a:rPr lang="ru-RU" dirty="0"/>
              <a:t>(Ирак, около 2000 г. до н.э.) был первым письменным кодексом законов, учрежденных этим правителем Вавилона. В нем давался обет </a:t>
            </a:r>
            <a:r>
              <a:rPr lang="ru-RU" i="1" dirty="0"/>
              <a:t>«править царством справедливо, истреблять злых и жестоких, не позволять сильным притеснять слабых, … просвещать страну и содействовать благополучию народа».</a:t>
            </a:r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3266748"/>
            <a:ext cx="5684931" cy="35912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976" y="2865501"/>
            <a:ext cx="4286250" cy="28098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7666" y="3266748"/>
            <a:ext cx="2814646" cy="3492627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77050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04812" y="279273"/>
            <a:ext cx="9956800" cy="487375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Приводятся слова </a:t>
            </a:r>
            <a:r>
              <a:rPr lang="ru-RU" b="1" dirty="0"/>
              <a:t>древнеегипетского фараона </a:t>
            </a:r>
            <a:r>
              <a:rPr lang="ru-RU" dirty="0"/>
              <a:t>(около 2000 до н.э.), дававшего указание своим подчиненным:</a:t>
            </a:r>
            <a:r>
              <a:rPr lang="ru-RU" i="1" dirty="0"/>
              <a:t> «Когда с Верхнего или Нижнего Нила приезжает проситель, сделайте так, чтобы все проходило в соответствии с законом, чтобы был соблюден обычай и уважались права каждого человека».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2294721"/>
            <a:ext cx="8067676" cy="456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01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163" y="1242782"/>
            <a:ext cx="7124700" cy="4007644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79228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95312" y="199167"/>
            <a:ext cx="9956800" cy="4873752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Хартия граждан / Кира </a:t>
            </a:r>
            <a:r>
              <a:rPr lang="ru-RU" dirty="0"/>
              <a:t>(Ирак, около 539 г. до н.э.) была составлена </a:t>
            </a:r>
            <a:r>
              <a:rPr lang="ru-RU" b="1" dirty="0"/>
              <a:t>царем Персии Киром </a:t>
            </a:r>
            <a:r>
              <a:rPr lang="ru-RU" dirty="0"/>
              <a:t>для народа его страны. Хартия признавала право народа на свободу и безопасность, религиозную терпимость, свободу передвижения, свободу от рабства и некоторые социальные и экономические права.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137" y="2850356"/>
            <a:ext cx="7124700" cy="4007644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45921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9956800" cy="1143000"/>
          </a:xfrm>
        </p:spPr>
        <p:txBody>
          <a:bodyPr/>
          <a:lstStyle/>
          <a:p>
            <a:r>
              <a:rPr lang="ru-RU" dirty="0"/>
              <a:t>Выдержки из Хартии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599" y="1328738"/>
            <a:ext cx="9956800" cy="487375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«Я заявляю, что, пока я жив, я буду уважать традиции, обычаи и веру народов моей империи и что ни один из моих правителей или подчиненных не будет смотреть на них свысока или не уважать их». </a:t>
            </a:r>
          </a:p>
          <a:p>
            <a:endParaRPr lang="ru-RU" dirty="0"/>
          </a:p>
          <a:p>
            <a:r>
              <a:rPr lang="ru-RU" dirty="0"/>
              <a:t>    «Отныне я никогда никому не позволю угнетать кого-то другого, и если это произойдет, я восстановлю их права и накажу угнетателя». </a:t>
            </a:r>
          </a:p>
          <a:p>
            <a:endParaRPr lang="ru-RU" dirty="0"/>
          </a:p>
          <a:p>
            <a:r>
              <a:rPr lang="ru-RU" dirty="0"/>
              <a:t>    «Я никогда не позволю кому-либо взять под контроль чужое движимое или земельное имущество без их согласия или компенсации». </a:t>
            </a:r>
          </a:p>
          <a:p>
            <a:endParaRPr lang="ru-RU" dirty="0"/>
          </a:p>
          <a:p>
            <a:r>
              <a:rPr lang="ru-RU" dirty="0"/>
              <a:t>    «Я запрещаю неоплачиваемый, принудительный труд, пока я еще жив. Сегодня я заявляю, что каждый имеет право выбирать свою веру. Люди могут свободно проживать в любом месте и работать, если это не ущемляет права других»</a:t>
            </a:r>
          </a:p>
        </p:txBody>
      </p:sp>
    </p:spTree>
    <p:extLst>
      <p:ext uri="{BB962C8B-B14F-4D97-AF65-F5344CB8AC3E}">
        <p14:creationId xmlns:p14="http://schemas.microsoft.com/office/powerpoint/2010/main" val="3546879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33361" y="228600"/>
            <a:ext cx="11387137" cy="487375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«Золотое правило нравственности»</a:t>
            </a:r>
          </a:p>
          <a:p>
            <a:pPr algn="just"/>
            <a:r>
              <a:rPr lang="ru-RU" dirty="0"/>
              <a:t>В основе </a:t>
            </a:r>
            <a:r>
              <a:rPr lang="ru-RU" b="1" dirty="0"/>
              <a:t>учения Конфуция </a:t>
            </a:r>
            <a:r>
              <a:rPr lang="ru-RU" dirty="0"/>
              <a:t>(около 500 г. до н.э.) лежит концепция «</a:t>
            </a:r>
            <a:r>
              <a:rPr lang="ru-RU" dirty="0" err="1"/>
              <a:t>рен</a:t>
            </a:r>
            <a:r>
              <a:rPr lang="ru-RU" dirty="0"/>
              <a:t>», главная идея которой – сострадание и любовь к другим людям. Конфуций сказал: «</a:t>
            </a:r>
            <a:r>
              <a:rPr lang="ru-RU" i="1" dirty="0"/>
              <a:t>Не желай другим того, чего не желаешь себе». </a:t>
            </a:r>
            <a:r>
              <a:rPr lang="ru-RU" dirty="0"/>
              <a:t>Китайский эксперт по конфуцианству, доктор </a:t>
            </a:r>
            <a:r>
              <a:rPr lang="ru-RU" dirty="0" err="1"/>
              <a:t>Пенг</a:t>
            </a:r>
            <a:r>
              <a:rPr lang="ru-RU" dirty="0"/>
              <a:t> Чан, считал, что в основе идеи защиты прав человека лежит именно учение Конфуция.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3362" y="5327282"/>
            <a:ext cx="8639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* Золотое правило нравственности издревле известно в религиозных и философских учениях Востока и Запада, лежит в основе многих мировых религий: </a:t>
            </a:r>
            <a:r>
              <a:rPr lang="ru-RU" dirty="0" err="1"/>
              <a:t>авраамических</a:t>
            </a:r>
            <a:r>
              <a:rPr lang="ru-RU" dirty="0"/>
              <a:t>, </a:t>
            </a:r>
            <a:r>
              <a:rPr lang="ru-RU" dirty="0" err="1"/>
              <a:t>дхармических</a:t>
            </a:r>
            <a:r>
              <a:rPr lang="ru-RU" dirty="0"/>
              <a:t>, конфуцианства и античной философии и является основополагающим мировым этическим принципом.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538" y="2667729"/>
            <a:ext cx="2962274" cy="419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10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Наша эра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Имам Али-ибн-аль-Хусейн в начале VIII века н.э. написал свое </a:t>
            </a:r>
            <a:r>
              <a:rPr lang="ru-RU" b="1" dirty="0"/>
              <a:t>«Послание о правах». </a:t>
            </a:r>
            <a:r>
              <a:rPr lang="ru-RU" dirty="0"/>
              <a:t>По нашим сведениям, это письмо является первым документальным свидетельством того, каким было отношение к правам человека в ту эпоху, и оно стало первой </a:t>
            </a:r>
            <a:r>
              <a:rPr lang="ru-RU" b="1" dirty="0"/>
              <a:t>попыткой не негативного, а позитивного подхода </a:t>
            </a:r>
            <a:r>
              <a:rPr lang="ru-RU" dirty="0"/>
              <a:t>к концепции прав человека. В методологическом смысле в этом Послании представлен список из </a:t>
            </a:r>
            <a:r>
              <a:rPr lang="ru-RU" b="1" dirty="0"/>
              <a:t>50 таких прав</a:t>
            </a:r>
            <a:r>
              <a:rPr lang="ru-RU" dirty="0"/>
              <a:t> человека, и по своему духу они отражают воззрения раннего ислама.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Хартия </a:t>
            </a:r>
            <a:r>
              <a:rPr lang="ru-RU" b="1" dirty="0" err="1"/>
              <a:t>Мандэ</a:t>
            </a:r>
            <a:r>
              <a:rPr lang="ru-RU" b="1" dirty="0"/>
              <a:t> /</a:t>
            </a:r>
            <a:r>
              <a:rPr lang="ru-RU" dirty="0"/>
              <a:t> </a:t>
            </a:r>
            <a:r>
              <a:rPr lang="ru-RU" b="1" dirty="0"/>
              <a:t>Хартия </a:t>
            </a:r>
            <a:r>
              <a:rPr lang="ru-RU" b="1" dirty="0" err="1"/>
              <a:t>Курукан</a:t>
            </a:r>
            <a:r>
              <a:rPr lang="ru-RU" b="1" dirty="0"/>
              <a:t> Фуга </a:t>
            </a:r>
            <a:r>
              <a:rPr lang="ru-RU" dirty="0"/>
              <a:t>(1236 г. н.э.) систематизируют устные формы традиций стран Западной Африки и отстаивают такие принципы как децентрализация, </a:t>
            </a:r>
            <a:r>
              <a:rPr lang="ru-RU" b="1" dirty="0"/>
              <a:t>защита окружающей среды, права человека и культурное разнообразие.</a:t>
            </a:r>
          </a:p>
        </p:txBody>
      </p:sp>
    </p:spTree>
    <p:extLst>
      <p:ext uri="{BB962C8B-B14F-4D97-AF65-F5344CB8AC3E}">
        <p14:creationId xmlns:p14="http://schemas.microsoft.com/office/powerpoint/2010/main" val="3629909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XIII-XVIII </a:t>
            </a:r>
            <a:r>
              <a:rPr lang="ru-RU" dirty="0"/>
              <a:t>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/>
              <a:t>В </a:t>
            </a:r>
            <a:r>
              <a:rPr lang="ru-RU" b="1" dirty="0"/>
              <a:t>1215 </a:t>
            </a:r>
            <a:r>
              <a:rPr lang="ru-RU" dirty="0"/>
              <a:t>году английская знать и представители духовенства, приняв </a:t>
            </a:r>
            <a:r>
              <a:rPr lang="ru-RU" b="1" dirty="0"/>
              <a:t>Великую хартию вольностей </a:t>
            </a:r>
            <a:r>
              <a:rPr lang="ru-RU" dirty="0"/>
              <a:t>(</a:t>
            </a:r>
            <a:r>
              <a:rPr lang="ru-RU" dirty="0" err="1"/>
              <a:t>Magna</a:t>
            </a:r>
            <a:r>
              <a:rPr lang="ru-RU" dirty="0"/>
              <a:t> </a:t>
            </a:r>
            <a:r>
              <a:rPr lang="ru-RU" dirty="0" err="1"/>
              <a:t>Carta</a:t>
            </a:r>
            <a:r>
              <a:rPr lang="ru-RU" dirty="0"/>
              <a:t>), принудили короля Англии впредь править согласно закону.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 1689 году английский парламент принял закон, в котором заявлялось, что он больше не потерпит королевского вмешательства в свои дела. Этот документ, известный как </a:t>
            </a:r>
            <a:r>
              <a:rPr lang="ru-RU" b="1" dirty="0"/>
              <a:t>Билль о правах</a:t>
            </a:r>
            <a:r>
              <a:rPr lang="ru-RU" dirty="0"/>
              <a:t>, запрещал монарху приостанавливать действие законов без согласия парламента,</a:t>
            </a:r>
          </a:p>
        </p:txBody>
      </p:sp>
    </p:spTree>
    <p:extLst>
      <p:ext uri="{BB962C8B-B14F-4D97-AF65-F5344CB8AC3E}">
        <p14:creationId xmlns:p14="http://schemas.microsoft.com/office/powerpoint/2010/main" val="360282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95337" y="914399"/>
            <a:ext cx="9956800" cy="5129213"/>
          </a:xfrm>
        </p:spPr>
        <p:txBody>
          <a:bodyPr>
            <a:normAutofit/>
          </a:bodyPr>
          <a:lstStyle/>
          <a:p>
            <a:r>
              <a:rPr lang="ru-RU" sz="4000" dirty="0"/>
              <a:t>1. Можно ли быть патриотом и не быть гражданином? Можно ли быть гражданином и не быть патриотом?</a:t>
            </a:r>
            <a:br>
              <a:rPr lang="ru-RU" sz="4000" dirty="0"/>
            </a:br>
            <a:r>
              <a:rPr lang="ru-RU" sz="4000" dirty="0"/>
              <a:t>2. Кто такой «патриот»?</a:t>
            </a:r>
            <a:br>
              <a:rPr lang="ru-RU" sz="4000" dirty="0"/>
            </a:br>
            <a:r>
              <a:rPr lang="ru-RU" sz="4000" dirty="0"/>
              <a:t>3. Что такое «патриотизм»? Что в основе?</a:t>
            </a:r>
            <a:br>
              <a:rPr lang="ru-RU" dirty="0"/>
            </a:br>
            <a:br>
              <a:rPr lang="ru-RU" dirty="0"/>
            </a:b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5946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b="1" dirty="0"/>
              <a:t>Джон Локк (1689) </a:t>
            </a:r>
            <a:r>
              <a:rPr lang="ru-RU" dirty="0"/>
              <a:t>разработал теорию, согласно которой каждый человек имеет некоторые права от рождения, и они не даруются правительствами или их законами. При этом легитимность правительства зависит, по сути, от того, насколько оно соблюдает эти </a:t>
            </a:r>
            <a:r>
              <a:rPr lang="ru-RU" b="1" dirty="0"/>
              <a:t>естественные права.</a:t>
            </a:r>
            <a:endParaRPr lang="en-US" b="1" dirty="0"/>
          </a:p>
          <a:p>
            <a:pPr algn="just"/>
            <a:endParaRPr lang="en-US" b="1" dirty="0"/>
          </a:p>
          <a:p>
            <a:pPr algn="just"/>
            <a:r>
              <a:rPr lang="ru-RU" dirty="0"/>
              <a:t>В </a:t>
            </a:r>
            <a:r>
              <a:rPr lang="ru-RU" b="1" dirty="0"/>
              <a:t>1776 году</a:t>
            </a:r>
            <a:r>
              <a:rPr lang="ru-RU" dirty="0"/>
              <a:t> большинство британских колоний в Северной Америке, приняв </a:t>
            </a:r>
            <a:r>
              <a:rPr lang="ru-RU" b="1" dirty="0"/>
              <a:t>Декларацию независимости Соединенных Штатов</a:t>
            </a:r>
            <a:r>
              <a:rPr lang="ru-RU" dirty="0"/>
              <a:t>, провозгласили свою независимость от Британской империи. Декларация в значительной степени основывалась на теориях Локка и Монтескье о «естественных правах» человека.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01686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38629" y="613228"/>
            <a:ext cx="9956800" cy="487375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В </a:t>
            </a:r>
            <a:r>
              <a:rPr lang="ru-RU" b="1" dirty="0"/>
              <a:t>1789 </a:t>
            </a:r>
            <a:r>
              <a:rPr lang="ru-RU" dirty="0"/>
              <a:t>году французы свергли у себя в стране монархию и учредили первую Французскую республику. Французская </a:t>
            </a:r>
            <a:r>
              <a:rPr lang="ru-RU" b="1" dirty="0"/>
              <a:t>Декларация прав человека и гражданина </a:t>
            </a:r>
            <a:r>
              <a:rPr lang="ru-RU" dirty="0"/>
              <a:t>была рождена революцией и написана представителями духовенства, дворянства и простых граждан, которые таким образом реализовали идеи видных просветителей, таких как Вольтер, Монтескье, энциклопедисты и Руссо.</a:t>
            </a:r>
            <a:endParaRPr lang="en-US" dirty="0"/>
          </a:p>
          <a:p>
            <a:pPr algn="just"/>
            <a:r>
              <a:rPr lang="ru-RU" dirty="0"/>
              <a:t>В Англии и Франции рабство было объявлено вне закона примерно в начале XIX столетия, а в 1814 году британское и французское правительства подписали </a:t>
            </a:r>
            <a:r>
              <a:rPr lang="ru-RU" b="1" dirty="0"/>
              <a:t>Парижский договор о сотрудничестве</a:t>
            </a:r>
            <a:r>
              <a:rPr lang="ru-RU" dirty="0"/>
              <a:t> с целью </a:t>
            </a:r>
            <a:r>
              <a:rPr lang="ru-RU" b="1" dirty="0"/>
              <a:t>пресечении работорговли</a:t>
            </a:r>
            <a:r>
              <a:rPr lang="ru-RU" dirty="0"/>
              <a:t>. На Брюссельской конференции 1890 года был подписан </a:t>
            </a:r>
            <a:r>
              <a:rPr lang="ru-RU" b="1" dirty="0"/>
              <a:t>Акт против рабства</a:t>
            </a:r>
            <a:r>
              <a:rPr lang="ru-RU" dirty="0"/>
              <a:t>, который позднее был ратифицирован восемнадцатью государствами.</a:t>
            </a:r>
          </a:p>
        </p:txBody>
      </p:sp>
    </p:spTree>
    <p:extLst>
      <p:ext uri="{BB962C8B-B14F-4D97-AF65-F5344CB8AC3E}">
        <p14:creationId xmlns:p14="http://schemas.microsoft.com/office/powerpoint/2010/main" val="4283516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40AD71-EC49-4ECA-BE3B-A3A44C352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13" y="337906"/>
            <a:ext cx="10353762" cy="847287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ХХ век</a:t>
            </a:r>
            <a:b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F4A441-5C62-49D3-ADFC-7174955F8AE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437440" y="793376"/>
            <a:ext cx="6225774" cy="5154937"/>
          </a:xfrm>
        </p:spPr>
        <p:txBody>
          <a:bodyPr>
            <a:normAutofit fontScale="70000" lnSpcReduction="20000"/>
          </a:bodyPr>
          <a:lstStyle/>
          <a:p>
            <a:pPr marL="36900" indent="0" algn="just">
              <a:buNone/>
            </a:pPr>
            <a:r>
              <a:rPr lang="ru-RU" sz="2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Лишь в </a:t>
            </a:r>
            <a:r>
              <a:rPr lang="ru-RU" sz="29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1948 году </a:t>
            </a:r>
            <a:r>
              <a:rPr lang="ru-RU" sz="2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сообщество пришло к согласию относительно кодекса прав, который бы касался всех государств. Таким документом стала </a:t>
            </a:r>
            <a:r>
              <a:rPr lang="ru-RU" sz="29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Всеобщая декларация прав человека </a:t>
            </a:r>
            <a:r>
              <a:rPr lang="ru-RU" sz="2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(ВДПЧ).</a:t>
            </a:r>
          </a:p>
          <a:p>
            <a:pPr marL="36900" indent="0" algn="just">
              <a:buNone/>
            </a:pPr>
            <a:r>
              <a:rPr lang="ru-RU" sz="2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Права человека отражают его основные потребности; они устанавливают базовые стандарты, без которых люди не могут жить достойно. Права человека подразумевают </a:t>
            </a:r>
            <a:r>
              <a:rPr lang="ru-RU" sz="29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равенство, достоинство, уважение, свободу и справедливость</a:t>
            </a:r>
            <a:r>
              <a:rPr lang="ru-RU" sz="2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Примерами таких прав являются свобода от дискриминации, права на жизнь, свободу слова, на вступление в брак и создание семьи и право на образование.</a:t>
            </a:r>
          </a:p>
          <a:p>
            <a:pPr marL="36900" indent="0" algn="just">
              <a:buNone/>
            </a:pPr>
            <a:r>
              <a:rPr lang="ru-RU" sz="2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Правами человека обладают все в равной степени, повсеместно и всегда. Права человека универсальны, то есть одинаковы для всех людей во всех странах. Они неотъемлемы, неделимы и взаимозависимы, то есть их нельзя отнять — никогда; все права одинаково важны и взаимодополняемы.</a:t>
            </a:r>
          </a:p>
          <a:p>
            <a:pPr marL="36900" indent="0">
              <a:buNone/>
            </a:pPr>
            <a:endParaRPr lang="ru-RU" dirty="0">
              <a:effectLst/>
            </a:endParaRPr>
          </a:p>
        </p:txBody>
      </p:sp>
      <p:pic>
        <p:nvPicPr>
          <p:cNvPr id="1026" name="Picture 2" descr="Элеонора Рузвельт с испанской версией декларации прав человека.">
            <a:extLst>
              <a:ext uri="{FF2B5EF4-FFF2-40B4-BE49-F238E27FC236}">
                <a16:creationId xmlns:a16="http://schemas.microsoft.com/office/drawing/2014/main" id="{14FBF966-02DA-4660-8B19-B8CCCC466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75" y="1425528"/>
            <a:ext cx="4523645" cy="35766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04835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A4E75-2C0F-4FEA-8D8C-98681A355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образование в области прав человека?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10F91-60FE-4B4C-8CD6-DDA04D7F4A2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изучение прав человека. Начиная с 1948 года была проделана  — и продолжается поныне — большая и разнообразная работа в интересах образования в области прав человека. Существует много способов осуществления образования в области прав человека, как так люди видят мир по-разному, преподаватели работают в разных ситуациях, а различные организации и публичные институты имеют разные интересы; т.е. в то время как принципы являются неизменными, практика может различаться. Чтобы получить картину разнообразия методов обучения и мероприятий, которые проводятся в этой сфере, достаточно  взглянуть на роли и интересы «отдельных лиц и институтов общества», чтобы понять, как они расставляют акценты и формируют сферу своих интересов в образовании в области прав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3717927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023" y="274638"/>
            <a:ext cx="9956800" cy="397715"/>
          </a:xfrm>
        </p:spPr>
        <p:txBody>
          <a:bodyPr>
            <a:noAutofit/>
          </a:bodyPr>
          <a:lstStyle/>
          <a:p>
            <a:pPr algn="r"/>
            <a:r>
              <a:rPr lang="ru-RU" sz="2000" b="1" dirty="0"/>
              <a:t>Декларация прав человека, </a:t>
            </a:r>
            <a:br>
              <a:rPr lang="ru-RU" sz="2000" b="1" dirty="0"/>
            </a:br>
            <a:r>
              <a:rPr lang="ru-RU" sz="1800" b="1" dirty="0"/>
              <a:t>принята Генеральной Ассамблеей ООН 10.12.1948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672353"/>
            <a:ext cx="9956800" cy="4873752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 Право на равенство</a:t>
            </a:r>
          </a:p>
          <a:p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 Свобода от дискриминации</a:t>
            </a:r>
          </a:p>
          <a:p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 Право на жизнь, свободу, личную неприкосновенность</a:t>
            </a:r>
          </a:p>
          <a:p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 Свобода от рабства</a:t>
            </a:r>
          </a:p>
          <a:p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5 Свобода от пытки и унижающего достоинства обращения</a:t>
            </a:r>
          </a:p>
          <a:p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6 Право на признание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правосубъектности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7 Право на равенство перед законом</a:t>
            </a:r>
          </a:p>
          <a:p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8 Право на эффективное восстановление в правах компетентными судами</a:t>
            </a:r>
          </a:p>
          <a:p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9 Право на свободу от произвольного ареста, задержания или изгнания</a:t>
            </a:r>
          </a:p>
          <a:p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10 Право на гласное беспристрастное судебное разбирательство</a:t>
            </a:r>
          </a:p>
          <a:p>
            <a:endParaRPr lang="ru-RU" sz="5600" dirty="0"/>
          </a:p>
        </p:txBody>
      </p:sp>
    </p:spTree>
    <p:extLst>
      <p:ext uri="{BB962C8B-B14F-4D97-AF65-F5344CB8AC3E}">
        <p14:creationId xmlns:p14="http://schemas.microsoft.com/office/powerpoint/2010/main" val="10839325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397715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>Декларация прав человека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874059"/>
            <a:ext cx="9956800" cy="48737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11 Право считаться невиновным до установления виновности законным порядком </a:t>
            </a:r>
          </a:p>
          <a:p>
            <a:pPr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12 Право на свободу от произвольного вмешательства в личную и семейную жизнь, произвольного посягательства на неприкосновенность жилища, тайну корреспонденции</a:t>
            </a:r>
          </a:p>
          <a:p>
            <a:pPr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13 Право покидать любую страну, включая свою собственную, и возвращаться в свою страну</a:t>
            </a:r>
          </a:p>
          <a:p>
            <a:pPr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14 Право искать убежища от преследования в других странах и пользоваться этим убежищем</a:t>
            </a:r>
          </a:p>
          <a:p>
            <a:pPr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15 Право на гражданство и его изменение</a:t>
            </a:r>
          </a:p>
          <a:p>
            <a:pPr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16 Право вступать в брак и основывать семью</a:t>
            </a:r>
          </a:p>
          <a:p>
            <a:pPr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17 Право владеть имуществом</a:t>
            </a:r>
          </a:p>
          <a:p>
            <a:pPr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18 Право на свободу мысли, совести и религии</a:t>
            </a:r>
          </a:p>
          <a:p>
            <a:pPr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19 Право на свободу убеждений и информации </a:t>
            </a:r>
          </a:p>
          <a:p>
            <a:pPr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20 Право на свободу мирных собраний и ассоциаций</a:t>
            </a:r>
          </a:p>
        </p:txBody>
      </p:sp>
    </p:spTree>
    <p:extLst>
      <p:ext uri="{BB962C8B-B14F-4D97-AF65-F5344CB8AC3E}">
        <p14:creationId xmlns:p14="http://schemas.microsoft.com/office/powerpoint/2010/main" val="344202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397715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>Декларация прав человека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874059"/>
            <a:ext cx="9956800" cy="48737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21 Право принимать участие в управлении страной и в свободных выборах</a:t>
            </a:r>
          </a:p>
          <a:p>
            <a:pPr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22 Право на социальное обеспечение</a:t>
            </a:r>
          </a:p>
          <a:p>
            <a:pPr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23 Право на свободный выбор работы и вступление в профсоюзы </a:t>
            </a:r>
          </a:p>
          <a:p>
            <a:pPr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24 Право на отдых и досуг</a:t>
            </a:r>
          </a:p>
          <a:p>
            <a:pPr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25 Право на адекватный жизненный уровень</a:t>
            </a:r>
          </a:p>
          <a:p>
            <a:pPr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26 Право на образование</a:t>
            </a:r>
          </a:p>
          <a:p>
            <a:pPr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27 Право участвовать в культурной жизни общества</a:t>
            </a:r>
          </a:p>
          <a:p>
            <a:pPr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 Право на социальный порядок, при котором права и свободы, изложенные в настоящей Декларации, могут быть полностью осуществлены</a:t>
            </a:r>
          </a:p>
          <a:p>
            <a:pPr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29 Обязанности перед обществом, в котором возможно свободное и полное развитие личности</a:t>
            </a:r>
          </a:p>
          <a:p>
            <a:pPr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30 Свобода от вмешательства государства или других лиц в осуществление вышеуказанных прав</a:t>
            </a:r>
          </a:p>
          <a:p>
            <a:pPr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2014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47999" y="3124200"/>
            <a:ext cx="8825753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300" dirty="0"/>
              <a:t>Конвенция о правах ребенка </a:t>
            </a:r>
            <a:br>
              <a:rPr lang="ru-RU" dirty="0"/>
            </a:br>
            <a:r>
              <a:rPr lang="ru-RU" dirty="0"/>
              <a:t>(одобрена Генеральной Ассамблеей ООН 20.11.1989, вступила в силу для СССР 15.09.1990)</a:t>
            </a:r>
          </a:p>
        </p:txBody>
      </p:sp>
    </p:spTree>
    <p:extLst>
      <p:ext uri="{BB962C8B-B14F-4D97-AF65-F5344CB8AC3E}">
        <p14:creationId xmlns:p14="http://schemas.microsoft.com/office/powerpoint/2010/main" val="1924774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5305" r="1961" b="3733"/>
          <a:stretch/>
        </p:blipFill>
        <p:spPr>
          <a:xfrm>
            <a:off x="820271" y="0"/>
            <a:ext cx="9856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226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20272" y="0"/>
            <a:ext cx="10031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4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860800" y="0"/>
            <a:ext cx="8229600" cy="774700"/>
          </a:xfrm>
        </p:spPr>
        <p:txBody>
          <a:bodyPr/>
          <a:lstStyle/>
          <a:p>
            <a:pPr algn="r"/>
            <a:r>
              <a:rPr lang="ru-RU" dirty="0"/>
              <a:t>Патриотическое воспитание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022600" y="939800"/>
            <a:ext cx="8686800" cy="5588000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2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государственная символика, памятники Отечества;</a:t>
            </a: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2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памятные даты, национальные праздники, важнейшие события истории страны</a:t>
            </a: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- выдающие личности (соотечественники) / жизнь замечательных людей</a:t>
            </a: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- традиции родного края, история, обычаи</a:t>
            </a: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- культура, творчество, фольклор, игры (традиционные)</a:t>
            </a: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- родной язык (языки малых народов)</a:t>
            </a:r>
          </a:p>
        </p:txBody>
      </p:sp>
    </p:spTree>
    <p:extLst>
      <p:ext uri="{BB962C8B-B14F-4D97-AF65-F5344CB8AC3E}">
        <p14:creationId xmlns:p14="http://schemas.microsoft.com/office/powerpoint/2010/main" val="14381327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Коллизия прав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/>
              <a:t>конфликты, которые могут возникнуть между разными правами человека, или в отношении одних и тех же прав, но применительно к разным людям. </a:t>
            </a:r>
          </a:p>
          <a:p>
            <a:pPr algn="just"/>
            <a:endParaRPr lang="ru-RU" dirty="0"/>
          </a:p>
          <a:p>
            <a:pPr algn="just">
              <a:buFontTx/>
              <a:buChar char="-"/>
            </a:pPr>
            <a:r>
              <a:rPr lang="ru-RU" dirty="0"/>
              <a:t>случай, когда двум пациентам, чтобы выжить, нужно новое сердце; но для трансплантации есть всего одно;</a:t>
            </a:r>
          </a:p>
          <a:p>
            <a:pPr algn="just">
              <a:buFontTx/>
              <a:buChar char="-"/>
            </a:pPr>
            <a:r>
              <a:rPr lang="ru-RU" dirty="0"/>
              <a:t> эвтаназия, когда чье-то право на жизнь вступает в конфликт с его/ее правом умереть или быть избавленным от бесперспективного лечения. </a:t>
            </a:r>
          </a:p>
        </p:txBody>
      </p:sp>
    </p:spTree>
    <p:extLst>
      <p:ext uri="{BB962C8B-B14F-4D97-AF65-F5344CB8AC3E}">
        <p14:creationId xmlns:p14="http://schemas.microsoft.com/office/powerpoint/2010/main" val="9494826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/>
              <a:t>Уже  два года семья находится в долговой кабале: она взяла в долг деньги у владельца фабрики. Сумма долга растет с процентами. Отец послал сына (11 лет) в школу, но владелец фабрики забрал его на производство, а отец был наказан. Доходов семьи не хватает ни на учебу детей в школе, ни на нормальное пропитание, ни на медицинскую помощь.</a:t>
            </a:r>
          </a:p>
        </p:txBody>
      </p:sp>
    </p:spTree>
    <p:extLst>
      <p:ext uri="{BB962C8B-B14F-4D97-AF65-F5344CB8AC3E}">
        <p14:creationId xmlns:p14="http://schemas.microsoft.com/office/powerpoint/2010/main" val="13746429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Защита от экономической эксплуатации  </a:t>
            </a:r>
          </a:p>
          <a:p>
            <a:r>
              <a:rPr lang="ru-RU" sz="4000" dirty="0"/>
              <a:t>Право на образование</a:t>
            </a:r>
          </a:p>
          <a:p>
            <a:r>
              <a:rPr lang="ru-RU" sz="4000" dirty="0"/>
              <a:t>Право на отдых и досуг</a:t>
            </a:r>
          </a:p>
        </p:txBody>
      </p:sp>
    </p:spTree>
    <p:extLst>
      <p:ext uri="{BB962C8B-B14F-4D97-AF65-F5344CB8AC3E}">
        <p14:creationId xmlns:p14="http://schemas.microsoft.com/office/powerpoint/2010/main" val="19077408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1 </a:t>
            </a:r>
            <a:br>
              <a:rPr lang="ru-RU" dirty="0"/>
            </a:br>
            <a:r>
              <a:rPr lang="ru-RU" dirty="0"/>
              <a:t>Какие права человека были нарушены?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1342" y="2272553"/>
            <a:ext cx="9956800" cy="4873752"/>
          </a:xfrm>
        </p:spPr>
        <p:txBody>
          <a:bodyPr/>
          <a:lstStyle/>
          <a:p>
            <a:pPr algn="just"/>
            <a:r>
              <a:rPr lang="ru-RU" dirty="0"/>
              <a:t>«Мне 14 лет и я терпеть не могу ходить в колледж, потому что меня там никто не любит. Там есть группа детей, которая постоянно обзывается. Они говорят, что я страшная и толстая и что мои родители должны стыдиться меня. Моя лучшая подруга больше со мной не разговаривает и даже подружилась с некоторыми из тех, кто меня обижают. Я ее ненавижу. У меня вообще никого нет, и я боюсь, что то, что они сказали о мои родителях, правда».  </a:t>
            </a:r>
          </a:p>
        </p:txBody>
      </p:sp>
    </p:spTree>
    <p:extLst>
      <p:ext uri="{BB962C8B-B14F-4D97-AF65-F5344CB8AC3E}">
        <p14:creationId xmlns:p14="http://schemas.microsoft.com/office/powerpoint/2010/main" val="10467711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защиту от всех видов физического и психологического насилия (ст. 19 Конвенция о правах ребенка)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достоинство (ст. 21 Конституции)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от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унижающего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достоинства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3 Конвенции 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48557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711823" y="3258670"/>
            <a:ext cx="9480177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cap="all" dirty="0">
                <a:solidFill>
                  <a:schemeClr val="tx1"/>
                </a:solidFill>
              </a:rPr>
              <a:t>ХАРТИЯ О ВОСПИТАНИИ ДЕМОКРАТИЧЕСКОЙ ГРАЖДАНСТВЕННОСТИ И ОБРАЗОВАНИИ В ОБЛАСТИ ПРАВ ЧЕЛОВЕКА</a:t>
            </a:r>
            <a:br>
              <a:rPr lang="ru-RU" b="0" cap="all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в области прав человека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1"/>
          </p:nvPr>
        </p:nvSpPr>
        <p:spPr>
          <a:xfrm>
            <a:off x="913795" y="1935921"/>
            <a:ext cx="6952861" cy="3695136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из себя воспитание, подготовку, просвещение, информацию, практику и деятельность,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направлены, благодаря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передаче учащимся знаний, навыков и понимания,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развитию их позиций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расширение их возможностей содействовать созданию и защите всеобщей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прав человека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обществе с целью продвижения и защиты прав человека и основных свобод.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880FFF-CBCB-46D2-A436-45D8B20C9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727" y="2350176"/>
            <a:ext cx="3309614" cy="25879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B12A5-6232-6261-48C9-84F4C5323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1CD6262-A807-9C0C-BC22-BA6067BF0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0800" y="0"/>
            <a:ext cx="8229600" cy="774700"/>
          </a:xfrm>
        </p:spPr>
        <p:txBody>
          <a:bodyPr/>
          <a:lstStyle/>
          <a:p>
            <a:pPr algn="r"/>
            <a:r>
              <a:rPr lang="ru-RU" dirty="0"/>
              <a:t>Патриотическое воспитание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E694CE5E-18BD-3B4F-AE10-14CC76C74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2600" y="939800"/>
            <a:ext cx="8686800" cy="5588000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2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государственная символика, памятники Отечества;</a:t>
            </a: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2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важнейшие события в истории нашей страны, героические подвиги защитников отечества;</a:t>
            </a: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2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жизнь замечательных людей (герои войны / труда, ученые, писатели, художники, композиторы, видные политические деятели и т.д.)</a:t>
            </a: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2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история и культура родного края, образовательной организации;</a:t>
            </a: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2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народное творчество;</a:t>
            </a: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2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этнокультурные традиции, фольклор, быт народов России;</a:t>
            </a: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2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государственные и национально-культурные праздники;</a:t>
            </a: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2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общественные организации, патриотической направленности;</a:t>
            </a: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2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народные игры;</a:t>
            </a: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2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дружба, любовь, нравственные основы семейной жизни;</a:t>
            </a:r>
          </a:p>
          <a:p>
            <a:r>
              <a:rPr lang="ru-RU" sz="22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родной язык и т.д.</a:t>
            </a:r>
            <a:endParaRPr lang="ru-RU" sz="2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84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95337" y="2943226"/>
            <a:ext cx="9956800" cy="2428876"/>
          </a:xfrm>
        </p:spPr>
        <p:txBody>
          <a:bodyPr>
            <a:noAutofit/>
          </a:bodyPr>
          <a:lstStyle/>
          <a:p>
            <a:r>
              <a:rPr lang="ru-RU" sz="5400" dirty="0"/>
              <a:t>1. Кто такой «гражданин»?</a:t>
            </a:r>
            <a:br>
              <a:rPr lang="ru-RU" sz="5400" dirty="0"/>
            </a:br>
            <a:r>
              <a:rPr lang="ru-RU" sz="5400" dirty="0"/>
              <a:t>2. Что такое «гражданственность»? Что в основе?</a:t>
            </a:r>
            <a:br>
              <a:rPr lang="ru-RU" sz="5400" dirty="0"/>
            </a:br>
            <a:r>
              <a:rPr lang="ru-RU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2243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65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95337" y="1271588"/>
            <a:ext cx="9956800" cy="3071812"/>
          </a:xfrm>
        </p:spPr>
        <p:txBody>
          <a:bodyPr>
            <a:normAutofit fontScale="90000"/>
          </a:bodyPr>
          <a:lstStyle/>
          <a:p>
            <a:r>
              <a:rPr lang="ru-RU" sz="6000" dirty="0"/>
              <a:t>Нужно ли воспитание / образование в области права?</a:t>
            </a:r>
            <a:br>
              <a:rPr lang="ru-RU" sz="6000" dirty="0"/>
            </a:br>
            <a:br>
              <a:rPr lang="ru-RU" dirty="0"/>
            </a:b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0408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09300" cy="39846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>Гражданское воспитание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30200" y="673100"/>
            <a:ext cx="11404600" cy="6032500"/>
          </a:xfrm>
        </p:spPr>
        <p:txBody>
          <a:bodyPr>
            <a:normAutofit/>
          </a:bodyPr>
          <a:lstStyle/>
          <a:p>
            <a:r>
              <a:rPr lang="ru-RU" dirty="0"/>
              <a:t>гражданская идентичность (знание законов / прав / обязанностей / процедур / следование им в жизни);</a:t>
            </a:r>
          </a:p>
          <a:p>
            <a:r>
              <a:rPr lang="ru-RU" dirty="0"/>
              <a:t> электоральная культура;</a:t>
            </a:r>
          </a:p>
          <a:p>
            <a:r>
              <a:rPr lang="ru-RU" dirty="0"/>
              <a:t> социализация / интеграция мигрантов;</a:t>
            </a:r>
          </a:p>
          <a:p>
            <a:r>
              <a:rPr lang="ru-RU" dirty="0"/>
              <a:t> инклюзивное образование – социализация и интеграция детей с ОВЗ, инвалидностью;</a:t>
            </a:r>
          </a:p>
          <a:p>
            <a:r>
              <a:rPr lang="ru-RU" dirty="0"/>
              <a:t> профилактическая работа (профилактика девиантного поведения / асоциального поведения / профилактика экстремизма и терроризма / профилактика </a:t>
            </a:r>
            <a:r>
              <a:rPr lang="ru-RU" dirty="0" err="1"/>
              <a:t>буллинга</a:t>
            </a:r>
            <a:r>
              <a:rPr lang="ru-RU" dirty="0"/>
              <a:t> / травли)</a:t>
            </a:r>
          </a:p>
          <a:p>
            <a:r>
              <a:rPr lang="ru-RU" dirty="0"/>
              <a:t>работа с информацией / критическое мышление / защита от </a:t>
            </a:r>
            <a:r>
              <a:rPr lang="ru-RU" dirty="0" err="1"/>
              <a:t>информациии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530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1413</TotalTime>
  <Words>2806</Words>
  <Application>Microsoft Office PowerPoint</Application>
  <PresentationFormat>Широкоэкранный</PresentationFormat>
  <Paragraphs>194</Paragraphs>
  <Slides>46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2" baseType="lpstr">
      <vt:lpstr>Calibri</vt:lpstr>
      <vt:lpstr>Century Schoolbook</vt:lpstr>
      <vt:lpstr>Times New Roman</vt:lpstr>
      <vt:lpstr>Wingdings</vt:lpstr>
      <vt:lpstr>Wingdings 2</vt:lpstr>
      <vt:lpstr>Эркер</vt:lpstr>
      <vt:lpstr>Современные подходы и технологии гражданского воспитания детей и молодежи</vt:lpstr>
      <vt:lpstr>Что такое «патриотическое воспитание»? Что такое «гражданское воспитание»?</vt:lpstr>
      <vt:lpstr>1. Можно ли быть патриотом и не быть гражданином? Можно ли быть гражданином и не быть патриотом? 2. Кто такой «патриот»? 3. Что такое «патриотизм»? Что в основе?   </vt:lpstr>
      <vt:lpstr>Патриотическое воспитание</vt:lpstr>
      <vt:lpstr>Патриотическое воспитание</vt:lpstr>
      <vt:lpstr>1. Кто такой «гражданин»? 2. Что такое «гражданственность»? Что в основе?  </vt:lpstr>
      <vt:lpstr>Презентация PowerPoint</vt:lpstr>
      <vt:lpstr>Нужно ли воспитание / образование в области права?   </vt:lpstr>
      <vt:lpstr>Гражданское воспитание</vt:lpstr>
      <vt:lpstr>Гражданское воспитание</vt:lpstr>
      <vt:lpstr>Презентация PowerPoint</vt:lpstr>
      <vt:lpstr>Какие ценности лежат в основе признания прав?   </vt:lpstr>
      <vt:lpstr>Основные ценности</vt:lpstr>
      <vt:lpstr>Что значит «права человека неотъемлемы»? Может ли право быть ограничено?   </vt:lpstr>
      <vt:lpstr>.</vt:lpstr>
      <vt:lpstr>Что значит «права неделимы, взаимозависимы и взаимосвязаны»?   </vt:lpstr>
      <vt:lpstr>Презентация PowerPoint</vt:lpstr>
      <vt:lpstr>Что значит  «права универсальны»?   </vt:lpstr>
      <vt:lpstr>Права человека универсальны</vt:lpstr>
      <vt:lpstr>Презентация PowerPoint</vt:lpstr>
      <vt:lpstr>Исторический обзор</vt:lpstr>
      <vt:lpstr>Презентация PowerPoint</vt:lpstr>
      <vt:lpstr>Презентация PowerPoint</vt:lpstr>
      <vt:lpstr>Презентация PowerPoint</vt:lpstr>
      <vt:lpstr>Презентация PowerPoint</vt:lpstr>
      <vt:lpstr>Выдержки из Хартии</vt:lpstr>
      <vt:lpstr>Презентация PowerPoint</vt:lpstr>
      <vt:lpstr>Наша эра</vt:lpstr>
      <vt:lpstr>XIII-XVIII века</vt:lpstr>
      <vt:lpstr>Презентация PowerPoint</vt:lpstr>
      <vt:lpstr>Презентация PowerPoint</vt:lpstr>
      <vt:lpstr>ХХ век </vt:lpstr>
      <vt:lpstr>Что такое образование в области прав человека?</vt:lpstr>
      <vt:lpstr>Декларация прав человека,  принята Генеральной Ассамблеей ООН 10.12.1948</vt:lpstr>
      <vt:lpstr>Декларация прав человека</vt:lpstr>
      <vt:lpstr>Декларация прав человека</vt:lpstr>
      <vt:lpstr>Конвенция о правах ребенка  (одобрена Генеральной Ассамблеей ООН 20.11.1989, вступила в силу для СССР 15.09.1990)</vt:lpstr>
      <vt:lpstr>Презентация PowerPoint</vt:lpstr>
      <vt:lpstr>Презентация PowerPoint</vt:lpstr>
      <vt:lpstr>Коллизия прав </vt:lpstr>
      <vt:lpstr>Презентация PowerPoint</vt:lpstr>
      <vt:lpstr>Презентация PowerPoint</vt:lpstr>
      <vt:lpstr>История 1  Какие права человека были нарушены?</vt:lpstr>
      <vt:lpstr>Презентация PowerPoint</vt:lpstr>
      <vt:lpstr>ХАРТИЯ О ВОСПИТАНИИ ДЕМОКРАТИЧЕСКОЙ ГРАЖДАНСТВЕННОСТИ И ОБРАЗОВАНИИ В ОБЛАСТИ ПРАВ ЧЕЛОВЕКА </vt:lpstr>
      <vt:lpstr>Образование в области прав человека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Плешкуров Никита Алексеевич</dc:creator>
  <cp:lastModifiedBy>Екатерина Владимировна Иванушкина</cp:lastModifiedBy>
  <cp:revision>101</cp:revision>
  <dcterms:created xsi:type="dcterms:W3CDTF">2020-12-01T07:48:30Z</dcterms:created>
  <dcterms:modified xsi:type="dcterms:W3CDTF">2024-02-06T10:57:49Z</dcterms:modified>
</cp:coreProperties>
</file>