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  <p:sldId id="326" r:id="rId3"/>
    <p:sldId id="343" r:id="rId4"/>
    <p:sldId id="327" r:id="rId5"/>
    <p:sldId id="328" r:id="rId6"/>
    <p:sldId id="347" r:id="rId7"/>
    <p:sldId id="329" r:id="rId8"/>
    <p:sldId id="330" r:id="rId9"/>
    <p:sldId id="332" r:id="rId10"/>
    <p:sldId id="334" r:id="rId11"/>
    <p:sldId id="333" r:id="rId12"/>
    <p:sldId id="335" r:id="rId13"/>
    <p:sldId id="344" r:id="rId14"/>
    <p:sldId id="310" r:id="rId15"/>
    <p:sldId id="345" r:id="rId16"/>
    <p:sldId id="292" r:id="rId17"/>
    <p:sldId id="346" r:id="rId18"/>
    <p:sldId id="297" r:id="rId19"/>
    <p:sldId id="325" r:id="rId20"/>
    <p:sldId id="298" r:id="rId21"/>
    <p:sldId id="341" r:id="rId22"/>
    <p:sldId id="302" r:id="rId23"/>
    <p:sldId id="303" r:id="rId24"/>
    <p:sldId id="304" r:id="rId25"/>
    <p:sldId id="305" r:id="rId26"/>
    <p:sldId id="306" r:id="rId27"/>
    <p:sldId id="307" r:id="rId28"/>
    <p:sldId id="309" r:id="rId29"/>
    <p:sldId id="308" r:id="rId30"/>
    <p:sldId id="342" r:id="rId31"/>
  </p:sldIdLst>
  <p:sldSz cx="9144000" cy="6858000" type="screen4x3"/>
  <p:notesSz cx="6797675" cy="9926638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AEA"/>
    <a:srgbClr val="000000"/>
    <a:srgbClr val="1B9A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 autoAdjust="0"/>
  </p:normalViewPr>
  <p:slideViewPr>
    <p:cSldViewPr>
      <p:cViewPr varScale="1">
        <p:scale>
          <a:sx n="114" d="100"/>
          <a:sy n="114" d="100"/>
        </p:scale>
        <p:origin x="319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14519CCD-6B91-495F-9C75-4B1B4F3A212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white">
          <a:xfrm>
            <a:off x="3048000" y="457200"/>
            <a:ext cx="5867400" cy="1752600"/>
          </a:xfrm>
        </p:spPr>
        <p:txBody>
          <a:bodyPr/>
          <a:lstStyle>
            <a:lvl1pPr>
              <a:defRPr sz="4000" b="1"/>
            </a:lvl1pPr>
          </a:lstStyle>
          <a:p>
            <a:pPr lvl="0"/>
            <a:r>
              <a:rPr lang="ru-RU" altLang="ru-RU" noProof="0"/>
              <a:t>Образец заголовка</a:t>
            </a:r>
            <a:endParaRPr lang="en-US" altLang="ru-RU" noProof="0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065E99EE-68D5-4E54-A319-86F55B7AA06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990600" y="4953000"/>
            <a:ext cx="7315200" cy="3810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1800" b="1"/>
            </a:lvl1pPr>
          </a:lstStyle>
          <a:p>
            <a:pPr lvl="0"/>
            <a:r>
              <a:rPr lang="ru-RU" altLang="ru-RU" noProof="0"/>
              <a:t>Образец подзаголовка</a:t>
            </a:r>
            <a:endParaRPr lang="en-US" altLang="ru-RU" noProof="0"/>
          </a:p>
        </p:txBody>
      </p:sp>
      <p:sp>
        <p:nvSpPr>
          <p:cNvPr id="3086" name="Text Box 14">
            <a:extLst>
              <a:ext uri="{FF2B5EF4-FFF2-40B4-BE49-F238E27FC236}">
                <a16:creationId xmlns:a16="http://schemas.microsoft.com/office/drawing/2014/main" id="{3781D14F-86A5-4786-8220-9171A3B8A3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8300" y="5957888"/>
            <a:ext cx="13081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altLang="ru-RU" sz="2800" b="1">
                <a:solidFill>
                  <a:schemeClr val="tx2"/>
                </a:solidFill>
                <a:latin typeface="Verdana" panose="020B0604030504040204" pitchFamily="34" charset="0"/>
              </a:rPr>
              <a:t>LOGO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B89B88-1754-400F-9CC0-5A742DBF2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824688A-311A-45A3-8A7B-330B82FA54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CC38A6-9B0B-4D92-BDC6-495734568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C0F703-E5AA-400A-88CF-F31945BB2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Logo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7803EB-706D-4242-B13B-53D21A3B0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0DEDF1-D19D-4DFE-8D94-24803D72C018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00719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37B3375-EDE0-434D-8DD9-BAA307AB04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7400" cy="6172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2F6C19D-84EC-4698-8125-596FF20A3A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6172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5AD1252-8587-462B-9B28-16B6A1C0F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301542-A95D-4189-B6C4-BFB65D67B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Logo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52C80A-1140-4380-8E34-438B92A01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285147-36EE-4832-96A4-2A4DFBD1C21F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1669877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95FB86-700E-492E-B809-B02C3898B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63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>
            <a:extLst>
              <a:ext uri="{FF2B5EF4-FFF2-40B4-BE49-F238E27FC236}">
                <a16:creationId xmlns:a16="http://schemas.microsoft.com/office/drawing/2014/main" id="{615187B7-9C2E-424B-85C5-89EC7B62BDED}"/>
              </a:ext>
            </a:extLst>
          </p:cNvPr>
          <p:cNvSpPr>
            <a:spLocks noGrp="1"/>
          </p:cNvSpPr>
          <p:nvPr>
            <p:ph type="tbl" idx="1"/>
          </p:nvPr>
        </p:nvSpPr>
        <p:spPr>
          <a:xfrm>
            <a:off x="457200" y="1076325"/>
            <a:ext cx="8229600" cy="5248275"/>
          </a:xfrm>
        </p:spPr>
        <p:txBody>
          <a:bodyPr/>
          <a:lstStyle/>
          <a:p>
            <a:r>
              <a:rPr lang="ru-RU"/>
              <a:t>Вставка таблицы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F3A504-6FFE-4F32-8F0B-7C7C1674E7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008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74FC75F-59AC-442E-8EFF-60A98C1D1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67400" y="6443663"/>
            <a:ext cx="2895600" cy="290512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ru-RU"/>
              <a:t>Company Logo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1CB4A4-06D1-46EA-A4B1-A2C56FBF9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429000" y="6446838"/>
            <a:ext cx="2133600" cy="258762"/>
          </a:xfrm>
        </p:spPr>
        <p:txBody>
          <a:bodyPr/>
          <a:lstStyle>
            <a:lvl1pPr>
              <a:defRPr/>
            </a:lvl1pPr>
          </a:lstStyle>
          <a:p>
            <a:fld id="{8B61A966-19ED-4AAE-93D0-D8D497F9067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181626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5533AF-899D-4821-B3FA-1A7FDBC62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437058-8A4D-4EBF-919B-4030D560A5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5B9C4C-6712-4225-8A6C-D9DA9A176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5E428F4-5535-4142-A307-0BBA3ABAB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Logo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A086E01-906E-41BC-B3E6-38A212E15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C1C4ED-E115-4352-B462-3DCEFE331564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785997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A79BA2-16CC-4607-97E1-380F29ADB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B5076F6-2B2B-4773-9BA0-6B8E1D2715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ABCEF8-AD1A-4066-9206-DD71AB1F1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5A7EDB6-5222-4C62-AB49-F617989EC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Logo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9C42988-3D7D-4F0D-8499-34B8FB2C7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E1F204-4ED8-42ED-8370-0867EEA4A60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3821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3FAB68-1A55-4AB7-B181-619106A22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F94CD5-A1C9-4EE2-9319-6DF1684956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076325"/>
            <a:ext cx="4038600" cy="5248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FF7E0FF-AF65-4D3A-8953-B750B07A99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076325"/>
            <a:ext cx="4038600" cy="5248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BC293E7-8800-4D8A-BCFE-33BDAFF1F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E36A78F-7F23-45D1-9A85-7CAB60134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Logo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257AD8A-1980-4183-8CA3-4D594E93D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48297D-5D1F-41C3-850D-764EA879EAD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868504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88218D-5CA6-47B9-937F-50DDCF253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1ED6679-BB95-423E-94F6-F757ED6CCE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A4FADAA-7BAC-456D-B1C3-B7CC25C991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823E864-EBAB-4172-A54E-0FCCB8D2DD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6C7DE69-B92B-4554-87B4-192828E96E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8960F49-3C7D-4653-80FA-33C3061EC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1782F63-4FE3-4EF7-87CD-C8F0EE857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Logo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9DA4C76-4D75-41CC-B0CB-6C736B073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478234-61F8-42C6-A608-F8A45B9198CE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185227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65A3AB-8CD2-453C-A825-942A46BC5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0D36B8A-4995-4B16-9E2A-EC9A28E94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6CF3116-4EEC-4DC8-9C37-AB3E5B5EB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Logo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437029C-02BD-4B6C-B13D-96D9DFE9D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27C509-204E-47AE-9A1A-A092FE8A7E9A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757219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B722291-5E5D-4FE9-B7E6-D9476C5BD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B3E708B-00E3-454C-B0DB-E82900F61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Logo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9720F5D-6C1F-41B6-9A89-26557FD9E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C2A519-8B1A-4BC1-B4F0-94CC8A1117B8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199082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BB648A-2695-4AB4-B6FB-C4A251300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C924C70-4F9B-4AB7-B47B-F6FE42040B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101201D-251C-4A75-BE3F-2F4D495113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30CB43-AD65-47CC-BF66-C7BE8AADD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6A743A3-B191-41FC-BF89-BFD665F54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Logo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874BCA-6BCB-48A6-A092-6038C0B30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2ABB4A-DA9A-4196-A373-4BDF776F57E4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896058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572A95-C805-4589-93A0-34FD43985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9BB25EC-683F-4AE8-A6D9-244F09A489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B697EDE-F269-4F21-924F-8DA23A0B91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B4806B-0A31-435B-92F1-367746954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CEDA2EC-D41A-4600-A5C1-783F7B82B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Logo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3EDAA17-6E28-4DFB-8261-23D5988C7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9026D6-69FD-4746-8677-1C4FD81B6CE7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318754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42" name="Object 18">
            <a:extLst>
              <a:ext uri="{FF2B5EF4-FFF2-40B4-BE49-F238E27FC236}">
                <a16:creationId xmlns:a16="http://schemas.microsoft.com/office/drawing/2014/main" id="{7308FE1B-7975-47D6-9E0C-AA090013941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-26988"/>
          <a:ext cx="9144000" cy="9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Image" r:id="rId15" imgW="6450794" imgH="952045" progId="Photoshop.Image.6">
                  <p:embed/>
                </p:oleObj>
              </mc:Choice>
              <mc:Fallback>
                <p:oleObj name="Image" r:id="rId15" imgW="6450794" imgH="952045" progId="Photoshop.Image.6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-26988"/>
                        <a:ext cx="9144000" cy="935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Rectangle 3">
            <a:extLst>
              <a:ext uri="{FF2B5EF4-FFF2-40B4-BE49-F238E27FC236}">
                <a16:creationId xmlns:a16="http://schemas.microsoft.com/office/drawing/2014/main" id="{00722BBF-FFC2-44A6-87A4-2618CCFAAA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76325"/>
            <a:ext cx="8229600" cy="524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D6E1103-EFB3-4DEB-B719-C8FEAFF4743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 altLang="ru-RU"/>
              <a:t>www.themegallery.com</a:t>
            </a: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13860B0-3D10-496A-8DDE-359112A87C4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867400" y="6443663"/>
            <a:ext cx="2895600" cy="29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 altLang="ru-RU"/>
              <a:t>Company Logo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D2F2732-13FF-45D1-A815-EB1E200DE1A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429000" y="6446838"/>
            <a:ext cx="2133600" cy="25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1">
                <a:solidFill>
                  <a:schemeClr val="tx2"/>
                </a:solidFill>
                <a:latin typeface="+mn-lt"/>
              </a:defRPr>
            </a:lvl1pPr>
          </a:lstStyle>
          <a:p>
            <a:fld id="{04224F0A-CFAB-41A5-AEE1-909BD1E55984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1026" name="Rectangle 2">
            <a:extLst>
              <a:ext uri="{FF2B5EF4-FFF2-40B4-BE49-F238E27FC236}">
                <a16:creationId xmlns:a16="http://schemas.microsoft.com/office/drawing/2014/main" id="{19576E2B-F1A6-4D66-A9AE-6CE1C76708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152400"/>
            <a:ext cx="8229600" cy="56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anose="020B0604030504040204" pitchFamily="34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anose="020B0604030504040204" pitchFamily="34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anose="020B0604030504040204" pitchFamily="34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anose="020B0604030504040204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anose="020B0604030504040204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anose="020B0604030504040204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anose="020B0604030504040204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anose="020B060403050404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564F229F-0469-458B-AA78-24CDFEBAD00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51520" y="476250"/>
            <a:ext cx="8713093" cy="3744913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>
                <a:effectLst/>
              </a:rPr>
              <a:t>Онлайн школа для специалистов профессиональных образовательных организаций, организаций высшего образования, реализующих образовательные программы СПО</a:t>
            </a:r>
            <a:br>
              <a:rPr lang="ru-RU" sz="2400" b="1" dirty="0">
                <a:effectLst/>
              </a:rPr>
            </a:br>
            <a:br>
              <a:rPr lang="ru-RU" sz="2400" b="1" dirty="0">
                <a:effectLst/>
              </a:rPr>
            </a:br>
            <a:r>
              <a:rPr lang="ru-RU" sz="3200" b="1" dirty="0">
                <a:solidFill>
                  <a:schemeClr val="accent3">
                    <a:lumMod val="75000"/>
                  </a:schemeClr>
                </a:solidFill>
                <a:effectLst/>
              </a:rPr>
              <a:t>Модуль 1. Проектирование оценочных процедур в современных условиях реализации образовательных программ среднего профессионального образования </a:t>
            </a:r>
            <a:endParaRPr lang="ru-RU" altLang="ru-RU" sz="32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1EB2DA88-93D8-42BF-AFB2-17B0B6A8CD6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51520" y="4581525"/>
            <a:ext cx="8713093" cy="1295747"/>
          </a:xfrm>
        </p:spPr>
        <p:txBody>
          <a:bodyPr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altLang="ru-RU" b="1" dirty="0"/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/>
              <a:t>Тема 1. Проектирование документов, регламентирующих оценочную процедуру и разработку оценочных средств</a:t>
            </a:r>
            <a:endParaRPr lang="ru-RU" altLang="ru-RU" sz="2400" b="1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E7C3E22-1B35-411D-A8F9-5BFC287735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7944" y="6024255"/>
            <a:ext cx="1761897" cy="42675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A530D6-2A73-4AF2-9E3F-15FCF0D6D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418058"/>
          </a:xfrm>
        </p:spPr>
        <p:txBody>
          <a:bodyPr/>
          <a:lstStyle/>
          <a:p>
            <a:pPr algn="ctr">
              <a:defRPr/>
            </a:pPr>
            <a:r>
              <a:rPr lang="ru-RU" dirty="0"/>
              <a:t>ФГОС СПО</a:t>
            </a:r>
          </a:p>
        </p:txBody>
      </p:sp>
      <p:sp>
        <p:nvSpPr>
          <p:cNvPr id="17411" name="Объект 2">
            <a:extLst>
              <a:ext uri="{FF2B5EF4-FFF2-40B4-BE49-F238E27FC236}">
                <a16:creationId xmlns:a16="http://schemas.microsoft.com/office/drawing/2014/main" id="{B17429AB-F8FF-4F03-87C3-7C3D7C7CEF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551" y="1052736"/>
            <a:ext cx="8724900" cy="5616352"/>
          </a:xfrm>
        </p:spPr>
        <p:txBody>
          <a:bodyPr/>
          <a:lstStyle/>
          <a:p>
            <a:pPr marL="82550" indent="0" algn="just">
              <a:buFont typeface="Wingdings 2" panose="05020102010507070707" pitchFamily="18" charset="2"/>
              <a:buNone/>
            </a:pPr>
            <a:r>
              <a:rPr lang="ru-RU" altLang="ru-RU" sz="1800" dirty="0"/>
              <a:t>III. ТРЕБОВАНИЯ К РЕЗУЛЬТАТАМ ОСВОЕНИЯ ОБРАЗОВАТЕЛЬНОЙ ПРОГРАММЫ</a:t>
            </a:r>
          </a:p>
          <a:p>
            <a:pPr marL="82550" indent="0" algn="just">
              <a:buFont typeface="Wingdings 2" panose="05020102010507070707" pitchFamily="18" charset="2"/>
              <a:buNone/>
            </a:pPr>
            <a:r>
              <a:rPr lang="ru-RU" altLang="ru-RU" sz="1800" dirty="0"/>
              <a:t>3.7. Образовательная организация самостоятельно планирует </a:t>
            </a:r>
            <a:r>
              <a:rPr lang="ru-RU" altLang="ru-RU" sz="1800" dirty="0">
                <a:solidFill>
                  <a:srgbClr val="FF0000"/>
                </a:solidFill>
              </a:rPr>
              <a:t>результаты обучения по отдельным дисциплинам (модулям) и практикам</a:t>
            </a:r>
            <a:r>
              <a:rPr lang="ru-RU" altLang="ru-RU" sz="1800" dirty="0"/>
              <a:t>, </a:t>
            </a:r>
            <a:r>
              <a:rPr lang="ru-RU" altLang="ru-RU" sz="1800" dirty="0">
                <a:solidFill>
                  <a:srgbClr val="FF0000"/>
                </a:solidFill>
              </a:rPr>
              <a:t>которые должны быть соотнесены с требуемыми результатами освоения образовательной программы (компетенциями выпускников)</a:t>
            </a:r>
            <a:r>
              <a:rPr lang="ru-RU" altLang="ru-RU" sz="1800" dirty="0"/>
              <a:t>. Совокупность запланированных результатов обучения должна обеспечивать выпускнику освоение всех </a:t>
            </a:r>
            <a:r>
              <a:rPr lang="ru-RU" altLang="ru-RU" sz="1800" dirty="0">
                <a:solidFill>
                  <a:srgbClr val="FF0000"/>
                </a:solidFill>
              </a:rPr>
              <a:t>ОК и ПК </a:t>
            </a:r>
            <a:r>
              <a:rPr lang="ru-RU" altLang="ru-RU" sz="1800" dirty="0"/>
              <a:t>в соответствии с получаемой квалификацией специалиста среднего звена, указанной в пункте 1.12 настоящего ФГОС СПО.</a:t>
            </a:r>
          </a:p>
          <a:p>
            <a:pPr marL="82550" indent="0" algn="just">
              <a:buFont typeface="Wingdings 2" panose="05020102010507070707" pitchFamily="18" charset="2"/>
              <a:buNone/>
            </a:pPr>
            <a:r>
              <a:rPr lang="ru-RU" altLang="ru-RU" sz="1800" dirty="0">
                <a:solidFill>
                  <a:srgbClr val="FF0000"/>
                </a:solidFill>
              </a:rPr>
              <a:t>Или </a:t>
            </a:r>
          </a:p>
          <a:p>
            <a:pPr marL="82550" indent="0" algn="just">
              <a:buFont typeface="Wingdings 2" panose="05020102010507070707" pitchFamily="18" charset="2"/>
              <a:buNone/>
            </a:pPr>
            <a:r>
              <a:rPr lang="ru-RU" altLang="ru-RU" sz="1800" dirty="0"/>
              <a:t>3.6. Образовательная организация самостоятельно планирует </a:t>
            </a:r>
            <a:r>
              <a:rPr lang="ru-RU" altLang="ru-RU" sz="1800" dirty="0">
                <a:solidFill>
                  <a:srgbClr val="FF0000"/>
                </a:solidFill>
              </a:rPr>
              <a:t>результаты обучения по отдельным дисциплинам, модулям и практикам, которые должны быть соотнесены с требуемыми результатами освоения образовательной программы (компетенциями выпускников). </a:t>
            </a:r>
            <a:r>
              <a:rPr lang="ru-RU" altLang="ru-RU" sz="1800" dirty="0"/>
              <a:t>Совокупность запланированных результатов обучения должна обеспечивать выпускнику освоение всех </a:t>
            </a:r>
            <a:r>
              <a:rPr lang="ru-RU" altLang="ru-RU" sz="1800" dirty="0">
                <a:solidFill>
                  <a:srgbClr val="FF0000"/>
                </a:solidFill>
              </a:rPr>
              <a:t>ОК и ПК </a:t>
            </a:r>
            <a:r>
              <a:rPr lang="ru-RU" altLang="ru-RU" sz="1800" dirty="0"/>
              <a:t>в соответствии с сочетанием квалификаций квалифицированного рабочего, служащего, установленных настоящим ФГОС СПО.</a:t>
            </a:r>
          </a:p>
        </p:txBody>
      </p:sp>
      <p:pic>
        <p:nvPicPr>
          <p:cNvPr id="4" name="Picture 5" descr="лого">
            <a:extLst>
              <a:ext uri="{FF2B5EF4-FFF2-40B4-BE49-F238E27FC236}">
                <a16:creationId xmlns:a16="http://schemas.microsoft.com/office/drawing/2014/main" id="{D8BFC510-35F4-45C5-815D-30AD881CEE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312" y="6389193"/>
            <a:ext cx="1763687" cy="426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FC90C5-75BF-4169-823C-5C33DE05A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850900"/>
          </a:xfrm>
        </p:spPr>
        <p:txBody>
          <a:bodyPr/>
          <a:lstStyle/>
          <a:p>
            <a:pPr algn="ctr">
              <a:defRPr/>
            </a:pPr>
            <a:r>
              <a:rPr lang="ru-RU" dirty="0"/>
              <a:t>ФГОС СПО</a:t>
            </a:r>
          </a:p>
        </p:txBody>
      </p:sp>
      <p:sp>
        <p:nvSpPr>
          <p:cNvPr id="18435" name="Объект 2">
            <a:extLst>
              <a:ext uri="{FF2B5EF4-FFF2-40B4-BE49-F238E27FC236}">
                <a16:creationId xmlns:a16="http://schemas.microsoft.com/office/drawing/2014/main" id="{30841CBB-280D-4783-AA60-80CD3A92C6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772816"/>
            <a:ext cx="8394899" cy="4392488"/>
          </a:xfrm>
        </p:spPr>
        <p:txBody>
          <a:bodyPr/>
          <a:lstStyle/>
          <a:p>
            <a:pPr marL="82550" indent="0" algn="just">
              <a:buFont typeface="Wingdings 2" panose="05020102010507070707" pitchFamily="18" charset="2"/>
              <a:buNone/>
            </a:pPr>
            <a:r>
              <a:rPr lang="ru-RU" altLang="ru-RU" sz="1800" dirty="0"/>
              <a:t>IV. ТРЕБОВАНИЯ К УСЛОВИЯМ РЕАЛИЗАЦИИ ОБРАЗОВАТЕЛЬНОЙ ПРОГРАММЫ</a:t>
            </a:r>
          </a:p>
          <a:p>
            <a:pPr marL="82550" indent="0" algn="just">
              <a:buFont typeface="Wingdings 2" panose="05020102010507070707" pitchFamily="18" charset="2"/>
              <a:buNone/>
            </a:pPr>
            <a:r>
              <a:rPr lang="ru-RU" altLang="ru-RU" sz="1800" dirty="0"/>
              <a:t>4.3.1. Специальные помещения должны представлять собой учебные аудитории для проведения занятий всех видов, предусмотренных образовательной программой, в том числе групповых и индивидуальных консультаций, текущего контроля и промежуточной аттестации, а также помещения для самостоятельной работы, </a:t>
            </a:r>
            <a:r>
              <a:rPr lang="ru-RU" altLang="ru-RU" sz="1800" dirty="0">
                <a:solidFill>
                  <a:srgbClr val="FF0000"/>
                </a:solidFill>
              </a:rPr>
              <a:t>мастерские и лаборатории, оснащенные оборудованием, техническими средствами обучения и материалами, учитывающими требования международных стандартов</a:t>
            </a:r>
            <a:r>
              <a:rPr lang="ru-RU" altLang="ru-RU" sz="1800" dirty="0"/>
              <a:t>.</a:t>
            </a:r>
          </a:p>
          <a:p>
            <a:pPr marL="82550" indent="0" algn="just">
              <a:buFont typeface="Wingdings 2" panose="05020102010507070707" pitchFamily="18" charset="2"/>
              <a:buNone/>
            </a:pPr>
            <a:endParaRPr lang="ru-RU" altLang="ru-RU" sz="1800" dirty="0"/>
          </a:p>
        </p:txBody>
      </p:sp>
      <p:pic>
        <p:nvPicPr>
          <p:cNvPr id="4" name="Picture 5" descr="лого">
            <a:extLst>
              <a:ext uri="{FF2B5EF4-FFF2-40B4-BE49-F238E27FC236}">
                <a16:creationId xmlns:a16="http://schemas.microsoft.com/office/drawing/2014/main" id="{72215430-C731-4C6A-8174-DB5808C2D8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312" y="6389193"/>
            <a:ext cx="1763687" cy="426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997B1A-7EB2-4990-8163-40FF130BE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418058"/>
          </a:xfrm>
        </p:spPr>
        <p:txBody>
          <a:bodyPr/>
          <a:lstStyle/>
          <a:p>
            <a:pPr algn="ctr">
              <a:defRPr/>
            </a:pPr>
            <a:r>
              <a:rPr lang="ru-RU" dirty="0"/>
              <a:t>ФГОС СПО</a:t>
            </a:r>
          </a:p>
        </p:txBody>
      </p:sp>
      <p:sp>
        <p:nvSpPr>
          <p:cNvPr id="19459" name="Объект 2">
            <a:extLst>
              <a:ext uri="{FF2B5EF4-FFF2-40B4-BE49-F238E27FC236}">
                <a16:creationId xmlns:a16="http://schemas.microsoft.com/office/drawing/2014/main" id="{22492558-9256-4032-901E-C12B3E1EAF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980728"/>
            <a:ext cx="8754939" cy="5602634"/>
          </a:xfrm>
        </p:spPr>
        <p:txBody>
          <a:bodyPr/>
          <a:lstStyle/>
          <a:p>
            <a:pPr marL="82550" indent="0" algn="just">
              <a:buFont typeface="Wingdings 2" panose="05020102010507070707" pitchFamily="18" charset="2"/>
              <a:buNone/>
            </a:pPr>
            <a:r>
              <a:rPr lang="ru-RU" altLang="ru-RU" sz="1800" dirty="0"/>
              <a:t>IV. ТРЕБОВАНИЯ К УСЛОВИЯМ РЕАЛИЗАЦИИ ОБРАЗОВАТЕЛЬНОЙ ПРОГРАММЫ</a:t>
            </a:r>
          </a:p>
          <a:p>
            <a:pPr marL="82550" indent="0" algn="just">
              <a:buFont typeface="Wingdings 2" panose="05020102010507070707" pitchFamily="18" charset="2"/>
              <a:buNone/>
            </a:pPr>
            <a:r>
              <a:rPr lang="ru-RU" altLang="ru-RU" sz="1800" b="1" dirty="0"/>
              <a:t>4.6. Требования к применяемым механизмам оценки качества образовательной программы.</a:t>
            </a:r>
          </a:p>
          <a:p>
            <a:pPr marL="82550" indent="0" algn="just">
              <a:buFont typeface="Wingdings 2" panose="05020102010507070707" pitchFamily="18" charset="2"/>
              <a:buNone/>
            </a:pPr>
            <a:r>
              <a:rPr lang="ru-RU" altLang="ru-RU" sz="1600" dirty="0"/>
              <a:t>4.6.1. Качество образовательной программы определяется в рамках системы </a:t>
            </a:r>
            <a:r>
              <a:rPr lang="ru-RU" altLang="ru-RU" sz="1600" dirty="0">
                <a:solidFill>
                  <a:srgbClr val="FF0000"/>
                </a:solidFill>
              </a:rPr>
              <a:t>внутренней оценки</a:t>
            </a:r>
            <a:r>
              <a:rPr lang="ru-RU" altLang="ru-RU" sz="1600" dirty="0"/>
              <a:t>, а также системы </a:t>
            </a:r>
            <a:r>
              <a:rPr lang="ru-RU" altLang="ru-RU" sz="1600" dirty="0">
                <a:solidFill>
                  <a:srgbClr val="FF0000"/>
                </a:solidFill>
              </a:rPr>
              <a:t>внешней оценки </a:t>
            </a:r>
            <a:r>
              <a:rPr lang="ru-RU" altLang="ru-RU" sz="1600" dirty="0"/>
              <a:t>на добровольной основе.</a:t>
            </a:r>
          </a:p>
          <a:p>
            <a:pPr marL="82550" indent="0" algn="just">
              <a:buFont typeface="Wingdings 2" panose="05020102010507070707" pitchFamily="18" charset="2"/>
              <a:buNone/>
            </a:pPr>
            <a:r>
              <a:rPr lang="ru-RU" altLang="ru-RU" sz="1600" dirty="0"/>
              <a:t>4.6.2. В целях совершенствования образовательной программы образовательная организация при проведении </a:t>
            </a:r>
            <a:r>
              <a:rPr lang="ru-RU" altLang="ru-RU" sz="1600" dirty="0">
                <a:solidFill>
                  <a:srgbClr val="FF0000"/>
                </a:solidFill>
              </a:rPr>
              <a:t>регулярной внутренней оценки </a:t>
            </a:r>
            <a:r>
              <a:rPr lang="ru-RU" altLang="ru-RU" sz="1600" dirty="0"/>
              <a:t>качества образовательной программы привлекает работодателей и их объединения, иных юридических и (или) физических лиц, включая педагогических работников образовательной организации.</a:t>
            </a:r>
          </a:p>
          <a:p>
            <a:pPr marL="82550" indent="0" algn="just">
              <a:buFont typeface="Wingdings 2" panose="05020102010507070707" pitchFamily="18" charset="2"/>
              <a:buNone/>
            </a:pPr>
            <a:r>
              <a:rPr lang="ru-RU" altLang="ru-RU" sz="1600" dirty="0"/>
              <a:t>4.6.3. Внешняя оценка качества образовательной программы может осуществляться в рамках профессионально-общественной аккредитации, проводимой работодателями, их объединениями, а также уполномоченными ими организациями, в том числе иностранными организациями, либо авторизованными национальными профессионально-общественными организациями, входящими в международные структуры, с целью признания качества и уровня подготовки выпускников, освоивших образовательную программу, отвечающими требованиям профессиональных стандартов, требованиям рынка труда к специалистам соответствующего профиля.</a:t>
            </a:r>
          </a:p>
        </p:txBody>
      </p:sp>
      <p:pic>
        <p:nvPicPr>
          <p:cNvPr id="4" name="Picture 5" descr="лого">
            <a:extLst>
              <a:ext uri="{FF2B5EF4-FFF2-40B4-BE49-F238E27FC236}">
                <a16:creationId xmlns:a16="http://schemas.microsoft.com/office/drawing/2014/main" id="{88B8A0FB-14BD-4574-BF2F-339CF08755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312" y="6389193"/>
            <a:ext cx="1763687" cy="426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>
            <a:extLst>
              <a:ext uri="{FF2B5EF4-FFF2-40B4-BE49-F238E27FC236}">
                <a16:creationId xmlns:a16="http://schemas.microsoft.com/office/drawing/2014/main" id="{19D6BC29-2FC1-417B-B9AE-C6DD0A9DFE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должно быть:</a:t>
            </a:r>
            <a:endParaRPr lang="en-US" altLang="ru-RU" dirty="0"/>
          </a:p>
        </p:txBody>
      </p:sp>
      <p:sp>
        <p:nvSpPr>
          <p:cNvPr id="84995" name="AutoShape 3">
            <a:extLst>
              <a:ext uri="{FF2B5EF4-FFF2-40B4-BE49-F238E27FC236}">
                <a16:creationId xmlns:a16="http://schemas.microsoft.com/office/drawing/2014/main" id="{5397D20F-7FCA-48EE-9997-C029A09A5F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16774" y="3433763"/>
            <a:ext cx="1675706" cy="2875557"/>
          </a:xfrm>
          <a:prstGeom prst="roundRect">
            <a:avLst>
              <a:gd name="adj" fmla="val 13745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4996" name="AutoShape 4">
            <a:extLst>
              <a:ext uri="{FF2B5EF4-FFF2-40B4-BE49-F238E27FC236}">
                <a16:creationId xmlns:a16="http://schemas.microsoft.com/office/drawing/2014/main" id="{C669C708-012E-4757-A841-C75207DF5C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6113" y="3433763"/>
            <a:ext cx="2760661" cy="2875557"/>
          </a:xfrm>
          <a:prstGeom prst="roundRect">
            <a:avLst>
              <a:gd name="adj" fmla="val 13745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4997" name="AutoShape 5">
            <a:extLst>
              <a:ext uri="{FF2B5EF4-FFF2-40B4-BE49-F238E27FC236}">
                <a16:creationId xmlns:a16="http://schemas.microsoft.com/office/drawing/2014/main" id="{6C2335E2-7DAE-4337-A8C3-C5036368C0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7860" y="3429000"/>
            <a:ext cx="2298253" cy="2875557"/>
          </a:xfrm>
          <a:prstGeom prst="roundRect">
            <a:avLst>
              <a:gd name="adj" fmla="val 13745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4998" name="AutoShape 6">
            <a:extLst>
              <a:ext uri="{FF2B5EF4-FFF2-40B4-BE49-F238E27FC236}">
                <a16:creationId xmlns:a16="http://schemas.microsoft.com/office/drawing/2014/main" id="{872904E1-C838-44E1-854D-9FF30A5B70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199" y="3457056"/>
            <a:ext cx="1700661" cy="2847501"/>
          </a:xfrm>
          <a:prstGeom prst="roundRect">
            <a:avLst>
              <a:gd name="adj" fmla="val 13745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84999" name="Group 7">
            <a:extLst>
              <a:ext uri="{FF2B5EF4-FFF2-40B4-BE49-F238E27FC236}">
                <a16:creationId xmlns:a16="http://schemas.microsoft.com/office/drawing/2014/main" id="{A023F573-D9AD-499A-9F1A-612523268AE4}"/>
              </a:ext>
            </a:extLst>
          </p:cNvPr>
          <p:cNvGrpSpPr>
            <a:grpSpLocks/>
          </p:cNvGrpSpPr>
          <p:nvPr/>
        </p:nvGrpSpPr>
        <p:grpSpPr bwMode="auto">
          <a:xfrm>
            <a:off x="1287463" y="2057400"/>
            <a:ext cx="5895975" cy="936625"/>
            <a:chOff x="624" y="1152"/>
            <a:chExt cx="4080" cy="720"/>
          </a:xfrm>
        </p:grpSpPr>
        <p:sp>
          <p:nvSpPr>
            <p:cNvPr id="85000" name="Rectangle 8">
              <a:extLst>
                <a:ext uri="{FF2B5EF4-FFF2-40B4-BE49-F238E27FC236}">
                  <a16:creationId xmlns:a16="http://schemas.microsoft.com/office/drawing/2014/main" id="{2A34C7B1-2245-4518-9E37-47FEE256F3A6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624" y="1200"/>
              <a:ext cx="672" cy="672"/>
            </a:xfrm>
            <a:prstGeom prst="rect">
              <a:avLst/>
            </a:prstGeom>
            <a:gradFill rotWithShape="1">
              <a:gsLst>
                <a:gs pos="0">
                  <a:schemeClr val="tx1"/>
                </a:gs>
                <a:gs pos="100000">
                  <a:schemeClr val="tx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tx1"/>
              </a:extrusionClr>
              <a:contourClr>
                <a:schemeClr val="tx1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grpSp>
          <p:nvGrpSpPr>
            <p:cNvPr id="85001" name="Group 9">
              <a:extLst>
                <a:ext uri="{FF2B5EF4-FFF2-40B4-BE49-F238E27FC236}">
                  <a16:creationId xmlns:a16="http://schemas.microsoft.com/office/drawing/2014/main" id="{D2C6C018-3808-40E6-81CF-CB90DACC61E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96" y="1296"/>
              <a:ext cx="624" cy="96"/>
              <a:chOff x="2003" y="3439"/>
              <a:chExt cx="468" cy="244"/>
            </a:xfrm>
          </p:grpSpPr>
          <p:sp>
            <p:nvSpPr>
              <p:cNvPr id="85002" name="Oval 10">
                <a:extLst>
                  <a:ext uri="{FF2B5EF4-FFF2-40B4-BE49-F238E27FC236}">
                    <a16:creationId xmlns:a16="http://schemas.microsoft.com/office/drawing/2014/main" id="{19498151-E9CF-4348-A965-FDC62819FD91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003" y="3439"/>
                <a:ext cx="79" cy="242"/>
              </a:xfrm>
              <a:prstGeom prst="ellipse">
                <a:avLst/>
              </a:prstGeom>
              <a:gradFill rotWithShape="0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5003" name="Rectangle 11">
                <a:extLst>
                  <a:ext uri="{FF2B5EF4-FFF2-40B4-BE49-F238E27FC236}">
                    <a16:creationId xmlns:a16="http://schemas.microsoft.com/office/drawing/2014/main" id="{9E986E10-229C-43F9-81D5-13CC0E6C6F79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048" y="3441"/>
                <a:ext cx="388" cy="242"/>
              </a:xfrm>
              <a:prstGeom prst="rect">
                <a:avLst/>
              </a:prstGeom>
              <a:gradFill rotWithShape="0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5004" name="Oval 12">
                <a:extLst>
                  <a:ext uri="{FF2B5EF4-FFF2-40B4-BE49-F238E27FC236}">
                    <a16:creationId xmlns:a16="http://schemas.microsoft.com/office/drawing/2014/main" id="{5BE0C1EA-5A30-4CA4-96EB-2A0BCA47B3B7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400" y="3443"/>
                <a:ext cx="71" cy="234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1270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5005" name="Oval 13">
                <a:extLst>
                  <a:ext uri="{FF2B5EF4-FFF2-40B4-BE49-F238E27FC236}">
                    <a16:creationId xmlns:a16="http://schemas.microsoft.com/office/drawing/2014/main" id="{2584B259-68C9-43AC-B6B0-F5BDB09C0CF8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438" y="3519"/>
                <a:ext cx="20" cy="69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85006" name="Rectangle 14">
              <a:extLst>
                <a:ext uri="{FF2B5EF4-FFF2-40B4-BE49-F238E27FC236}">
                  <a16:creationId xmlns:a16="http://schemas.microsoft.com/office/drawing/2014/main" id="{19B6840D-D804-431F-911E-890F1B076E89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776" y="1152"/>
              <a:ext cx="672" cy="672"/>
            </a:xfrm>
            <a:prstGeom prst="rect">
              <a:avLst/>
            </a:prstGeom>
            <a:solidFill>
              <a:schemeClr val="accent1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accent1"/>
              </a:extrusionClr>
              <a:contourClr>
                <a:schemeClr val="accent1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grpSp>
          <p:nvGrpSpPr>
            <p:cNvPr id="85007" name="Group 15">
              <a:extLst>
                <a:ext uri="{FF2B5EF4-FFF2-40B4-BE49-F238E27FC236}">
                  <a16:creationId xmlns:a16="http://schemas.microsoft.com/office/drawing/2014/main" id="{03B3E599-CC0B-4986-94CE-9C2DE058AEB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48" y="1296"/>
              <a:ext cx="624" cy="96"/>
              <a:chOff x="2003" y="3439"/>
              <a:chExt cx="468" cy="244"/>
            </a:xfrm>
          </p:grpSpPr>
          <p:sp>
            <p:nvSpPr>
              <p:cNvPr id="85008" name="Oval 16">
                <a:extLst>
                  <a:ext uri="{FF2B5EF4-FFF2-40B4-BE49-F238E27FC236}">
                    <a16:creationId xmlns:a16="http://schemas.microsoft.com/office/drawing/2014/main" id="{861A7F36-2AA3-44D1-9A88-7075FC7F90C6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003" y="3439"/>
                <a:ext cx="79" cy="242"/>
              </a:xfrm>
              <a:prstGeom prst="ellipse">
                <a:avLst/>
              </a:prstGeom>
              <a:gradFill rotWithShape="0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5009" name="Rectangle 17">
                <a:extLst>
                  <a:ext uri="{FF2B5EF4-FFF2-40B4-BE49-F238E27FC236}">
                    <a16:creationId xmlns:a16="http://schemas.microsoft.com/office/drawing/2014/main" id="{8511AC0C-D6FA-43CB-8C01-277149392ADE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048" y="3441"/>
                <a:ext cx="388" cy="242"/>
              </a:xfrm>
              <a:prstGeom prst="rect">
                <a:avLst/>
              </a:prstGeom>
              <a:gradFill rotWithShape="0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5010" name="Oval 18">
                <a:extLst>
                  <a:ext uri="{FF2B5EF4-FFF2-40B4-BE49-F238E27FC236}">
                    <a16:creationId xmlns:a16="http://schemas.microsoft.com/office/drawing/2014/main" id="{64B9C20E-C3B4-4064-9B64-F5EA296355E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400" y="3443"/>
                <a:ext cx="71" cy="234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1270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5011" name="Oval 19">
                <a:extLst>
                  <a:ext uri="{FF2B5EF4-FFF2-40B4-BE49-F238E27FC236}">
                    <a16:creationId xmlns:a16="http://schemas.microsoft.com/office/drawing/2014/main" id="{53BBA62F-0935-49DF-B3BD-169DBFC8E72F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438" y="3519"/>
                <a:ext cx="20" cy="69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85012" name="Rectangle 20">
              <a:extLst>
                <a:ext uri="{FF2B5EF4-FFF2-40B4-BE49-F238E27FC236}">
                  <a16:creationId xmlns:a16="http://schemas.microsoft.com/office/drawing/2014/main" id="{69E76072-1092-4C61-8533-0BAFFD0D1485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2880" y="1152"/>
              <a:ext cx="672" cy="672"/>
            </a:xfrm>
            <a:prstGeom prst="rect">
              <a:avLst/>
            </a:prstGeom>
            <a:gradFill rotWithShape="1">
              <a:gsLst>
                <a:gs pos="0">
                  <a:schemeClr val="tx1"/>
                </a:gs>
                <a:gs pos="100000">
                  <a:schemeClr val="tx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tx1"/>
              </a:extrusionClr>
              <a:contourClr>
                <a:schemeClr val="tx1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grpSp>
          <p:nvGrpSpPr>
            <p:cNvPr id="85013" name="Group 21">
              <a:extLst>
                <a:ext uri="{FF2B5EF4-FFF2-40B4-BE49-F238E27FC236}">
                  <a16:creationId xmlns:a16="http://schemas.microsoft.com/office/drawing/2014/main" id="{F9DE1C39-09FA-4085-9E73-61D0265CD68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00" y="1296"/>
              <a:ext cx="816" cy="96"/>
              <a:chOff x="2003" y="3439"/>
              <a:chExt cx="468" cy="244"/>
            </a:xfrm>
          </p:grpSpPr>
          <p:sp>
            <p:nvSpPr>
              <p:cNvPr id="85014" name="Oval 22">
                <a:extLst>
                  <a:ext uri="{FF2B5EF4-FFF2-40B4-BE49-F238E27FC236}">
                    <a16:creationId xmlns:a16="http://schemas.microsoft.com/office/drawing/2014/main" id="{2FAAB0EE-8696-4647-AA66-78045B57437D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003" y="3439"/>
                <a:ext cx="79" cy="242"/>
              </a:xfrm>
              <a:prstGeom prst="ellipse">
                <a:avLst/>
              </a:prstGeom>
              <a:gradFill rotWithShape="0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5015" name="Rectangle 23">
                <a:extLst>
                  <a:ext uri="{FF2B5EF4-FFF2-40B4-BE49-F238E27FC236}">
                    <a16:creationId xmlns:a16="http://schemas.microsoft.com/office/drawing/2014/main" id="{A1379874-B2D7-4553-92B0-BA95B4267029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048" y="3441"/>
                <a:ext cx="388" cy="242"/>
              </a:xfrm>
              <a:prstGeom prst="rect">
                <a:avLst/>
              </a:prstGeom>
              <a:gradFill rotWithShape="0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5016" name="Oval 24">
                <a:extLst>
                  <a:ext uri="{FF2B5EF4-FFF2-40B4-BE49-F238E27FC236}">
                    <a16:creationId xmlns:a16="http://schemas.microsoft.com/office/drawing/2014/main" id="{62AD0FE9-3BB7-46B6-9691-29803227DCBC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400" y="3443"/>
                <a:ext cx="71" cy="234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1270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5017" name="Oval 25">
                <a:extLst>
                  <a:ext uri="{FF2B5EF4-FFF2-40B4-BE49-F238E27FC236}">
                    <a16:creationId xmlns:a16="http://schemas.microsoft.com/office/drawing/2014/main" id="{0800E515-617D-49A6-B177-5705AD331711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438" y="3519"/>
                <a:ext cx="20" cy="69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85018" name="Rectangle 26">
              <a:extLst>
                <a:ext uri="{FF2B5EF4-FFF2-40B4-BE49-F238E27FC236}">
                  <a16:creationId xmlns:a16="http://schemas.microsoft.com/office/drawing/2014/main" id="{05D35643-B93D-4307-94DC-216E0EDFE26E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4032" y="1152"/>
              <a:ext cx="672" cy="672"/>
            </a:xfrm>
            <a:prstGeom prst="rect">
              <a:avLst/>
            </a:prstGeom>
            <a:solidFill>
              <a:schemeClr val="accent1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accent1"/>
              </a:extrusionClr>
              <a:contourClr>
                <a:schemeClr val="accent1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</p:grpSp>
      <p:sp>
        <p:nvSpPr>
          <p:cNvPr id="85019" name="Rectangle 27">
            <a:extLst>
              <a:ext uri="{FF2B5EF4-FFF2-40B4-BE49-F238E27FC236}">
                <a16:creationId xmlns:a16="http://schemas.microsoft.com/office/drawing/2014/main" id="{A937B58C-6EBC-4CAA-AC27-14AE5E0714A0}"/>
              </a:ext>
            </a:extLst>
          </p:cNvPr>
          <p:cNvSpPr>
            <a:spLocks noChangeArrowheads="1"/>
          </p:cNvSpPr>
          <p:nvPr/>
        </p:nvSpPr>
        <p:spPr bwMode="gray">
          <a:xfrm>
            <a:off x="1441450" y="2359025"/>
            <a:ext cx="31290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ru-RU" altLang="ru-RU" b="1" dirty="0">
                <a:solidFill>
                  <a:schemeClr val="bg1"/>
                </a:solidFill>
              </a:rPr>
              <a:t>1</a:t>
            </a:r>
            <a:endParaRPr lang="en-US" altLang="ru-RU" b="1" dirty="0">
              <a:solidFill>
                <a:schemeClr val="bg1"/>
              </a:solidFill>
            </a:endParaRPr>
          </a:p>
        </p:txBody>
      </p:sp>
      <p:sp>
        <p:nvSpPr>
          <p:cNvPr id="85020" name="Rectangle 28">
            <a:extLst>
              <a:ext uri="{FF2B5EF4-FFF2-40B4-BE49-F238E27FC236}">
                <a16:creationId xmlns:a16="http://schemas.microsoft.com/office/drawing/2014/main" id="{07EE982D-6910-4284-9A38-03E4FD25DD37}"/>
              </a:ext>
            </a:extLst>
          </p:cNvPr>
          <p:cNvSpPr>
            <a:spLocks noChangeArrowheads="1"/>
          </p:cNvSpPr>
          <p:nvPr/>
        </p:nvSpPr>
        <p:spPr bwMode="gray">
          <a:xfrm>
            <a:off x="3136900" y="2359025"/>
            <a:ext cx="31290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ru-RU" altLang="ru-RU" b="1" dirty="0">
                <a:solidFill>
                  <a:schemeClr val="bg1"/>
                </a:solidFill>
              </a:rPr>
              <a:t>2</a:t>
            </a:r>
            <a:endParaRPr lang="en-US" altLang="ru-RU" b="1" dirty="0">
              <a:solidFill>
                <a:schemeClr val="bg1"/>
              </a:solidFill>
            </a:endParaRPr>
          </a:p>
        </p:txBody>
      </p:sp>
      <p:sp>
        <p:nvSpPr>
          <p:cNvPr id="85021" name="Rectangle 29">
            <a:extLst>
              <a:ext uri="{FF2B5EF4-FFF2-40B4-BE49-F238E27FC236}">
                <a16:creationId xmlns:a16="http://schemas.microsoft.com/office/drawing/2014/main" id="{70D9E5E9-4FBB-40AE-B916-FF8AEA979BC3}"/>
              </a:ext>
            </a:extLst>
          </p:cNvPr>
          <p:cNvSpPr>
            <a:spLocks noChangeArrowheads="1"/>
          </p:cNvSpPr>
          <p:nvPr/>
        </p:nvSpPr>
        <p:spPr bwMode="gray">
          <a:xfrm>
            <a:off x="4683125" y="2359025"/>
            <a:ext cx="31290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ru-RU" altLang="ru-RU" b="1" dirty="0">
                <a:solidFill>
                  <a:schemeClr val="bg1"/>
                </a:solidFill>
              </a:rPr>
              <a:t>3</a:t>
            </a:r>
            <a:endParaRPr lang="en-US" altLang="ru-RU" b="1" dirty="0">
              <a:solidFill>
                <a:schemeClr val="bg1"/>
              </a:solidFill>
            </a:endParaRPr>
          </a:p>
        </p:txBody>
      </p:sp>
      <p:sp>
        <p:nvSpPr>
          <p:cNvPr id="85022" name="Rectangle 30">
            <a:extLst>
              <a:ext uri="{FF2B5EF4-FFF2-40B4-BE49-F238E27FC236}">
                <a16:creationId xmlns:a16="http://schemas.microsoft.com/office/drawing/2014/main" id="{692066A5-7ED6-4135-BB3F-1011140C8D75}"/>
              </a:ext>
            </a:extLst>
          </p:cNvPr>
          <p:cNvSpPr>
            <a:spLocks noChangeArrowheads="1"/>
          </p:cNvSpPr>
          <p:nvPr/>
        </p:nvSpPr>
        <p:spPr bwMode="gray">
          <a:xfrm>
            <a:off x="6378575" y="2359025"/>
            <a:ext cx="31290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ru-RU" altLang="ru-RU" b="1" dirty="0">
                <a:solidFill>
                  <a:schemeClr val="bg1"/>
                </a:solidFill>
              </a:rPr>
              <a:t>4</a:t>
            </a:r>
            <a:endParaRPr lang="en-US" altLang="ru-RU" b="1" dirty="0">
              <a:solidFill>
                <a:schemeClr val="bg1"/>
              </a:solidFill>
            </a:endParaRPr>
          </a:p>
        </p:txBody>
      </p:sp>
      <p:sp>
        <p:nvSpPr>
          <p:cNvPr id="85023" name="Rectangle 31">
            <a:extLst>
              <a:ext uri="{FF2B5EF4-FFF2-40B4-BE49-F238E27FC236}">
                <a16:creationId xmlns:a16="http://schemas.microsoft.com/office/drawing/2014/main" id="{525E34C3-BB52-4F45-9E19-2087D7FADE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1" y="3651250"/>
            <a:ext cx="138588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/>
              <a:t>Фонды оценочных средств (ФОС)</a:t>
            </a:r>
          </a:p>
        </p:txBody>
      </p:sp>
      <p:sp>
        <p:nvSpPr>
          <p:cNvPr id="85024" name="Rectangle 32">
            <a:extLst>
              <a:ext uri="{FF2B5EF4-FFF2-40B4-BE49-F238E27FC236}">
                <a16:creationId xmlns:a16="http://schemas.microsoft.com/office/drawing/2014/main" id="{E841522E-7498-441D-B7D5-97227B7598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8565" y="3651248"/>
            <a:ext cx="2197548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/>
              <a:t>Текущий контроль успеваемости, промежуточная аттестация, итоговая аттестация</a:t>
            </a:r>
          </a:p>
        </p:txBody>
      </p:sp>
      <p:sp>
        <p:nvSpPr>
          <p:cNvPr id="85025" name="Rectangle 33">
            <a:extLst>
              <a:ext uri="{FF2B5EF4-FFF2-40B4-BE49-F238E27FC236}">
                <a16:creationId xmlns:a16="http://schemas.microsoft.com/office/drawing/2014/main" id="{D174D1A6-D3E0-47C4-B986-2CD0485B6D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6113" y="3651250"/>
            <a:ext cx="2760661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/>
              <a:t>Формы, периодичность и порядок проведения, систему оценок текущего контроля успеваемости и промежуточной аттестации обучающихся </a:t>
            </a:r>
          </a:p>
        </p:txBody>
      </p:sp>
      <p:sp>
        <p:nvSpPr>
          <p:cNvPr id="85026" name="Rectangle 34">
            <a:extLst>
              <a:ext uri="{FF2B5EF4-FFF2-40B4-BE49-F238E27FC236}">
                <a16:creationId xmlns:a16="http://schemas.microsoft.com/office/drawing/2014/main" id="{3417F2A9-A675-414F-A915-1753C328AE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16774" y="3651250"/>
            <a:ext cx="1675706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/>
              <a:t>Система внутренней оценки качества образовательной программы </a:t>
            </a:r>
          </a:p>
        </p:txBody>
      </p:sp>
      <p:pic>
        <p:nvPicPr>
          <p:cNvPr id="37" name="Picture 5" descr="лого">
            <a:extLst>
              <a:ext uri="{FF2B5EF4-FFF2-40B4-BE49-F238E27FC236}">
                <a16:creationId xmlns:a16="http://schemas.microsoft.com/office/drawing/2014/main" id="{92427E9E-E8E9-4753-93D1-70A3604FEB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312" y="6389193"/>
            <a:ext cx="1763687" cy="426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127174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0247B8CB-89D4-4F7E-BBC5-898B2DE1CE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1520" y="116632"/>
            <a:ext cx="8640960" cy="1080343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400" b="1" dirty="0">
                <a:solidFill>
                  <a:schemeClr val="tx2">
                    <a:satMod val="130000"/>
                  </a:schemeClr>
                </a:solidFill>
              </a:rPr>
              <a:t>Фонды оценочных средств (ФОС)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552857B8-C231-4E1D-A342-F5FBC93548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600200"/>
            <a:ext cx="8640960" cy="4924425"/>
          </a:xfrm>
        </p:spPr>
        <p:txBody>
          <a:bodyPr/>
          <a:lstStyle/>
          <a:p>
            <a:pPr eaLnBrk="1" hangingPunct="1"/>
            <a:r>
              <a:rPr lang="ru-RU" altLang="ru-RU" sz="3400" b="1" dirty="0"/>
              <a:t>ФОС  по образовательной  программе -  совокупность оценочных и  методических материалов, предназначенных для оценивания промежуточных и итоговых образовательных результатов</a:t>
            </a:r>
            <a:endParaRPr lang="ru-RU" altLang="ru-RU" sz="3400" dirty="0">
              <a:solidFill>
                <a:schemeClr val="folHlink"/>
              </a:solidFill>
            </a:endParaRPr>
          </a:p>
        </p:txBody>
      </p:sp>
      <p:pic>
        <p:nvPicPr>
          <p:cNvPr id="4" name="Picture 5" descr="лого">
            <a:extLst>
              <a:ext uri="{FF2B5EF4-FFF2-40B4-BE49-F238E27FC236}">
                <a16:creationId xmlns:a16="http://schemas.microsoft.com/office/drawing/2014/main" id="{BCDF24D4-7E5A-4A11-90CC-E760B46BA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312" y="6389193"/>
            <a:ext cx="1763687" cy="426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FC659D2B-4002-4DF4-A119-C9ED213DE3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/>
              <a:t>Образовательные результаты</a:t>
            </a:r>
            <a:endParaRPr lang="en-US" altLang="ru-RU" dirty="0">
              <a:solidFill>
                <a:schemeClr val="accent1"/>
              </a:solidFill>
            </a:endParaRPr>
          </a:p>
        </p:txBody>
      </p:sp>
      <p:sp>
        <p:nvSpPr>
          <p:cNvPr id="70659" name="Text Box 3">
            <a:extLst>
              <a:ext uri="{FF2B5EF4-FFF2-40B4-BE49-F238E27FC236}">
                <a16:creationId xmlns:a16="http://schemas.microsoft.com/office/drawing/2014/main" id="{21611A0D-9347-448E-B375-4B380F2382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endParaRPr lang="ru-RU" altLang="ru-RU"/>
          </a:p>
        </p:txBody>
      </p:sp>
      <p:sp>
        <p:nvSpPr>
          <p:cNvPr id="70702" name="AutoShape 46">
            <a:extLst>
              <a:ext uri="{FF2B5EF4-FFF2-40B4-BE49-F238E27FC236}">
                <a16:creationId xmlns:a16="http://schemas.microsoft.com/office/drawing/2014/main" id="{35CA47A4-6888-4516-AFE8-A38C2039E9C2}"/>
              </a:ext>
            </a:extLst>
          </p:cNvPr>
          <p:cNvSpPr>
            <a:spLocks noChangeArrowheads="1"/>
          </p:cNvSpPr>
          <p:nvPr/>
        </p:nvSpPr>
        <p:spPr bwMode="ltGray">
          <a:xfrm rot="5400000">
            <a:off x="-2422526" y="1474788"/>
            <a:ext cx="4824413" cy="4770438"/>
          </a:xfrm>
          <a:custGeom>
            <a:avLst/>
            <a:gdLst>
              <a:gd name="G0" fmla="+- 10478 0 0"/>
              <a:gd name="G1" fmla="+- -11739500 0 0"/>
              <a:gd name="G2" fmla="+- 0 0 -11739500"/>
              <a:gd name="T0" fmla="*/ 0 256 1"/>
              <a:gd name="T1" fmla="*/ 180 256 1"/>
              <a:gd name="G3" fmla="+- -11739500 T0 T1"/>
              <a:gd name="T2" fmla="*/ 0 256 1"/>
              <a:gd name="T3" fmla="*/ 90 256 1"/>
              <a:gd name="G4" fmla="+- -11739500 T2 T3"/>
              <a:gd name="G5" fmla="*/ G4 2 1"/>
              <a:gd name="T4" fmla="*/ 90 256 1"/>
              <a:gd name="T5" fmla="*/ 0 256 1"/>
              <a:gd name="G6" fmla="+- -11739500 T4 T5"/>
              <a:gd name="G7" fmla="*/ G6 2 1"/>
              <a:gd name="G8" fmla="abs -1173950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10478"/>
              <a:gd name="G18" fmla="*/ 10478 1 2"/>
              <a:gd name="G19" fmla="+- G18 5400 0"/>
              <a:gd name="G20" fmla="cos G19 -11739500"/>
              <a:gd name="G21" fmla="sin G19 -11739500"/>
              <a:gd name="G22" fmla="+- G20 10800 0"/>
              <a:gd name="G23" fmla="+- G21 10800 0"/>
              <a:gd name="G24" fmla="+- 10800 0 G20"/>
              <a:gd name="G25" fmla="+- 10478 10800 0"/>
              <a:gd name="G26" fmla="?: G9 G17 G25"/>
              <a:gd name="G27" fmla="?: G9 0 21600"/>
              <a:gd name="G28" fmla="cos 10800 -11739500"/>
              <a:gd name="G29" fmla="sin 10800 -11739500"/>
              <a:gd name="G30" fmla="sin 10478 -11739500"/>
              <a:gd name="G31" fmla="+- G28 10800 0"/>
              <a:gd name="G32" fmla="+- G29 10800 0"/>
              <a:gd name="G33" fmla="+- G30 10800 0"/>
              <a:gd name="G34" fmla="?: G4 0 G31"/>
              <a:gd name="G35" fmla="?: -11739500 G34 0"/>
              <a:gd name="G36" fmla="?: G6 G35 G31"/>
              <a:gd name="G37" fmla="+- 21600 0 G36"/>
              <a:gd name="G38" fmla="?: G4 0 G33"/>
              <a:gd name="G39" fmla="?: -1173950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62 w 21600"/>
              <a:gd name="T15" fmla="*/ 10638 h 21600"/>
              <a:gd name="T16" fmla="*/ 10800 w 21600"/>
              <a:gd name="T17" fmla="*/ 322 h 21600"/>
              <a:gd name="T18" fmla="*/ 21438 w 21600"/>
              <a:gd name="T19" fmla="*/ 10638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323" y="10641"/>
                </a:moveTo>
                <a:cubicBezTo>
                  <a:pt x="410" y="4916"/>
                  <a:pt x="5075" y="322"/>
                  <a:pt x="10800" y="322"/>
                </a:cubicBezTo>
                <a:cubicBezTo>
                  <a:pt x="16524" y="322"/>
                  <a:pt x="21189" y="4916"/>
                  <a:pt x="21276" y="10641"/>
                </a:cubicBezTo>
                <a:lnTo>
                  <a:pt x="21598" y="10636"/>
                </a:lnTo>
                <a:cubicBezTo>
                  <a:pt x="21509" y="4736"/>
                  <a:pt x="16700" y="0"/>
                  <a:pt x="10799" y="0"/>
                </a:cubicBezTo>
                <a:cubicBezTo>
                  <a:pt x="4899" y="0"/>
                  <a:pt x="90" y="4736"/>
                  <a:pt x="1" y="10636"/>
                </a:cubicBezTo>
                <a:close/>
              </a:path>
            </a:pathLst>
          </a:custGeom>
          <a:gradFill rotWithShape="1">
            <a:gsLst>
              <a:gs pos="0">
                <a:schemeClr val="bg2">
                  <a:gamma/>
                  <a:tint val="45490"/>
                  <a:invGamma/>
                </a:schemeClr>
              </a:gs>
              <a:gs pos="50000">
                <a:schemeClr val="bg2"/>
              </a:gs>
              <a:gs pos="100000">
                <a:schemeClr val="bg2">
                  <a:gamma/>
                  <a:tint val="45490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0703" name="AutoShape 47">
            <a:extLst>
              <a:ext uri="{FF2B5EF4-FFF2-40B4-BE49-F238E27FC236}">
                <a16:creationId xmlns:a16="http://schemas.microsoft.com/office/drawing/2014/main" id="{F596C1F1-56E2-4EB7-83EC-F266A8A8F067}"/>
              </a:ext>
            </a:extLst>
          </p:cNvPr>
          <p:cNvSpPr>
            <a:spLocks noChangeArrowheads="1"/>
          </p:cNvSpPr>
          <p:nvPr/>
        </p:nvSpPr>
        <p:spPr bwMode="ltGray">
          <a:xfrm rot="5400000" flipH="1">
            <a:off x="-2016918" y="1910556"/>
            <a:ext cx="4032250" cy="3929063"/>
          </a:xfrm>
          <a:custGeom>
            <a:avLst/>
            <a:gdLst>
              <a:gd name="G0" fmla="+- 56 0 0"/>
              <a:gd name="G1" fmla="+- 11796480 0 0"/>
              <a:gd name="G2" fmla="+- 0 0 11796480"/>
              <a:gd name="T0" fmla="*/ 0 256 1"/>
              <a:gd name="T1" fmla="*/ 180 256 1"/>
              <a:gd name="G3" fmla="+- 11796480 T0 T1"/>
              <a:gd name="T2" fmla="*/ 0 256 1"/>
              <a:gd name="T3" fmla="*/ 90 256 1"/>
              <a:gd name="G4" fmla="+- 11796480 T2 T3"/>
              <a:gd name="G5" fmla="*/ G4 2 1"/>
              <a:gd name="T4" fmla="*/ 90 256 1"/>
              <a:gd name="T5" fmla="*/ 0 256 1"/>
              <a:gd name="G6" fmla="+- 11796480 T4 T5"/>
              <a:gd name="G7" fmla="*/ G6 2 1"/>
              <a:gd name="G8" fmla="abs 1179648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6"/>
              <a:gd name="G18" fmla="*/ 56 1 2"/>
              <a:gd name="G19" fmla="+- G18 5400 0"/>
              <a:gd name="G20" fmla="cos G19 11796480"/>
              <a:gd name="G21" fmla="sin G19 11796480"/>
              <a:gd name="G22" fmla="+- G20 10800 0"/>
              <a:gd name="G23" fmla="+- G21 10800 0"/>
              <a:gd name="G24" fmla="+- 10800 0 G20"/>
              <a:gd name="G25" fmla="+- 56 10800 0"/>
              <a:gd name="G26" fmla="?: G9 G17 G25"/>
              <a:gd name="G27" fmla="?: G9 0 21600"/>
              <a:gd name="G28" fmla="cos 10800 11796480"/>
              <a:gd name="G29" fmla="sin 10800 11796480"/>
              <a:gd name="G30" fmla="sin 56 11796480"/>
              <a:gd name="G31" fmla="+- G28 10800 0"/>
              <a:gd name="G32" fmla="+- G29 10800 0"/>
              <a:gd name="G33" fmla="+- G30 10800 0"/>
              <a:gd name="G34" fmla="?: G4 0 G31"/>
              <a:gd name="G35" fmla="?: 11796480 G34 0"/>
              <a:gd name="G36" fmla="?: G6 G35 G31"/>
              <a:gd name="G37" fmla="+- 21600 0 G36"/>
              <a:gd name="G38" fmla="?: G4 0 G33"/>
              <a:gd name="G39" fmla="?: 1179648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372 w 21600"/>
              <a:gd name="T15" fmla="*/ 10800 h 21600"/>
              <a:gd name="T16" fmla="*/ 10800 w 21600"/>
              <a:gd name="T17" fmla="*/ 10744 h 21600"/>
              <a:gd name="T18" fmla="*/ 16228 w 21600"/>
              <a:gd name="T19" fmla="*/ 10800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10744" y="10800"/>
                </a:moveTo>
                <a:cubicBezTo>
                  <a:pt x="10744" y="10769"/>
                  <a:pt x="10769" y="10744"/>
                  <a:pt x="10800" y="10744"/>
                </a:cubicBezTo>
                <a:cubicBezTo>
                  <a:pt x="10830" y="10744"/>
                  <a:pt x="10855" y="10769"/>
                  <a:pt x="10855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gradFill rotWithShape="1">
            <a:gsLst>
              <a:gs pos="0">
                <a:srgbClr val="1B9AD9">
                  <a:alpha val="36000"/>
                </a:srgbClr>
              </a:gs>
              <a:gs pos="100000">
                <a:srgbClr val="1B9AD9">
                  <a:gamma/>
                  <a:tint val="3372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0704" name="AutoShape 48">
            <a:extLst>
              <a:ext uri="{FF2B5EF4-FFF2-40B4-BE49-F238E27FC236}">
                <a16:creationId xmlns:a16="http://schemas.microsoft.com/office/drawing/2014/main" id="{A1538699-DB9F-4D90-BCC7-D7EC84D586CC}"/>
              </a:ext>
            </a:extLst>
          </p:cNvPr>
          <p:cNvSpPr>
            <a:spLocks noChangeArrowheads="1"/>
          </p:cNvSpPr>
          <p:nvPr/>
        </p:nvSpPr>
        <p:spPr bwMode="gray">
          <a:xfrm>
            <a:off x="1822450" y="5099050"/>
            <a:ext cx="4419600" cy="508000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gamma/>
                        <a:tint val="0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 eaLnBrk="0" hangingPunct="0"/>
            <a:r>
              <a:rPr lang="ru-RU" altLang="ru-RU" b="1" dirty="0">
                <a:solidFill>
                  <a:schemeClr val="tx2"/>
                </a:solidFill>
              </a:rPr>
              <a:t>Общие компетенции</a:t>
            </a:r>
            <a:endParaRPr lang="en-US" altLang="ru-RU" b="1" dirty="0">
              <a:solidFill>
                <a:schemeClr val="tx2"/>
              </a:solidFill>
            </a:endParaRPr>
          </a:p>
        </p:txBody>
      </p:sp>
      <p:sp>
        <p:nvSpPr>
          <p:cNvPr id="70705" name="AutoShape 49">
            <a:extLst>
              <a:ext uri="{FF2B5EF4-FFF2-40B4-BE49-F238E27FC236}">
                <a16:creationId xmlns:a16="http://schemas.microsoft.com/office/drawing/2014/main" id="{858E036D-42F7-4483-87B5-04A5A065DF3B}"/>
              </a:ext>
            </a:extLst>
          </p:cNvPr>
          <p:cNvSpPr>
            <a:spLocks noChangeArrowheads="1"/>
          </p:cNvSpPr>
          <p:nvPr/>
        </p:nvSpPr>
        <p:spPr bwMode="gray">
          <a:xfrm>
            <a:off x="2317750" y="4271963"/>
            <a:ext cx="4419600" cy="508000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tint val="0"/>
                        <a:invGamma/>
                      </a:schemeClr>
                    </a:gs>
                    <a:gs pos="100000">
                      <a:schemeClr val="hlink"/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 eaLnBrk="0" hangingPunct="0"/>
            <a:r>
              <a:rPr lang="ru-RU" altLang="ru-RU" b="1" dirty="0">
                <a:solidFill>
                  <a:schemeClr val="tx2"/>
                </a:solidFill>
              </a:rPr>
              <a:t>Профессиональные компетенции</a:t>
            </a:r>
            <a:endParaRPr lang="en-US" altLang="ru-RU" b="1" dirty="0">
              <a:solidFill>
                <a:schemeClr val="tx2"/>
              </a:solidFill>
            </a:endParaRPr>
          </a:p>
        </p:txBody>
      </p:sp>
      <p:sp>
        <p:nvSpPr>
          <p:cNvPr id="70706" name="AutoShape 50">
            <a:extLst>
              <a:ext uri="{FF2B5EF4-FFF2-40B4-BE49-F238E27FC236}">
                <a16:creationId xmlns:a16="http://schemas.microsoft.com/office/drawing/2014/main" id="{90D2EB76-E224-4D88-9412-8A7CBE784341}"/>
              </a:ext>
            </a:extLst>
          </p:cNvPr>
          <p:cNvSpPr>
            <a:spLocks noChangeArrowheads="1"/>
          </p:cNvSpPr>
          <p:nvPr/>
        </p:nvSpPr>
        <p:spPr bwMode="gray">
          <a:xfrm>
            <a:off x="2374900" y="3360738"/>
            <a:ext cx="4501356" cy="674368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gamma/>
                        <a:tint val="0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 eaLnBrk="0" hangingPunct="0"/>
            <a:r>
              <a:rPr lang="ru-RU" altLang="ru-RU" b="1" dirty="0">
                <a:solidFill>
                  <a:schemeClr val="tx2"/>
                </a:solidFill>
              </a:rPr>
              <a:t>Опыт практической деятельности</a:t>
            </a:r>
            <a:r>
              <a:rPr lang="en-US" altLang="ru-RU" b="1" dirty="0">
                <a:solidFill>
                  <a:schemeClr val="tx2"/>
                </a:solidFill>
              </a:rPr>
              <a:t> </a:t>
            </a:r>
            <a:endParaRPr lang="ru-RU" altLang="ru-RU" b="1" dirty="0">
              <a:solidFill>
                <a:schemeClr val="tx2"/>
              </a:solidFill>
            </a:endParaRPr>
          </a:p>
          <a:p>
            <a:pPr algn="l" eaLnBrk="0" hangingPunct="0"/>
            <a:r>
              <a:rPr lang="en-US" altLang="ru-RU" b="1" dirty="0">
                <a:solidFill>
                  <a:schemeClr val="tx2"/>
                </a:solidFill>
              </a:rPr>
              <a:t>(</a:t>
            </a:r>
            <a:r>
              <a:rPr lang="ru-RU" altLang="ru-RU" b="1" dirty="0">
                <a:solidFill>
                  <a:schemeClr val="tx2"/>
                </a:solidFill>
              </a:rPr>
              <a:t>практический опыт)</a:t>
            </a:r>
          </a:p>
        </p:txBody>
      </p:sp>
      <p:sp>
        <p:nvSpPr>
          <p:cNvPr id="70707" name="AutoShape 51">
            <a:extLst>
              <a:ext uri="{FF2B5EF4-FFF2-40B4-BE49-F238E27FC236}">
                <a16:creationId xmlns:a16="http://schemas.microsoft.com/office/drawing/2014/main" id="{BBB17A19-BE8E-4E00-B09B-B9FD93A58D5E}"/>
              </a:ext>
            </a:extLst>
          </p:cNvPr>
          <p:cNvSpPr>
            <a:spLocks noChangeArrowheads="1"/>
          </p:cNvSpPr>
          <p:nvPr/>
        </p:nvSpPr>
        <p:spPr bwMode="gray">
          <a:xfrm>
            <a:off x="2286000" y="2590800"/>
            <a:ext cx="4419600" cy="508000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tint val="0"/>
                        <a:invGamma/>
                      </a:schemeClr>
                    </a:gs>
                    <a:gs pos="100000">
                      <a:schemeClr val="hlink"/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 eaLnBrk="0" hangingPunct="0"/>
            <a:r>
              <a:rPr lang="ru-RU" altLang="ru-RU" b="1" dirty="0">
                <a:solidFill>
                  <a:schemeClr val="tx2"/>
                </a:solidFill>
              </a:rPr>
              <a:t>Умения</a:t>
            </a:r>
            <a:endParaRPr lang="en-US" altLang="ru-RU" b="1" dirty="0">
              <a:solidFill>
                <a:schemeClr val="tx2"/>
              </a:solidFill>
            </a:endParaRPr>
          </a:p>
        </p:txBody>
      </p:sp>
      <p:sp>
        <p:nvSpPr>
          <p:cNvPr id="70708" name="AutoShape 52">
            <a:extLst>
              <a:ext uri="{FF2B5EF4-FFF2-40B4-BE49-F238E27FC236}">
                <a16:creationId xmlns:a16="http://schemas.microsoft.com/office/drawing/2014/main" id="{D1BE9F46-387D-42EB-9B7F-B2D878A15ADF}"/>
              </a:ext>
            </a:extLst>
          </p:cNvPr>
          <p:cNvSpPr>
            <a:spLocks noChangeArrowheads="1"/>
          </p:cNvSpPr>
          <p:nvPr/>
        </p:nvSpPr>
        <p:spPr bwMode="gray">
          <a:xfrm>
            <a:off x="1765300" y="1820863"/>
            <a:ext cx="4419600" cy="508000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gamma/>
                        <a:tint val="0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 eaLnBrk="0" hangingPunct="0"/>
            <a:r>
              <a:rPr lang="ru-RU" altLang="ru-RU" b="1" dirty="0">
                <a:solidFill>
                  <a:schemeClr val="tx2"/>
                </a:solidFill>
              </a:rPr>
              <a:t>Знания</a:t>
            </a:r>
            <a:endParaRPr lang="en-US" altLang="ru-RU" b="1" dirty="0">
              <a:solidFill>
                <a:schemeClr val="tx2"/>
              </a:solidFill>
            </a:endParaRPr>
          </a:p>
        </p:txBody>
      </p:sp>
      <p:grpSp>
        <p:nvGrpSpPr>
          <p:cNvPr id="70709" name="Group 53">
            <a:extLst>
              <a:ext uri="{FF2B5EF4-FFF2-40B4-BE49-F238E27FC236}">
                <a16:creationId xmlns:a16="http://schemas.microsoft.com/office/drawing/2014/main" id="{08214B28-3CBF-4CC8-8D81-AF6C20E0A81B}"/>
              </a:ext>
            </a:extLst>
          </p:cNvPr>
          <p:cNvGrpSpPr>
            <a:grpSpLocks/>
          </p:cNvGrpSpPr>
          <p:nvPr/>
        </p:nvGrpSpPr>
        <p:grpSpPr bwMode="auto">
          <a:xfrm>
            <a:off x="1447800" y="1909763"/>
            <a:ext cx="381000" cy="381000"/>
            <a:chOff x="2078" y="1680"/>
            <a:chExt cx="1615" cy="1615"/>
          </a:xfrm>
        </p:grpSpPr>
        <p:sp>
          <p:nvSpPr>
            <p:cNvPr id="70710" name="Oval 54">
              <a:extLst>
                <a:ext uri="{FF2B5EF4-FFF2-40B4-BE49-F238E27FC236}">
                  <a16:creationId xmlns:a16="http://schemas.microsoft.com/office/drawing/2014/main" id="{0A4AE910-4B25-48F5-B5A0-2F54650574E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0711" name="Oval 55">
              <a:extLst>
                <a:ext uri="{FF2B5EF4-FFF2-40B4-BE49-F238E27FC236}">
                  <a16:creationId xmlns:a16="http://schemas.microsoft.com/office/drawing/2014/main" id="{0B2A03BF-51D1-41AC-9434-D1D6E90F6FA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0712" name="Oval 56">
              <a:extLst>
                <a:ext uri="{FF2B5EF4-FFF2-40B4-BE49-F238E27FC236}">
                  <a16:creationId xmlns:a16="http://schemas.microsoft.com/office/drawing/2014/main" id="{C960C3B6-0CE6-4213-8EFC-A6AD58B764E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70713" name="Oval 57">
              <a:extLst>
                <a:ext uri="{FF2B5EF4-FFF2-40B4-BE49-F238E27FC236}">
                  <a16:creationId xmlns:a16="http://schemas.microsoft.com/office/drawing/2014/main" id="{28A6B2BC-FD12-46A0-BE49-65C2768F979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FFCC00">
                    <a:gamma/>
                    <a:shade val="0"/>
                    <a:invGamma/>
                  </a:srgbClr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70714" name="Oval 58">
              <a:extLst>
                <a:ext uri="{FF2B5EF4-FFF2-40B4-BE49-F238E27FC236}">
                  <a16:creationId xmlns:a16="http://schemas.microsoft.com/office/drawing/2014/main" id="{20857BA7-3417-463D-8F81-D4FC62C5E7E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70715" name="Oval 59">
              <a:extLst>
                <a:ext uri="{FF2B5EF4-FFF2-40B4-BE49-F238E27FC236}">
                  <a16:creationId xmlns:a16="http://schemas.microsoft.com/office/drawing/2014/main" id="{21073444-FEAA-4E90-B24A-DCC1A70182A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FFCC00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</p:grpSp>
      <p:grpSp>
        <p:nvGrpSpPr>
          <p:cNvPr id="70716" name="Group 60">
            <a:extLst>
              <a:ext uri="{FF2B5EF4-FFF2-40B4-BE49-F238E27FC236}">
                <a16:creationId xmlns:a16="http://schemas.microsoft.com/office/drawing/2014/main" id="{02294DFF-865B-4710-9464-0C74DB58998E}"/>
              </a:ext>
            </a:extLst>
          </p:cNvPr>
          <p:cNvGrpSpPr>
            <a:grpSpLocks/>
          </p:cNvGrpSpPr>
          <p:nvPr/>
        </p:nvGrpSpPr>
        <p:grpSpPr bwMode="auto">
          <a:xfrm>
            <a:off x="1981200" y="2697163"/>
            <a:ext cx="381000" cy="381000"/>
            <a:chOff x="2078" y="1680"/>
            <a:chExt cx="1615" cy="1615"/>
          </a:xfrm>
        </p:grpSpPr>
        <p:sp>
          <p:nvSpPr>
            <p:cNvPr id="70717" name="Oval 61">
              <a:extLst>
                <a:ext uri="{FF2B5EF4-FFF2-40B4-BE49-F238E27FC236}">
                  <a16:creationId xmlns:a16="http://schemas.microsoft.com/office/drawing/2014/main" id="{C0F14DFE-93FA-43F4-8033-933F87E9AE0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0718" name="Oval 62">
              <a:extLst>
                <a:ext uri="{FF2B5EF4-FFF2-40B4-BE49-F238E27FC236}">
                  <a16:creationId xmlns:a16="http://schemas.microsoft.com/office/drawing/2014/main" id="{861D72E4-7BA0-4804-A6FB-71E7FB369BE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0719" name="Oval 63">
              <a:extLst>
                <a:ext uri="{FF2B5EF4-FFF2-40B4-BE49-F238E27FC236}">
                  <a16:creationId xmlns:a16="http://schemas.microsoft.com/office/drawing/2014/main" id="{365DD925-AC74-4935-B904-9D5F252833E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70720" name="Oval 64">
              <a:extLst>
                <a:ext uri="{FF2B5EF4-FFF2-40B4-BE49-F238E27FC236}">
                  <a16:creationId xmlns:a16="http://schemas.microsoft.com/office/drawing/2014/main" id="{0911FD4C-3A3A-4CBE-9179-D6A3728FF09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48BE67">
                    <a:gamma/>
                    <a:shade val="0"/>
                    <a:invGamma/>
                  </a:srgbClr>
                </a:gs>
                <a:gs pos="100000">
                  <a:srgbClr val="48BE67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70721" name="Oval 65">
              <a:extLst>
                <a:ext uri="{FF2B5EF4-FFF2-40B4-BE49-F238E27FC236}">
                  <a16:creationId xmlns:a16="http://schemas.microsoft.com/office/drawing/2014/main" id="{82E6B881-6C95-4C0C-BE3A-B7D9DAC3E53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70722" name="Oval 66">
              <a:extLst>
                <a:ext uri="{FF2B5EF4-FFF2-40B4-BE49-F238E27FC236}">
                  <a16:creationId xmlns:a16="http://schemas.microsoft.com/office/drawing/2014/main" id="{1EE01581-D296-4B0C-8323-F0D2CED65F5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48BE67"/>
                </a:gs>
                <a:gs pos="100000">
                  <a:srgbClr val="48BE67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</p:grpSp>
      <p:grpSp>
        <p:nvGrpSpPr>
          <p:cNvPr id="70723" name="Group 67">
            <a:extLst>
              <a:ext uri="{FF2B5EF4-FFF2-40B4-BE49-F238E27FC236}">
                <a16:creationId xmlns:a16="http://schemas.microsoft.com/office/drawing/2014/main" id="{8D4A68C9-87DD-48B4-A2F3-4FFC71A84AB9}"/>
              </a:ext>
            </a:extLst>
          </p:cNvPr>
          <p:cNvGrpSpPr>
            <a:grpSpLocks/>
          </p:cNvGrpSpPr>
          <p:nvPr/>
        </p:nvGrpSpPr>
        <p:grpSpPr bwMode="auto">
          <a:xfrm>
            <a:off x="2133600" y="3535363"/>
            <a:ext cx="381000" cy="381000"/>
            <a:chOff x="2078" y="1680"/>
            <a:chExt cx="1615" cy="1615"/>
          </a:xfrm>
        </p:grpSpPr>
        <p:sp>
          <p:nvSpPr>
            <p:cNvPr id="70724" name="Oval 68">
              <a:extLst>
                <a:ext uri="{FF2B5EF4-FFF2-40B4-BE49-F238E27FC236}">
                  <a16:creationId xmlns:a16="http://schemas.microsoft.com/office/drawing/2014/main" id="{9EB0DF4B-6D68-4FC9-B5B3-0244756B0C0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0725" name="Oval 69">
              <a:extLst>
                <a:ext uri="{FF2B5EF4-FFF2-40B4-BE49-F238E27FC236}">
                  <a16:creationId xmlns:a16="http://schemas.microsoft.com/office/drawing/2014/main" id="{FAC139B6-7886-4871-9AB4-8887C385ABA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0726" name="Oval 70">
              <a:extLst>
                <a:ext uri="{FF2B5EF4-FFF2-40B4-BE49-F238E27FC236}">
                  <a16:creationId xmlns:a16="http://schemas.microsoft.com/office/drawing/2014/main" id="{9277BC8C-AA28-496F-8CDD-37776E2B0D3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70727" name="Oval 71">
              <a:extLst>
                <a:ext uri="{FF2B5EF4-FFF2-40B4-BE49-F238E27FC236}">
                  <a16:creationId xmlns:a16="http://schemas.microsoft.com/office/drawing/2014/main" id="{368A630E-0DF3-4777-8CA9-A66ACA2FFA9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21B3E1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70728" name="Oval 72">
              <a:extLst>
                <a:ext uri="{FF2B5EF4-FFF2-40B4-BE49-F238E27FC236}">
                  <a16:creationId xmlns:a16="http://schemas.microsoft.com/office/drawing/2014/main" id="{87E1FCD7-7C53-4592-A3F3-DAFE30DCF24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70729" name="Oval 73">
              <a:extLst>
                <a:ext uri="{FF2B5EF4-FFF2-40B4-BE49-F238E27FC236}">
                  <a16:creationId xmlns:a16="http://schemas.microsoft.com/office/drawing/2014/main" id="{2ACC80F8-114D-44DC-A813-BC654B244B8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21B3E1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</p:grpSp>
      <p:grpSp>
        <p:nvGrpSpPr>
          <p:cNvPr id="70730" name="Group 74">
            <a:extLst>
              <a:ext uri="{FF2B5EF4-FFF2-40B4-BE49-F238E27FC236}">
                <a16:creationId xmlns:a16="http://schemas.microsoft.com/office/drawing/2014/main" id="{5A35DC9C-D531-4092-9FFA-69F63089146D}"/>
              </a:ext>
            </a:extLst>
          </p:cNvPr>
          <p:cNvGrpSpPr>
            <a:grpSpLocks/>
          </p:cNvGrpSpPr>
          <p:nvPr/>
        </p:nvGrpSpPr>
        <p:grpSpPr bwMode="auto">
          <a:xfrm>
            <a:off x="1981200" y="4373563"/>
            <a:ext cx="381000" cy="381000"/>
            <a:chOff x="2078" y="1680"/>
            <a:chExt cx="1615" cy="1615"/>
          </a:xfrm>
        </p:grpSpPr>
        <p:sp>
          <p:nvSpPr>
            <p:cNvPr id="70731" name="Oval 75">
              <a:extLst>
                <a:ext uri="{FF2B5EF4-FFF2-40B4-BE49-F238E27FC236}">
                  <a16:creationId xmlns:a16="http://schemas.microsoft.com/office/drawing/2014/main" id="{438343AA-2C9D-4FCD-AA41-55641D554B7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0732" name="Oval 76">
              <a:extLst>
                <a:ext uri="{FF2B5EF4-FFF2-40B4-BE49-F238E27FC236}">
                  <a16:creationId xmlns:a16="http://schemas.microsoft.com/office/drawing/2014/main" id="{42149878-711B-493B-82F7-0564FDC25E2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0733" name="Oval 77">
              <a:extLst>
                <a:ext uri="{FF2B5EF4-FFF2-40B4-BE49-F238E27FC236}">
                  <a16:creationId xmlns:a16="http://schemas.microsoft.com/office/drawing/2014/main" id="{F398EF28-6EAF-424B-8FE1-D4020C521BF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70734" name="Oval 78">
              <a:extLst>
                <a:ext uri="{FF2B5EF4-FFF2-40B4-BE49-F238E27FC236}">
                  <a16:creationId xmlns:a16="http://schemas.microsoft.com/office/drawing/2014/main" id="{77464BE6-AB3A-4CFE-9AE8-9382FF69444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8D67E1">
                    <a:gamma/>
                    <a:shade val="0"/>
                    <a:invGamma/>
                  </a:srgbClr>
                </a:gs>
                <a:gs pos="100000">
                  <a:srgbClr val="8D67E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70735" name="Oval 79">
              <a:extLst>
                <a:ext uri="{FF2B5EF4-FFF2-40B4-BE49-F238E27FC236}">
                  <a16:creationId xmlns:a16="http://schemas.microsoft.com/office/drawing/2014/main" id="{412B3CD1-1E6F-4D06-AC90-F9ED7DDA818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70736" name="Oval 80">
              <a:extLst>
                <a:ext uri="{FF2B5EF4-FFF2-40B4-BE49-F238E27FC236}">
                  <a16:creationId xmlns:a16="http://schemas.microsoft.com/office/drawing/2014/main" id="{C403F5B4-5B54-4806-9472-E9912B12348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8D67E1"/>
                </a:gs>
                <a:gs pos="100000">
                  <a:srgbClr val="8D67E1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</p:grpSp>
      <p:grpSp>
        <p:nvGrpSpPr>
          <p:cNvPr id="70737" name="Group 81">
            <a:extLst>
              <a:ext uri="{FF2B5EF4-FFF2-40B4-BE49-F238E27FC236}">
                <a16:creationId xmlns:a16="http://schemas.microsoft.com/office/drawing/2014/main" id="{9541DD09-934C-4611-AB03-0420291E99B6}"/>
              </a:ext>
            </a:extLst>
          </p:cNvPr>
          <p:cNvGrpSpPr>
            <a:grpSpLocks/>
          </p:cNvGrpSpPr>
          <p:nvPr/>
        </p:nvGrpSpPr>
        <p:grpSpPr bwMode="auto">
          <a:xfrm>
            <a:off x="1524000" y="5148263"/>
            <a:ext cx="355600" cy="381000"/>
            <a:chOff x="2078" y="1680"/>
            <a:chExt cx="1615" cy="1615"/>
          </a:xfrm>
        </p:grpSpPr>
        <p:sp>
          <p:nvSpPr>
            <p:cNvPr id="70738" name="Oval 82">
              <a:extLst>
                <a:ext uri="{FF2B5EF4-FFF2-40B4-BE49-F238E27FC236}">
                  <a16:creationId xmlns:a16="http://schemas.microsoft.com/office/drawing/2014/main" id="{EA939350-4608-40F5-BAB2-D3FE8EB5462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0739" name="Oval 83">
              <a:extLst>
                <a:ext uri="{FF2B5EF4-FFF2-40B4-BE49-F238E27FC236}">
                  <a16:creationId xmlns:a16="http://schemas.microsoft.com/office/drawing/2014/main" id="{B53B0D04-DA10-4DD3-8646-56A121063F9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0740" name="Oval 84">
              <a:extLst>
                <a:ext uri="{FF2B5EF4-FFF2-40B4-BE49-F238E27FC236}">
                  <a16:creationId xmlns:a16="http://schemas.microsoft.com/office/drawing/2014/main" id="{459B5223-D2C3-465D-927A-40DC6E87D1A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70741" name="Oval 85">
              <a:extLst>
                <a:ext uri="{FF2B5EF4-FFF2-40B4-BE49-F238E27FC236}">
                  <a16:creationId xmlns:a16="http://schemas.microsoft.com/office/drawing/2014/main" id="{D6FB6783-B502-4732-886E-26B2A4DE563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E35E23">
                    <a:gamma/>
                    <a:shade val="0"/>
                    <a:invGamma/>
                  </a:srgbClr>
                </a:gs>
                <a:gs pos="100000">
                  <a:srgbClr val="E35E23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70742" name="Oval 86">
              <a:extLst>
                <a:ext uri="{FF2B5EF4-FFF2-40B4-BE49-F238E27FC236}">
                  <a16:creationId xmlns:a16="http://schemas.microsoft.com/office/drawing/2014/main" id="{23108868-DA9A-47B5-B83D-824DE18B181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70743" name="Oval 87">
              <a:extLst>
                <a:ext uri="{FF2B5EF4-FFF2-40B4-BE49-F238E27FC236}">
                  <a16:creationId xmlns:a16="http://schemas.microsoft.com/office/drawing/2014/main" id="{D5E48DC1-96E5-41ED-B359-8BE8EE10B63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E35E23"/>
                </a:gs>
                <a:gs pos="100000">
                  <a:srgbClr val="E35E23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</p:grpSp>
      <p:pic>
        <p:nvPicPr>
          <p:cNvPr id="48" name="Picture 5" descr="лого">
            <a:extLst>
              <a:ext uri="{FF2B5EF4-FFF2-40B4-BE49-F238E27FC236}">
                <a16:creationId xmlns:a16="http://schemas.microsoft.com/office/drawing/2014/main" id="{A33328AB-EC9A-45A8-8392-20B6178C6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312" y="6389193"/>
            <a:ext cx="1763687" cy="426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102464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3625CBAA-575F-4EE1-874A-F89763E014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>
                <a:solidFill>
                  <a:schemeClr val="tx2">
                    <a:satMod val="130000"/>
                  </a:schemeClr>
                </a:solidFill>
              </a:rPr>
              <a:t>Оценочные средства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6EDF23CD-FDF1-4F7A-BA66-5B73761F93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700213"/>
            <a:ext cx="8538914" cy="4824412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ru-RU" altLang="ru-RU" b="1" dirty="0"/>
              <a:t>ОС -  унифицированный/ стандартизированный  инструментарий для объективного оценивания образовательных результатов</a:t>
            </a:r>
            <a:endParaRPr lang="en-US" altLang="ru-RU" b="1" dirty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ru-RU" b="1" dirty="0"/>
              <a:t>   </a:t>
            </a:r>
            <a:endParaRPr lang="ru-RU" altLang="ru-RU" b="1" dirty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b="1" dirty="0"/>
              <a:t> Задания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b="1" dirty="0"/>
              <a:t>+ описание форм и процедур оценки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b="1" dirty="0"/>
              <a:t>+ инструментарий оценки </a:t>
            </a:r>
          </a:p>
        </p:txBody>
      </p:sp>
      <p:pic>
        <p:nvPicPr>
          <p:cNvPr id="4" name="Picture 5" descr="лого">
            <a:extLst>
              <a:ext uri="{FF2B5EF4-FFF2-40B4-BE49-F238E27FC236}">
                <a16:creationId xmlns:a16="http://schemas.microsoft.com/office/drawing/2014/main" id="{2FC54643-CC24-4FF4-A3BB-D97CFDA1F5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312" y="6389193"/>
            <a:ext cx="1763687" cy="426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>
            <a:extLst>
              <a:ext uri="{FF2B5EF4-FFF2-40B4-BE49-F238E27FC236}">
                <a16:creationId xmlns:a16="http://schemas.microsoft.com/office/drawing/2014/main" id="{969CE950-1422-4E91-936A-A63C895E92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/>
              <a:t>ФОС состоят:</a:t>
            </a:r>
            <a:endParaRPr lang="en-US" altLang="ru-RU" sz="1800" dirty="0"/>
          </a:p>
        </p:txBody>
      </p:sp>
      <p:sp>
        <p:nvSpPr>
          <p:cNvPr id="95235" name="Freeform 3">
            <a:extLst>
              <a:ext uri="{FF2B5EF4-FFF2-40B4-BE49-F238E27FC236}">
                <a16:creationId xmlns:a16="http://schemas.microsoft.com/office/drawing/2014/main" id="{BE2C65FF-6482-4CB1-95B8-589A0F86D49E}"/>
              </a:ext>
            </a:extLst>
          </p:cNvPr>
          <p:cNvSpPr>
            <a:spLocks/>
          </p:cNvSpPr>
          <p:nvPr/>
        </p:nvSpPr>
        <p:spPr bwMode="gray">
          <a:xfrm>
            <a:off x="5073650" y="1219200"/>
            <a:ext cx="1466850" cy="1155700"/>
          </a:xfrm>
          <a:custGeom>
            <a:avLst/>
            <a:gdLst>
              <a:gd name="T0" fmla="*/ 0 w 982"/>
              <a:gd name="T1" fmla="*/ 774 h 774"/>
              <a:gd name="T2" fmla="*/ 2 w 982"/>
              <a:gd name="T3" fmla="*/ 770 h 774"/>
              <a:gd name="T4" fmla="*/ 8 w 982"/>
              <a:gd name="T5" fmla="*/ 754 h 774"/>
              <a:gd name="T6" fmla="*/ 16 w 982"/>
              <a:gd name="T7" fmla="*/ 730 h 774"/>
              <a:gd name="T8" fmla="*/ 32 w 982"/>
              <a:gd name="T9" fmla="*/ 698 h 774"/>
              <a:gd name="T10" fmla="*/ 50 w 982"/>
              <a:gd name="T11" fmla="*/ 660 h 774"/>
              <a:gd name="T12" fmla="*/ 76 w 982"/>
              <a:gd name="T13" fmla="*/ 618 h 774"/>
              <a:gd name="T14" fmla="*/ 106 w 982"/>
              <a:gd name="T15" fmla="*/ 574 h 774"/>
              <a:gd name="T16" fmla="*/ 142 w 982"/>
              <a:gd name="T17" fmla="*/ 528 h 774"/>
              <a:gd name="T18" fmla="*/ 186 w 982"/>
              <a:gd name="T19" fmla="*/ 482 h 774"/>
              <a:gd name="T20" fmla="*/ 236 w 982"/>
              <a:gd name="T21" fmla="*/ 438 h 774"/>
              <a:gd name="T22" fmla="*/ 294 w 982"/>
              <a:gd name="T23" fmla="*/ 398 h 774"/>
              <a:gd name="T24" fmla="*/ 360 w 982"/>
              <a:gd name="T25" fmla="*/ 360 h 774"/>
              <a:gd name="T26" fmla="*/ 426 w 982"/>
              <a:gd name="T27" fmla="*/ 332 h 774"/>
              <a:gd name="T28" fmla="*/ 488 w 982"/>
              <a:gd name="T29" fmla="*/ 314 h 774"/>
              <a:gd name="T30" fmla="*/ 544 w 982"/>
              <a:gd name="T31" fmla="*/ 304 h 774"/>
              <a:gd name="T32" fmla="*/ 594 w 982"/>
              <a:gd name="T33" fmla="*/ 300 h 774"/>
              <a:gd name="T34" fmla="*/ 638 w 982"/>
              <a:gd name="T35" fmla="*/ 300 h 774"/>
              <a:gd name="T36" fmla="*/ 678 w 982"/>
              <a:gd name="T37" fmla="*/ 304 h 774"/>
              <a:gd name="T38" fmla="*/ 710 w 982"/>
              <a:gd name="T39" fmla="*/ 312 h 774"/>
              <a:gd name="T40" fmla="*/ 736 w 982"/>
              <a:gd name="T41" fmla="*/ 320 h 774"/>
              <a:gd name="T42" fmla="*/ 754 w 982"/>
              <a:gd name="T43" fmla="*/ 326 h 774"/>
              <a:gd name="T44" fmla="*/ 766 w 982"/>
              <a:gd name="T45" fmla="*/ 332 h 774"/>
              <a:gd name="T46" fmla="*/ 770 w 982"/>
              <a:gd name="T47" fmla="*/ 334 h 774"/>
              <a:gd name="T48" fmla="*/ 680 w 982"/>
              <a:gd name="T49" fmla="*/ 476 h 774"/>
              <a:gd name="T50" fmla="*/ 982 w 982"/>
              <a:gd name="T51" fmla="*/ 370 h 774"/>
              <a:gd name="T52" fmla="*/ 912 w 982"/>
              <a:gd name="T53" fmla="*/ 0 h 774"/>
              <a:gd name="T54" fmla="*/ 854 w 982"/>
              <a:gd name="T55" fmla="*/ 150 h 774"/>
              <a:gd name="T56" fmla="*/ 850 w 982"/>
              <a:gd name="T57" fmla="*/ 148 h 774"/>
              <a:gd name="T58" fmla="*/ 838 w 982"/>
              <a:gd name="T59" fmla="*/ 142 h 774"/>
              <a:gd name="T60" fmla="*/ 822 w 982"/>
              <a:gd name="T61" fmla="*/ 134 h 774"/>
              <a:gd name="T62" fmla="*/ 798 w 982"/>
              <a:gd name="T63" fmla="*/ 126 h 774"/>
              <a:gd name="T64" fmla="*/ 768 w 982"/>
              <a:gd name="T65" fmla="*/ 120 h 774"/>
              <a:gd name="T66" fmla="*/ 732 w 982"/>
              <a:gd name="T67" fmla="*/ 114 h 774"/>
              <a:gd name="T68" fmla="*/ 692 w 982"/>
              <a:gd name="T69" fmla="*/ 110 h 774"/>
              <a:gd name="T70" fmla="*/ 646 w 982"/>
              <a:gd name="T71" fmla="*/ 110 h 774"/>
              <a:gd name="T72" fmla="*/ 596 w 982"/>
              <a:gd name="T73" fmla="*/ 116 h 774"/>
              <a:gd name="T74" fmla="*/ 540 w 982"/>
              <a:gd name="T75" fmla="*/ 126 h 774"/>
              <a:gd name="T76" fmla="*/ 482 w 982"/>
              <a:gd name="T77" fmla="*/ 146 h 774"/>
              <a:gd name="T78" fmla="*/ 422 w 982"/>
              <a:gd name="T79" fmla="*/ 172 h 774"/>
              <a:gd name="T80" fmla="*/ 356 w 982"/>
              <a:gd name="T81" fmla="*/ 210 h 774"/>
              <a:gd name="T82" fmla="*/ 290 w 982"/>
              <a:gd name="T83" fmla="*/ 258 h 774"/>
              <a:gd name="T84" fmla="*/ 230 w 982"/>
              <a:gd name="T85" fmla="*/ 310 h 774"/>
              <a:gd name="T86" fmla="*/ 178 w 982"/>
              <a:gd name="T87" fmla="*/ 364 h 774"/>
              <a:gd name="T88" fmla="*/ 136 w 982"/>
              <a:gd name="T89" fmla="*/ 422 h 774"/>
              <a:gd name="T90" fmla="*/ 100 w 982"/>
              <a:gd name="T91" fmla="*/ 480 h 774"/>
              <a:gd name="T92" fmla="*/ 72 w 982"/>
              <a:gd name="T93" fmla="*/ 536 h 774"/>
              <a:gd name="T94" fmla="*/ 48 w 982"/>
              <a:gd name="T95" fmla="*/ 590 h 774"/>
              <a:gd name="T96" fmla="*/ 30 w 982"/>
              <a:gd name="T97" fmla="*/ 640 h 774"/>
              <a:gd name="T98" fmla="*/ 18 w 982"/>
              <a:gd name="T99" fmla="*/ 684 h 774"/>
              <a:gd name="T100" fmla="*/ 8 w 982"/>
              <a:gd name="T101" fmla="*/ 722 h 774"/>
              <a:gd name="T102" fmla="*/ 4 w 982"/>
              <a:gd name="T103" fmla="*/ 750 h 774"/>
              <a:gd name="T104" fmla="*/ 0 w 982"/>
              <a:gd name="T105" fmla="*/ 768 h 774"/>
              <a:gd name="T106" fmla="*/ 0 w 982"/>
              <a:gd name="T107" fmla="*/ 774 h 7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chemeClr val="hlink">
                  <a:gamma/>
                  <a:tint val="90980"/>
                  <a:invGamma/>
                  <a:alpha val="32001"/>
                </a:schemeClr>
              </a:gs>
              <a:gs pos="100000">
                <a:schemeClr val="hlink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5236" name="AutoShape 4">
            <a:extLst>
              <a:ext uri="{FF2B5EF4-FFF2-40B4-BE49-F238E27FC236}">
                <a16:creationId xmlns:a16="http://schemas.microsoft.com/office/drawing/2014/main" id="{BD9F642E-6708-4E22-A3DD-1A61A01C30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4238" y="2652713"/>
            <a:ext cx="2295525" cy="3155950"/>
          </a:xfrm>
          <a:prstGeom prst="roundRect">
            <a:avLst>
              <a:gd name="adj" fmla="val 4690"/>
            </a:avLst>
          </a:prstGeom>
          <a:noFill/>
          <a:ln w="571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1D08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5237" name="AutoShape 5">
            <a:extLst>
              <a:ext uri="{FF2B5EF4-FFF2-40B4-BE49-F238E27FC236}">
                <a16:creationId xmlns:a16="http://schemas.microsoft.com/office/drawing/2014/main" id="{D8A011F7-2FBF-40B4-A09D-6E5F8D7E6B10}"/>
              </a:ext>
            </a:extLst>
          </p:cNvPr>
          <p:cNvSpPr>
            <a:spLocks noChangeArrowheads="1"/>
          </p:cNvSpPr>
          <p:nvPr/>
        </p:nvSpPr>
        <p:spPr bwMode="gray">
          <a:xfrm>
            <a:off x="3657600" y="2514600"/>
            <a:ext cx="1863725" cy="28733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5238" name="AutoShape 6">
            <a:extLst>
              <a:ext uri="{FF2B5EF4-FFF2-40B4-BE49-F238E27FC236}">
                <a16:creationId xmlns:a16="http://schemas.microsoft.com/office/drawing/2014/main" id="{31A1856B-EE74-4B25-A315-3FC47983E2E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334000" y="2590800"/>
            <a:ext cx="73025" cy="144463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5239" name="AutoShape 7">
            <a:extLst>
              <a:ext uri="{FF2B5EF4-FFF2-40B4-BE49-F238E27FC236}">
                <a16:creationId xmlns:a16="http://schemas.microsoft.com/office/drawing/2014/main" id="{0E2FC1C1-489E-4093-ADA8-7C840222F97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743325" y="2581275"/>
            <a:ext cx="71438" cy="144463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5240" name="AutoShape 8">
            <a:extLst>
              <a:ext uri="{FF2B5EF4-FFF2-40B4-BE49-F238E27FC236}">
                <a16:creationId xmlns:a16="http://schemas.microsoft.com/office/drawing/2014/main" id="{CE862065-E652-4306-BE2B-1A39B2917C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4075" y="2151063"/>
            <a:ext cx="2295525" cy="3155950"/>
          </a:xfrm>
          <a:prstGeom prst="roundRect">
            <a:avLst>
              <a:gd name="adj" fmla="val 4690"/>
            </a:avLst>
          </a:prstGeom>
          <a:noFill/>
          <a:ln w="571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FC5E3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5241" name="AutoShape 9">
            <a:extLst>
              <a:ext uri="{FF2B5EF4-FFF2-40B4-BE49-F238E27FC236}">
                <a16:creationId xmlns:a16="http://schemas.microsoft.com/office/drawing/2014/main" id="{6C8139F3-2E5C-43BE-B1D7-70E7E02F69BF}"/>
              </a:ext>
            </a:extLst>
          </p:cNvPr>
          <p:cNvSpPr>
            <a:spLocks noChangeArrowheads="1"/>
          </p:cNvSpPr>
          <p:nvPr/>
        </p:nvSpPr>
        <p:spPr bwMode="gray">
          <a:xfrm>
            <a:off x="6149975" y="2008188"/>
            <a:ext cx="1863725" cy="287337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5242" name="AutoShape 10">
            <a:extLst>
              <a:ext uri="{FF2B5EF4-FFF2-40B4-BE49-F238E27FC236}">
                <a16:creationId xmlns:a16="http://schemas.microsoft.com/office/drawing/2014/main" id="{15031638-938F-4F8B-B005-A887218BA42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835900" y="2079625"/>
            <a:ext cx="71438" cy="142875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5243" name="AutoShape 11">
            <a:extLst>
              <a:ext uri="{FF2B5EF4-FFF2-40B4-BE49-F238E27FC236}">
                <a16:creationId xmlns:a16="http://schemas.microsoft.com/office/drawing/2014/main" id="{6EB937AA-8246-493E-B71D-BDCE771A2E0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253163" y="2079625"/>
            <a:ext cx="71437" cy="142875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5244" name="Freeform 12">
            <a:extLst>
              <a:ext uri="{FF2B5EF4-FFF2-40B4-BE49-F238E27FC236}">
                <a16:creationId xmlns:a16="http://schemas.microsoft.com/office/drawing/2014/main" id="{4A07297F-D38D-4C19-AC48-90DEA14EC43F}"/>
              </a:ext>
            </a:extLst>
          </p:cNvPr>
          <p:cNvSpPr>
            <a:spLocks/>
          </p:cNvSpPr>
          <p:nvPr/>
        </p:nvSpPr>
        <p:spPr bwMode="gray">
          <a:xfrm>
            <a:off x="2492375" y="1720850"/>
            <a:ext cx="1466850" cy="1157288"/>
          </a:xfrm>
          <a:custGeom>
            <a:avLst/>
            <a:gdLst>
              <a:gd name="T0" fmla="*/ 0 w 982"/>
              <a:gd name="T1" fmla="*/ 774 h 774"/>
              <a:gd name="T2" fmla="*/ 2 w 982"/>
              <a:gd name="T3" fmla="*/ 770 h 774"/>
              <a:gd name="T4" fmla="*/ 8 w 982"/>
              <a:gd name="T5" fmla="*/ 754 h 774"/>
              <a:gd name="T6" fmla="*/ 16 w 982"/>
              <a:gd name="T7" fmla="*/ 730 h 774"/>
              <a:gd name="T8" fmla="*/ 32 w 982"/>
              <a:gd name="T9" fmla="*/ 698 h 774"/>
              <a:gd name="T10" fmla="*/ 50 w 982"/>
              <a:gd name="T11" fmla="*/ 660 h 774"/>
              <a:gd name="T12" fmla="*/ 76 w 982"/>
              <a:gd name="T13" fmla="*/ 618 h 774"/>
              <a:gd name="T14" fmla="*/ 106 w 982"/>
              <a:gd name="T15" fmla="*/ 574 h 774"/>
              <a:gd name="T16" fmla="*/ 142 w 982"/>
              <a:gd name="T17" fmla="*/ 528 h 774"/>
              <a:gd name="T18" fmla="*/ 186 w 982"/>
              <a:gd name="T19" fmla="*/ 482 h 774"/>
              <a:gd name="T20" fmla="*/ 236 w 982"/>
              <a:gd name="T21" fmla="*/ 438 h 774"/>
              <a:gd name="T22" fmla="*/ 294 w 982"/>
              <a:gd name="T23" fmla="*/ 398 h 774"/>
              <a:gd name="T24" fmla="*/ 360 w 982"/>
              <a:gd name="T25" fmla="*/ 360 h 774"/>
              <a:gd name="T26" fmla="*/ 426 w 982"/>
              <a:gd name="T27" fmla="*/ 332 h 774"/>
              <a:gd name="T28" fmla="*/ 488 w 982"/>
              <a:gd name="T29" fmla="*/ 314 h 774"/>
              <a:gd name="T30" fmla="*/ 544 w 982"/>
              <a:gd name="T31" fmla="*/ 304 h 774"/>
              <a:gd name="T32" fmla="*/ 594 w 982"/>
              <a:gd name="T33" fmla="*/ 300 h 774"/>
              <a:gd name="T34" fmla="*/ 638 w 982"/>
              <a:gd name="T35" fmla="*/ 300 h 774"/>
              <a:gd name="T36" fmla="*/ 678 w 982"/>
              <a:gd name="T37" fmla="*/ 304 h 774"/>
              <a:gd name="T38" fmla="*/ 710 w 982"/>
              <a:gd name="T39" fmla="*/ 312 h 774"/>
              <a:gd name="T40" fmla="*/ 736 w 982"/>
              <a:gd name="T41" fmla="*/ 320 h 774"/>
              <a:gd name="T42" fmla="*/ 754 w 982"/>
              <a:gd name="T43" fmla="*/ 326 h 774"/>
              <a:gd name="T44" fmla="*/ 766 w 982"/>
              <a:gd name="T45" fmla="*/ 332 h 774"/>
              <a:gd name="T46" fmla="*/ 770 w 982"/>
              <a:gd name="T47" fmla="*/ 334 h 774"/>
              <a:gd name="T48" fmla="*/ 680 w 982"/>
              <a:gd name="T49" fmla="*/ 476 h 774"/>
              <a:gd name="T50" fmla="*/ 982 w 982"/>
              <a:gd name="T51" fmla="*/ 370 h 774"/>
              <a:gd name="T52" fmla="*/ 912 w 982"/>
              <a:gd name="T53" fmla="*/ 0 h 774"/>
              <a:gd name="T54" fmla="*/ 854 w 982"/>
              <a:gd name="T55" fmla="*/ 150 h 774"/>
              <a:gd name="T56" fmla="*/ 850 w 982"/>
              <a:gd name="T57" fmla="*/ 148 h 774"/>
              <a:gd name="T58" fmla="*/ 838 w 982"/>
              <a:gd name="T59" fmla="*/ 142 h 774"/>
              <a:gd name="T60" fmla="*/ 822 w 982"/>
              <a:gd name="T61" fmla="*/ 134 h 774"/>
              <a:gd name="T62" fmla="*/ 798 w 982"/>
              <a:gd name="T63" fmla="*/ 126 h 774"/>
              <a:gd name="T64" fmla="*/ 768 w 982"/>
              <a:gd name="T65" fmla="*/ 120 h 774"/>
              <a:gd name="T66" fmla="*/ 732 w 982"/>
              <a:gd name="T67" fmla="*/ 114 h 774"/>
              <a:gd name="T68" fmla="*/ 692 w 982"/>
              <a:gd name="T69" fmla="*/ 110 h 774"/>
              <a:gd name="T70" fmla="*/ 646 w 982"/>
              <a:gd name="T71" fmla="*/ 110 h 774"/>
              <a:gd name="T72" fmla="*/ 596 w 982"/>
              <a:gd name="T73" fmla="*/ 116 h 774"/>
              <a:gd name="T74" fmla="*/ 540 w 982"/>
              <a:gd name="T75" fmla="*/ 126 h 774"/>
              <a:gd name="T76" fmla="*/ 482 w 982"/>
              <a:gd name="T77" fmla="*/ 146 h 774"/>
              <a:gd name="T78" fmla="*/ 422 w 982"/>
              <a:gd name="T79" fmla="*/ 172 h 774"/>
              <a:gd name="T80" fmla="*/ 356 w 982"/>
              <a:gd name="T81" fmla="*/ 210 h 774"/>
              <a:gd name="T82" fmla="*/ 290 w 982"/>
              <a:gd name="T83" fmla="*/ 258 h 774"/>
              <a:gd name="T84" fmla="*/ 230 w 982"/>
              <a:gd name="T85" fmla="*/ 310 h 774"/>
              <a:gd name="T86" fmla="*/ 178 w 982"/>
              <a:gd name="T87" fmla="*/ 364 h 774"/>
              <a:gd name="T88" fmla="*/ 136 w 982"/>
              <a:gd name="T89" fmla="*/ 422 h 774"/>
              <a:gd name="T90" fmla="*/ 100 w 982"/>
              <a:gd name="T91" fmla="*/ 480 h 774"/>
              <a:gd name="T92" fmla="*/ 72 w 982"/>
              <a:gd name="T93" fmla="*/ 536 h 774"/>
              <a:gd name="T94" fmla="*/ 48 w 982"/>
              <a:gd name="T95" fmla="*/ 590 h 774"/>
              <a:gd name="T96" fmla="*/ 30 w 982"/>
              <a:gd name="T97" fmla="*/ 640 h 774"/>
              <a:gd name="T98" fmla="*/ 18 w 982"/>
              <a:gd name="T99" fmla="*/ 684 h 774"/>
              <a:gd name="T100" fmla="*/ 8 w 982"/>
              <a:gd name="T101" fmla="*/ 722 h 774"/>
              <a:gd name="T102" fmla="*/ 4 w 982"/>
              <a:gd name="T103" fmla="*/ 750 h 774"/>
              <a:gd name="T104" fmla="*/ 0 w 982"/>
              <a:gd name="T105" fmla="*/ 768 h 774"/>
              <a:gd name="T106" fmla="*/ 0 w 982"/>
              <a:gd name="T107" fmla="*/ 774 h 7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chemeClr val="folHlink">
                  <a:gamma/>
                  <a:tint val="57647"/>
                  <a:invGamma/>
                  <a:alpha val="32001"/>
                </a:schemeClr>
              </a:gs>
              <a:gs pos="100000">
                <a:schemeClr val="folHlink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5245" name="Text Box 13">
            <a:extLst>
              <a:ext uri="{FF2B5EF4-FFF2-40B4-BE49-F238E27FC236}">
                <a16:creationId xmlns:a16="http://schemas.microsoft.com/office/drawing/2014/main" id="{5F0CDF11-1C43-4421-9111-DCDB2A73FC25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426799" y="2486025"/>
            <a:ext cx="28405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ru-RU" altLang="ru-RU" sz="1400" dirty="0">
                <a:solidFill>
                  <a:schemeClr val="bg1"/>
                </a:solidFill>
              </a:rPr>
              <a:t>2</a:t>
            </a:r>
            <a:endParaRPr lang="en-US" altLang="ru-RU" sz="1400" dirty="0">
              <a:solidFill>
                <a:schemeClr val="bg1"/>
              </a:solidFill>
            </a:endParaRPr>
          </a:p>
        </p:txBody>
      </p:sp>
      <p:sp>
        <p:nvSpPr>
          <p:cNvPr id="95246" name="Text Box 14">
            <a:extLst>
              <a:ext uri="{FF2B5EF4-FFF2-40B4-BE49-F238E27FC236}">
                <a16:creationId xmlns:a16="http://schemas.microsoft.com/office/drawing/2014/main" id="{443B242A-F066-4FCA-BF38-9AAF2E13FCD2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6941399" y="1990725"/>
            <a:ext cx="28405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ru-RU" altLang="ru-RU" sz="1400" dirty="0">
                <a:solidFill>
                  <a:srgbClr val="FFFFFF"/>
                </a:solidFill>
              </a:rPr>
              <a:t>3</a:t>
            </a:r>
            <a:endParaRPr lang="en-US" altLang="ru-RU" sz="1400" dirty="0">
              <a:solidFill>
                <a:srgbClr val="FFFFFF"/>
              </a:solidFill>
            </a:endParaRPr>
          </a:p>
        </p:txBody>
      </p:sp>
      <p:grpSp>
        <p:nvGrpSpPr>
          <p:cNvPr id="95247" name="Group 15">
            <a:extLst>
              <a:ext uri="{FF2B5EF4-FFF2-40B4-BE49-F238E27FC236}">
                <a16:creationId xmlns:a16="http://schemas.microsoft.com/office/drawing/2014/main" id="{2663455A-1A3F-4946-8AB8-B4CA13D6F075}"/>
              </a:ext>
            </a:extLst>
          </p:cNvPr>
          <p:cNvGrpSpPr>
            <a:grpSpLocks/>
          </p:cNvGrpSpPr>
          <p:nvPr/>
        </p:nvGrpSpPr>
        <p:grpSpPr bwMode="auto">
          <a:xfrm>
            <a:off x="914400" y="2914650"/>
            <a:ext cx="2295525" cy="3324225"/>
            <a:chOff x="576" y="1836"/>
            <a:chExt cx="1446" cy="2094"/>
          </a:xfrm>
        </p:grpSpPr>
        <p:sp>
          <p:nvSpPr>
            <p:cNvPr id="95248" name="AutoShape 16">
              <a:extLst>
                <a:ext uri="{FF2B5EF4-FFF2-40B4-BE49-F238E27FC236}">
                  <a16:creationId xmlns:a16="http://schemas.microsoft.com/office/drawing/2014/main" id="{1B81E974-56AC-4F60-B594-BF9D7F5E28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1942"/>
              <a:ext cx="1446" cy="1988"/>
            </a:xfrm>
            <a:prstGeom prst="roundRect">
              <a:avLst>
                <a:gd name="adj" fmla="val 4690"/>
              </a:avLst>
            </a:prstGeom>
            <a:noFill/>
            <a:ln w="57150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D2D8A8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249" name="AutoShape 17">
              <a:extLst>
                <a:ext uri="{FF2B5EF4-FFF2-40B4-BE49-F238E27FC236}">
                  <a16:creationId xmlns:a16="http://schemas.microsoft.com/office/drawing/2014/main" id="{31766392-68A4-4BB4-8F26-6F24B3F0620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12" y="1852"/>
              <a:ext cx="1174" cy="18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folHlink">
                    <a:gamma/>
                    <a:shade val="38824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38824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250" name="AutoShape 18">
              <a:extLst>
                <a:ext uri="{FF2B5EF4-FFF2-40B4-BE49-F238E27FC236}">
                  <a16:creationId xmlns:a16="http://schemas.microsoft.com/office/drawing/2014/main" id="{01A9F2BC-E632-4B98-87F1-083D731B8E8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773" y="1897"/>
              <a:ext cx="45" cy="91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251" name="AutoShape 19">
              <a:extLst>
                <a:ext uri="{FF2B5EF4-FFF2-40B4-BE49-F238E27FC236}">
                  <a16:creationId xmlns:a16="http://schemas.microsoft.com/office/drawing/2014/main" id="{A5228C8F-030D-4827-A676-6C21CED9ECE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776" y="1897"/>
              <a:ext cx="46" cy="91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252" name="Text Box 20">
              <a:extLst>
                <a:ext uri="{FF2B5EF4-FFF2-40B4-BE49-F238E27FC236}">
                  <a16:creationId xmlns:a16="http://schemas.microsoft.com/office/drawing/2014/main" id="{AC1B7CB4-F12A-4C8F-9771-11BACAEDD9FB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05" y="1836"/>
              <a:ext cx="179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ru-RU" altLang="ru-RU" sz="1400" dirty="0">
                  <a:solidFill>
                    <a:schemeClr val="bg1"/>
                  </a:solidFill>
                </a:rPr>
                <a:t>1</a:t>
              </a:r>
              <a:endParaRPr lang="en-US" altLang="ru-RU" sz="1400" dirty="0">
                <a:solidFill>
                  <a:schemeClr val="bg1"/>
                </a:solidFill>
              </a:endParaRPr>
            </a:p>
          </p:txBody>
        </p:sp>
        <p:sp>
          <p:nvSpPr>
            <p:cNvPr id="95253" name="Text Box 21">
              <a:extLst>
                <a:ext uri="{FF2B5EF4-FFF2-40B4-BE49-F238E27FC236}">
                  <a16:creationId xmlns:a16="http://schemas.microsoft.com/office/drawing/2014/main" id="{431138CC-C90B-460C-BEA8-68855AFF56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6" y="2106"/>
              <a:ext cx="1351" cy="12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/>
              <a:endParaRPr lang="ru-RU" altLang="ru-RU" b="1" dirty="0">
                <a:solidFill>
                  <a:srgbClr val="000000"/>
                </a:solidFill>
              </a:endParaRPr>
            </a:p>
            <a:p>
              <a:pPr algn="ctr" eaLnBrk="0" hangingPunct="0"/>
              <a:endParaRPr lang="ru-RU" altLang="ru-RU" b="1" dirty="0">
                <a:solidFill>
                  <a:srgbClr val="000000"/>
                </a:solidFill>
              </a:endParaRPr>
            </a:p>
            <a:p>
              <a:pPr algn="ctr" eaLnBrk="0" hangingPunct="0"/>
              <a:endParaRPr lang="ru-RU" altLang="ru-RU" b="1" dirty="0">
                <a:solidFill>
                  <a:srgbClr val="000000"/>
                </a:solidFill>
              </a:endParaRPr>
            </a:p>
            <a:p>
              <a:pPr algn="ctr" eaLnBrk="0" hangingPunct="0"/>
              <a:r>
                <a:rPr lang="ru-RU" altLang="ru-RU" b="1" dirty="0">
                  <a:solidFill>
                    <a:srgbClr val="000000"/>
                  </a:solidFill>
                </a:rPr>
                <a:t>Средства для текущего контроля успеваемости</a:t>
              </a:r>
              <a:endParaRPr lang="en-US" altLang="ru-RU" dirty="0">
                <a:solidFill>
                  <a:srgbClr val="000000"/>
                </a:solidFill>
              </a:endParaRPr>
            </a:p>
          </p:txBody>
        </p:sp>
      </p:grpSp>
      <p:sp>
        <p:nvSpPr>
          <p:cNvPr id="95254" name="Text Box 22">
            <a:extLst>
              <a:ext uri="{FF2B5EF4-FFF2-40B4-BE49-F238E27FC236}">
                <a16:creationId xmlns:a16="http://schemas.microsoft.com/office/drawing/2014/main" id="{B2B099CD-69C7-4F1F-995E-87938DA947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2886075"/>
            <a:ext cx="213360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/>
            <a:endParaRPr lang="ru-RU" altLang="ru-RU" b="1" dirty="0">
              <a:solidFill>
                <a:srgbClr val="000000"/>
              </a:solidFill>
            </a:endParaRPr>
          </a:p>
          <a:p>
            <a:pPr algn="l" eaLnBrk="0" hangingPunct="0"/>
            <a:endParaRPr lang="ru-RU" altLang="ru-RU" b="1" dirty="0">
              <a:solidFill>
                <a:srgbClr val="000000"/>
              </a:solidFill>
            </a:endParaRPr>
          </a:p>
          <a:p>
            <a:pPr algn="l" eaLnBrk="0" hangingPunct="0"/>
            <a:endParaRPr lang="ru-RU" altLang="ru-RU" b="1" dirty="0">
              <a:solidFill>
                <a:srgbClr val="000000"/>
              </a:solidFill>
            </a:endParaRPr>
          </a:p>
          <a:p>
            <a:pPr algn="ctr" eaLnBrk="0" hangingPunct="0"/>
            <a:r>
              <a:rPr lang="ru-RU" altLang="ru-RU" b="1" dirty="0">
                <a:solidFill>
                  <a:srgbClr val="000000"/>
                </a:solidFill>
              </a:rPr>
              <a:t>Средства для промежуточной аттестации</a:t>
            </a:r>
            <a:endParaRPr lang="en-US" altLang="ru-RU" dirty="0">
              <a:solidFill>
                <a:srgbClr val="000000"/>
              </a:solidFill>
            </a:endParaRPr>
          </a:p>
        </p:txBody>
      </p:sp>
      <p:sp>
        <p:nvSpPr>
          <p:cNvPr id="95255" name="Text Box 23">
            <a:extLst>
              <a:ext uri="{FF2B5EF4-FFF2-40B4-BE49-F238E27FC236}">
                <a16:creationId xmlns:a16="http://schemas.microsoft.com/office/drawing/2014/main" id="{55EAE1B4-E8AE-4012-A651-5D57B7FB69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2352675"/>
            <a:ext cx="213360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/>
            <a:endParaRPr lang="ru-RU" altLang="ru-RU" b="1" dirty="0">
              <a:solidFill>
                <a:srgbClr val="000000"/>
              </a:solidFill>
            </a:endParaRPr>
          </a:p>
          <a:p>
            <a:pPr algn="l" eaLnBrk="0" hangingPunct="0"/>
            <a:endParaRPr lang="ru-RU" altLang="ru-RU" b="1" dirty="0">
              <a:solidFill>
                <a:srgbClr val="000000"/>
              </a:solidFill>
            </a:endParaRPr>
          </a:p>
          <a:p>
            <a:pPr algn="l" eaLnBrk="0" hangingPunct="0"/>
            <a:endParaRPr lang="ru-RU" altLang="ru-RU" b="1" dirty="0">
              <a:solidFill>
                <a:srgbClr val="000000"/>
              </a:solidFill>
            </a:endParaRPr>
          </a:p>
          <a:p>
            <a:pPr algn="ctr" eaLnBrk="0" hangingPunct="0"/>
            <a:r>
              <a:rPr lang="ru-RU" altLang="ru-RU" b="1" dirty="0">
                <a:solidFill>
                  <a:srgbClr val="000000"/>
                </a:solidFill>
              </a:rPr>
              <a:t>Средства для итоговой аттестации</a:t>
            </a:r>
            <a:endParaRPr lang="en-US" altLang="ru-RU" dirty="0">
              <a:solidFill>
                <a:srgbClr val="000000"/>
              </a:solidFill>
            </a:endParaRPr>
          </a:p>
        </p:txBody>
      </p:sp>
      <p:pic>
        <p:nvPicPr>
          <p:cNvPr id="26" name="Picture 5" descr="лого">
            <a:extLst>
              <a:ext uri="{FF2B5EF4-FFF2-40B4-BE49-F238E27FC236}">
                <a16:creationId xmlns:a16="http://schemas.microsoft.com/office/drawing/2014/main" id="{DEAF7821-B4B0-4379-81DC-872E4258AD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312" y="6389193"/>
            <a:ext cx="1763687" cy="426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453288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C87AA6F8-94D4-4247-892E-460E295C1E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4675" y="0"/>
            <a:ext cx="8001000" cy="12858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dirty="0">
                <a:solidFill>
                  <a:schemeClr val="tx2">
                    <a:satMod val="130000"/>
                  </a:schemeClr>
                </a:solidFill>
              </a:rPr>
              <a:t>ФОС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B39C778E-25F3-4F58-B10C-95D15E3469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1412777"/>
            <a:ext cx="8424862" cy="4968974"/>
          </a:xfrm>
        </p:spPr>
        <p:txBody>
          <a:bodyPr/>
          <a:lstStyle/>
          <a:p>
            <a:pPr marL="0" indent="0" algn="ctr" eaLnBrk="1" hangingPunct="1">
              <a:buNone/>
            </a:pPr>
            <a:endParaRPr lang="ru-RU" altLang="ru-RU" b="1" dirty="0"/>
          </a:p>
          <a:p>
            <a:pPr marL="0" indent="0" algn="ctr" eaLnBrk="1" hangingPunct="1">
              <a:buNone/>
            </a:pPr>
            <a:endParaRPr lang="ru-RU" altLang="ru-RU" b="1" dirty="0"/>
          </a:p>
          <a:p>
            <a:pPr marL="0" indent="0" algn="ctr" eaLnBrk="1" hangingPunct="1">
              <a:buNone/>
            </a:pPr>
            <a:endParaRPr lang="ru-RU" altLang="ru-RU" b="1" dirty="0"/>
          </a:p>
          <a:p>
            <a:pPr marL="0" indent="0" algn="ctr" eaLnBrk="1" hangingPunct="1">
              <a:buNone/>
            </a:pPr>
            <a:r>
              <a:rPr lang="ru-RU" altLang="ru-RU" b="1" dirty="0"/>
              <a:t>Фонды оценочных средств разрабатываются по каждой учебной дисциплине и профессиональному модулю.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dirty="0"/>
          </a:p>
        </p:txBody>
      </p:sp>
      <p:pic>
        <p:nvPicPr>
          <p:cNvPr id="4" name="Picture 5" descr="лого">
            <a:extLst>
              <a:ext uri="{FF2B5EF4-FFF2-40B4-BE49-F238E27FC236}">
                <a16:creationId xmlns:a16="http://schemas.microsoft.com/office/drawing/2014/main" id="{9E9FB4AE-0F5E-4E0E-B46A-E2FCCFA8A1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312" y="6389193"/>
            <a:ext cx="1763687" cy="426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A8EF463E-042D-42D4-9C33-B21A5BF206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4675" y="304800"/>
            <a:ext cx="8001000" cy="747713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>
                <a:solidFill>
                  <a:schemeClr val="tx2">
                    <a:satMod val="130000"/>
                  </a:schemeClr>
                </a:solidFill>
              </a:rPr>
              <a:t>ФОС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BF3EFFF3-5BDC-430B-9F79-B1769E0E2B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84313"/>
            <a:ext cx="8641085" cy="4968875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defRPr/>
            </a:pPr>
            <a:r>
              <a:rPr lang="ru-RU" altLang="ru-RU" sz="2800" b="1" dirty="0"/>
              <a:t>ФОС помимо выполнения оценочных функций наилучшим образом характеризует образовательный уровень образовательной организации. </a:t>
            </a:r>
          </a:p>
          <a:p>
            <a:pPr marL="82550" indent="0" algn="just" eaLnBrk="1" hangingPunct="1">
              <a:lnSpc>
                <a:spcPct val="80000"/>
              </a:lnSpc>
              <a:buFont typeface="Wingdings 2" panose="05020102010507070707" pitchFamily="18" charset="2"/>
              <a:buNone/>
              <a:defRPr/>
            </a:pPr>
            <a:endParaRPr lang="ru-RU" altLang="ru-RU" sz="2800" b="1" dirty="0"/>
          </a:p>
          <a:p>
            <a:pPr marL="82550" indent="0" algn="just" eaLnBrk="1" hangingPunct="1">
              <a:lnSpc>
                <a:spcPct val="80000"/>
              </a:lnSpc>
              <a:buFont typeface="Wingdings 2" panose="05020102010507070707" pitchFamily="18" charset="2"/>
              <a:buNone/>
              <a:defRPr/>
            </a:pPr>
            <a:endParaRPr lang="ru-RU" altLang="ru-RU" sz="2800" b="1" dirty="0"/>
          </a:p>
          <a:p>
            <a:pPr algn="just" eaLnBrk="1" hangingPunct="1">
              <a:lnSpc>
                <a:spcPct val="80000"/>
              </a:lnSpc>
              <a:defRPr/>
            </a:pPr>
            <a:r>
              <a:rPr lang="ru-RU" altLang="ru-RU" sz="2800" b="1" dirty="0"/>
              <a:t>Качество фонда оценочных средств и технологий является ярким показателем реализации федеральных государственных образовательных стандартов среднего профессионального образования. </a:t>
            </a:r>
          </a:p>
        </p:txBody>
      </p:sp>
      <p:pic>
        <p:nvPicPr>
          <p:cNvPr id="4" name="Picture 5" descr="лого">
            <a:extLst>
              <a:ext uri="{FF2B5EF4-FFF2-40B4-BE49-F238E27FC236}">
                <a16:creationId xmlns:a16="http://schemas.microsoft.com/office/drawing/2014/main" id="{4921A88F-CB1C-4991-AAE0-5396178051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312" y="6389193"/>
            <a:ext cx="1763687" cy="426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DCE497-F963-4376-B5AB-95546E277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56197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dirty="0"/>
              <a:t>Норматив</a:t>
            </a:r>
          </a:p>
        </p:txBody>
      </p:sp>
      <p:sp>
        <p:nvSpPr>
          <p:cNvPr id="10243" name="Объект 2">
            <a:extLst>
              <a:ext uri="{FF2B5EF4-FFF2-40B4-BE49-F238E27FC236}">
                <a16:creationId xmlns:a16="http://schemas.microsoft.com/office/drawing/2014/main" id="{9932B3E6-D882-4282-A518-E9EDCC32D6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908050"/>
            <a:ext cx="8928547" cy="5949950"/>
          </a:xfrm>
        </p:spPr>
        <p:txBody>
          <a:bodyPr/>
          <a:lstStyle/>
          <a:p>
            <a:pPr algn="just"/>
            <a:r>
              <a:rPr lang="ru-RU" altLang="ru-RU" sz="2000" dirty="0"/>
              <a:t>Федеральный закон от 29 декабря 2012 г. N 273-ФЗ «Об образовании в Российской Федерации».</a:t>
            </a:r>
          </a:p>
          <a:p>
            <a:pPr algn="just"/>
            <a:r>
              <a:rPr lang="ru-RU" altLang="ru-RU" sz="2000" dirty="0"/>
              <a:t>Порядок организации и осуществления образовательной деятельности по образовательным программам среднего профессионального образования, утвержденный приказом Министерства образования и науки РФ от 14 июня 2013 г. N 464. </a:t>
            </a:r>
          </a:p>
          <a:p>
            <a:pPr algn="just"/>
            <a:r>
              <a:rPr lang="ru-RU" altLang="ru-RU" sz="2000" dirty="0"/>
              <a:t>Положение о практической подготовке обучающихся, утвержденный приказом Министерства науки и высшего образования РФ и Министерства просвещения РФ от 5 августа 2020 г. № 885/390 «О практической подготовке обучающихся».</a:t>
            </a:r>
          </a:p>
          <a:p>
            <a:pPr algn="just"/>
            <a:r>
              <a:rPr lang="ru-RU" altLang="ru-RU" sz="2000" dirty="0"/>
              <a:t> Порядок проведения государственной итоговой аттестации по образовательным программам среднего профессионального образования, утвержденный приказом Министерства образования и науки РФ от 16 августа 2013 г. N 968.</a:t>
            </a:r>
          </a:p>
          <a:p>
            <a:pPr algn="just"/>
            <a:r>
              <a:rPr lang="ru-RU" altLang="ru-RU" sz="2000" b="1" dirty="0"/>
              <a:t>ФГОС СПО</a:t>
            </a:r>
          </a:p>
          <a:p>
            <a:pPr algn="just"/>
            <a:endParaRPr lang="ru-RU" altLang="ru-RU" sz="1600" dirty="0"/>
          </a:p>
          <a:p>
            <a:pPr marL="0" indent="0">
              <a:buNone/>
            </a:pPr>
            <a:endParaRPr lang="ru-RU" altLang="ru-RU" sz="1600" dirty="0"/>
          </a:p>
        </p:txBody>
      </p:sp>
      <p:pic>
        <p:nvPicPr>
          <p:cNvPr id="5" name="Picture 5" descr="лого">
            <a:extLst>
              <a:ext uri="{FF2B5EF4-FFF2-40B4-BE49-F238E27FC236}">
                <a16:creationId xmlns:a16="http://schemas.microsoft.com/office/drawing/2014/main" id="{84FEDBF5-2663-4644-9B34-500D9024FB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312" y="6389193"/>
            <a:ext cx="1763687" cy="426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6D654CD6-998C-4D70-A2C5-3DC12D24E7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br>
              <a:rPr lang="ru-RU" altLang="ru-RU" sz="340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altLang="ru-RU" sz="3400">
                <a:solidFill>
                  <a:schemeClr val="tx2">
                    <a:satMod val="130000"/>
                  </a:schemeClr>
                </a:solidFill>
              </a:rPr>
              <a:t>ФОС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84B94571-B8A5-43C0-BFB2-131DF7F8C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113" y="1447800"/>
            <a:ext cx="8135937" cy="48006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3600" dirty="0"/>
              <a:t>ФОС должны быть:</a:t>
            </a:r>
          </a:p>
          <a:p>
            <a:pPr eaLnBrk="1" hangingPunct="1"/>
            <a:r>
              <a:rPr lang="ru-RU" altLang="ru-RU" sz="3600" b="1" dirty="0"/>
              <a:t>Стандартизированы </a:t>
            </a:r>
            <a:r>
              <a:rPr lang="ru-RU" altLang="ru-RU" sz="1800" b="1" dirty="0"/>
              <a:t>(эталонные требования)</a:t>
            </a:r>
          </a:p>
          <a:p>
            <a:pPr eaLnBrk="1" hangingPunct="1"/>
            <a:r>
              <a:rPr lang="ru-RU" altLang="ru-RU" sz="3600" b="1" dirty="0"/>
              <a:t>Унифицированы </a:t>
            </a:r>
            <a:r>
              <a:rPr lang="ru-RU" altLang="ru-RU" sz="1800" b="1" dirty="0"/>
              <a:t>(единообразные, типовые формы)</a:t>
            </a:r>
          </a:p>
          <a:p>
            <a:pPr eaLnBrk="1" hangingPunct="1"/>
            <a:r>
              <a:rPr lang="ru-RU" altLang="ru-RU" sz="3600" b="1" dirty="0"/>
              <a:t>Регламентированы </a:t>
            </a:r>
            <a:r>
              <a:rPr lang="ru-RU" altLang="ru-RU" sz="1800" b="1" dirty="0"/>
              <a:t>(строго установленный, прописанный)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sz="2800" dirty="0">
              <a:latin typeface="Arial" panose="020B0604020202020204" pitchFamily="34" charset="0"/>
            </a:endParaRPr>
          </a:p>
        </p:txBody>
      </p:sp>
      <p:pic>
        <p:nvPicPr>
          <p:cNvPr id="4" name="Picture 5" descr="лого">
            <a:extLst>
              <a:ext uri="{FF2B5EF4-FFF2-40B4-BE49-F238E27FC236}">
                <a16:creationId xmlns:a16="http://schemas.microsoft.com/office/drawing/2014/main" id="{E0EF6853-FD50-4BC7-A680-A3F10F65BC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312" y="6389193"/>
            <a:ext cx="1763687" cy="426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F17B07-2DAA-4EF2-8B09-D89D4C881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dirty="0"/>
              <a:t>ЛНА в ОО</a:t>
            </a:r>
          </a:p>
        </p:txBody>
      </p:sp>
      <p:sp>
        <p:nvSpPr>
          <p:cNvPr id="32771" name="Объект 2">
            <a:extLst>
              <a:ext uri="{FF2B5EF4-FFF2-40B4-BE49-F238E27FC236}">
                <a16:creationId xmlns:a16="http://schemas.microsoft.com/office/drawing/2014/main" id="{5F8D9BA4-DF9B-41CF-95DE-9016811440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1" y="1557338"/>
            <a:ext cx="8477250" cy="5111750"/>
          </a:xfrm>
        </p:spPr>
        <p:txBody>
          <a:bodyPr/>
          <a:lstStyle/>
          <a:p>
            <a:pPr algn="just"/>
            <a:r>
              <a:rPr lang="ru-RU" altLang="ru-RU" sz="3600"/>
              <a:t>Положение о текущем контроле успеваемости и промежуточной аттестации</a:t>
            </a:r>
          </a:p>
          <a:p>
            <a:pPr algn="just"/>
            <a:r>
              <a:rPr lang="ru-RU" altLang="ru-RU" sz="3600"/>
              <a:t>Положение о ГИА (Положение о ВКР, ДЭ)</a:t>
            </a:r>
          </a:p>
          <a:p>
            <a:pPr algn="just"/>
            <a:r>
              <a:rPr lang="ru-RU" altLang="ru-RU" sz="3600"/>
              <a:t>Программа ГИА</a:t>
            </a:r>
          </a:p>
          <a:p>
            <a:pPr algn="just"/>
            <a:r>
              <a:rPr lang="ru-RU" altLang="ru-RU" sz="3600">
                <a:solidFill>
                  <a:srgbClr val="FF0000"/>
                </a:solidFill>
              </a:rPr>
              <a:t>Положение о ФОС</a:t>
            </a:r>
          </a:p>
        </p:txBody>
      </p:sp>
      <p:pic>
        <p:nvPicPr>
          <p:cNvPr id="4" name="Picture 5" descr="лого">
            <a:extLst>
              <a:ext uri="{FF2B5EF4-FFF2-40B4-BE49-F238E27FC236}">
                <a16:creationId xmlns:a16="http://schemas.microsoft.com/office/drawing/2014/main" id="{B0BDB103-AA6E-43C7-B2FC-98A813392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312" y="6389193"/>
            <a:ext cx="1763687" cy="426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79189571-5EDA-4106-A4F2-3693F2A9FF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4675" y="304800"/>
            <a:ext cx="8001000" cy="82073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>
                <a:solidFill>
                  <a:schemeClr val="tx2">
                    <a:satMod val="130000"/>
                  </a:schemeClr>
                </a:solidFill>
              </a:rPr>
              <a:t>Положение о ФОС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9AED3CF3-F90E-40FE-93C0-1E4027B289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b="1"/>
              <a:t>1. Общие положения. </a:t>
            </a:r>
            <a:r>
              <a:rPr lang="ru-RU" altLang="ru-RU"/>
              <a:t>В данном разделе определяется основное предназначение ФОС, перечисляются основные нормативные правовые акты, на основании которых осуществляется разработка, формирование и использование ФОС в конкретной образовательной организации. </a:t>
            </a:r>
            <a:r>
              <a:rPr lang="ru-RU" altLang="ru-RU" b="1"/>
              <a:t>  </a:t>
            </a:r>
          </a:p>
        </p:txBody>
      </p:sp>
      <p:pic>
        <p:nvPicPr>
          <p:cNvPr id="4" name="Picture 5" descr="лого">
            <a:extLst>
              <a:ext uri="{FF2B5EF4-FFF2-40B4-BE49-F238E27FC236}">
                <a16:creationId xmlns:a16="http://schemas.microsoft.com/office/drawing/2014/main" id="{E37EA3D4-AB14-4724-8376-7EE7AF5B54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312" y="6389193"/>
            <a:ext cx="1763687" cy="426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65C4E300-7099-416F-B9C3-0DBD639D03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4675" y="304800"/>
            <a:ext cx="8001000" cy="4599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dirty="0">
                <a:solidFill>
                  <a:schemeClr val="tx2">
                    <a:satMod val="130000"/>
                  </a:schemeClr>
                </a:solidFill>
              </a:rPr>
              <a:t>Положение о ФОС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F0B81D61-BF1C-4491-965B-2B093167F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125538"/>
            <a:ext cx="8713663" cy="5616575"/>
          </a:xfrm>
        </p:spPr>
        <p:txBody>
          <a:bodyPr/>
          <a:lstStyle/>
          <a:p>
            <a:pPr marL="82550" indent="0" algn="just" eaLnBrk="1" hangingPunct="1">
              <a:lnSpc>
                <a:spcPct val="8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1800" b="1" dirty="0"/>
              <a:t>2. Функции назначение фондов оценочных средств. </a:t>
            </a:r>
            <a:r>
              <a:rPr lang="ru-RU" altLang="ru-RU" sz="1800" dirty="0"/>
              <a:t>В соответствии с требованиями ФГОС СПО образовательная организация создает ФОС для текущего контроля успеваемости, промежуточной аттестации и итоговой аттестации.</a:t>
            </a:r>
            <a:endParaRPr lang="ru-RU" altLang="ru-RU" sz="1800" i="1" dirty="0"/>
          </a:p>
          <a:p>
            <a:pPr algn="just" eaLnBrk="1" hangingPunct="1">
              <a:lnSpc>
                <a:spcPct val="80000"/>
              </a:lnSpc>
              <a:defRPr/>
            </a:pPr>
            <a:r>
              <a:rPr lang="ru-RU" altLang="ru-RU" sz="1800" b="1" i="1" dirty="0"/>
              <a:t>ФОС текущего контроля успеваемости</a:t>
            </a:r>
            <a:r>
              <a:rPr lang="ru-RU" altLang="ru-RU" sz="1800" dirty="0"/>
              <a:t> используется для оперативного и регулярного управления учебной деятельностью (в том числе самостоятельной) обучающихся. В условиях рейтинговой системы контроля результаты текущего оценивания обучающегося используются как показатель его текущего рейтинга.</a:t>
            </a:r>
            <a:endParaRPr lang="ru-RU" altLang="ru-RU" sz="1800" i="1" dirty="0"/>
          </a:p>
          <a:p>
            <a:pPr algn="just" eaLnBrk="1" hangingPunct="1">
              <a:lnSpc>
                <a:spcPct val="80000"/>
              </a:lnSpc>
              <a:defRPr/>
            </a:pPr>
            <a:r>
              <a:rPr lang="ru-RU" altLang="ru-RU" sz="1800" b="1" i="1" dirty="0"/>
              <a:t>ФОС промежуточной аттестации </a:t>
            </a:r>
            <a:r>
              <a:rPr lang="ru-RU" altLang="ru-RU" sz="1800" b="1" dirty="0"/>
              <a:t>обучающихся</a:t>
            </a:r>
            <a:r>
              <a:rPr lang="ru-RU" altLang="ru-RU" sz="1800" dirty="0"/>
              <a:t> предназначен для оценки степени достижения запланированных результатов обучения по завершению освоения структурных элементов в соответствии с учебным планом: учебной дисциплины, междисциплинарного курса, практики, профессионального модуля в целом. </a:t>
            </a:r>
            <a:endParaRPr lang="ru-RU" altLang="ru-RU" sz="1800" i="1" dirty="0"/>
          </a:p>
          <a:p>
            <a:pPr algn="just" eaLnBrk="1" hangingPunct="1">
              <a:lnSpc>
                <a:spcPct val="80000"/>
              </a:lnSpc>
              <a:defRPr/>
            </a:pPr>
            <a:r>
              <a:rPr lang="ru-RU" altLang="ru-RU" sz="1800" b="1" i="1" dirty="0"/>
              <a:t>ФОС итоговой аттестации</a:t>
            </a:r>
            <a:r>
              <a:rPr lang="ru-RU" altLang="ru-RU" sz="1800" b="1" dirty="0"/>
              <a:t> используется</a:t>
            </a:r>
            <a:r>
              <a:rPr lang="ru-RU" altLang="ru-RU" sz="1800" dirty="0"/>
              <a:t> для выполнения выпускной квалификационной работы и проведения государственного экзамена. В ходе государственной итоговой аттестации определяется соответствие результатов освоения обучающимися образовательных программ среднего профессионального образования соответствующим требованиям федерального государственного образовательного стандарта среднего профессионального образования.</a:t>
            </a:r>
            <a:endParaRPr lang="ru-RU" altLang="ru-RU" sz="1800" b="1" dirty="0"/>
          </a:p>
        </p:txBody>
      </p:sp>
      <p:pic>
        <p:nvPicPr>
          <p:cNvPr id="4" name="Picture 5" descr="лого">
            <a:extLst>
              <a:ext uri="{FF2B5EF4-FFF2-40B4-BE49-F238E27FC236}">
                <a16:creationId xmlns:a16="http://schemas.microsoft.com/office/drawing/2014/main" id="{51F0D8B7-764E-4A8D-B40D-FE3FE65880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312" y="6389193"/>
            <a:ext cx="1763687" cy="426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3D63CF40-6CD2-4604-BF7E-0382C4719A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4675" y="304800"/>
            <a:ext cx="8001000" cy="82073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>
                <a:solidFill>
                  <a:schemeClr val="tx2">
                    <a:satMod val="130000"/>
                  </a:schemeClr>
                </a:solidFill>
              </a:rPr>
              <a:t>Положение о ФОС</a:t>
            </a: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498A780C-C709-4842-8ED3-5F4D84B46B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68760"/>
            <a:ext cx="8682930" cy="532889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endParaRPr lang="ru-RU" altLang="ru-RU" sz="2100" b="1" dirty="0"/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100" b="1" dirty="0"/>
              <a:t>3. </a:t>
            </a:r>
            <a:r>
              <a:rPr lang="ru-RU" altLang="ru-RU" sz="2400" b="1" dirty="0"/>
              <a:t>Принципы формирования ФОС.  </a:t>
            </a:r>
            <a:r>
              <a:rPr lang="ru-RU" altLang="ru-RU" sz="2400" dirty="0"/>
              <a:t>Фонды оценочных средств должны формироваться на основе ключевых принципов оценивания: 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altLang="ru-RU" sz="2400" dirty="0"/>
              <a:t>валидность (объекты и содержание оценивания должны соответствовать поставленным целям и функциям контроля и обучения); 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altLang="ru-RU" sz="2400" dirty="0"/>
              <a:t>надежность (нацеленность используемых методов и средств на объективность оценивания); 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altLang="ru-RU" sz="2400" dirty="0"/>
              <a:t>эффективность (оптимальность выбора для конкретных условий использования целей, методов и средств контроля). </a:t>
            </a:r>
            <a:endParaRPr lang="ru-RU" altLang="ru-RU" sz="2400" b="1" dirty="0"/>
          </a:p>
        </p:txBody>
      </p:sp>
      <p:pic>
        <p:nvPicPr>
          <p:cNvPr id="4" name="Picture 5" descr="лого">
            <a:extLst>
              <a:ext uri="{FF2B5EF4-FFF2-40B4-BE49-F238E27FC236}">
                <a16:creationId xmlns:a16="http://schemas.microsoft.com/office/drawing/2014/main" id="{3FC35201-BAA3-4B7A-B700-E2A4A07A0D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312" y="6389193"/>
            <a:ext cx="1763687" cy="426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409E05ED-2BC3-4D7E-934E-EC249D3AFC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4675" y="304800"/>
            <a:ext cx="8001000" cy="82073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>
                <a:solidFill>
                  <a:schemeClr val="tx2">
                    <a:satMod val="130000"/>
                  </a:schemeClr>
                </a:solidFill>
              </a:rPr>
              <a:t>Положение о ФОС</a:t>
            </a: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079670B8-FB19-4FD5-98BD-7EA289E2DE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1" y="1447800"/>
            <a:ext cx="8568630" cy="480060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100" b="1" dirty="0"/>
              <a:t>4. </a:t>
            </a:r>
            <a:r>
              <a:rPr lang="ru-RU" altLang="ru-RU" sz="2400" b="1" dirty="0"/>
              <a:t>Требования к структуре ФОС. 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400" dirty="0"/>
              <a:t>Требования к структуре фондов оценочных средств должны быть унифицированы и регламентированы на уровне образовательной организации. 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400" dirty="0"/>
              <a:t>Структуру фондов оценочных средств как оценочной системы образовательная организация определяет самостоятельно.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400" dirty="0"/>
              <a:t>Структурирование оценочных средств в фондах может быть выполнено по-разному: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400" dirty="0"/>
              <a:t>по образовательным программам;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400" dirty="0"/>
              <a:t>по структурным элементам образовательной программы;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400" dirty="0"/>
              <a:t>по назначению оценочных средств.</a:t>
            </a:r>
            <a:endParaRPr lang="ru-RU" altLang="ru-RU" sz="2400" b="1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400" b="1" dirty="0"/>
              <a:t> </a:t>
            </a:r>
            <a:endParaRPr lang="ru-RU" altLang="ru-RU" sz="2400" dirty="0"/>
          </a:p>
        </p:txBody>
      </p:sp>
      <p:pic>
        <p:nvPicPr>
          <p:cNvPr id="4" name="Picture 5" descr="лого">
            <a:extLst>
              <a:ext uri="{FF2B5EF4-FFF2-40B4-BE49-F238E27FC236}">
                <a16:creationId xmlns:a16="http://schemas.microsoft.com/office/drawing/2014/main" id="{BFBA7194-37E5-4AAE-B1BB-723F9F7DC8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312" y="6389193"/>
            <a:ext cx="1763687" cy="426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9D2FEB67-1059-4C7F-A635-2702FFA5DC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4675" y="304800"/>
            <a:ext cx="8001000" cy="82073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>
                <a:solidFill>
                  <a:schemeClr val="tx2">
                    <a:satMod val="130000"/>
                  </a:schemeClr>
                </a:solidFill>
              </a:rPr>
              <a:t>Положение о ФОС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C59CF2DB-5C9F-4C29-85A5-770A9D0F3F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675" y="1447800"/>
            <a:ext cx="8359775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altLang="ru-RU" sz="2100" b="1" dirty="0"/>
              <a:t>5. </a:t>
            </a:r>
            <a:r>
              <a:rPr lang="ru-RU" altLang="ru-RU" sz="2400" b="1" dirty="0"/>
              <a:t>Требования к структуре комплектов оценочных средств. </a:t>
            </a:r>
          </a:p>
          <a:p>
            <a:pPr marL="82550" indent="0" algn="just" eaLnBrk="1" hangingPunct="1">
              <a:lnSpc>
                <a:spcPct val="9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2400" dirty="0"/>
              <a:t>Комплект оценочных средств (далее – КОС) – унифицированный/стандартизированный  инструментарий для объективного оценивания образовательных результатов (промежуточных и итоговых результатов). </a:t>
            </a:r>
          </a:p>
          <a:p>
            <a:pPr marL="82550" indent="0" algn="just" eaLnBrk="1" hangingPunct="1">
              <a:lnSpc>
                <a:spcPct val="9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2400" dirty="0"/>
              <a:t>В образовательной организации должны быть единые подходы к разработке и формированию КОС, поэтому в данном разделе Положения определяется  единый набор компонентов комплекта по учебной дисциплине/МДК/практикам/профессиональному модулю.</a:t>
            </a:r>
            <a:endParaRPr lang="ru-RU" altLang="ru-RU" sz="2400" b="1" dirty="0"/>
          </a:p>
        </p:txBody>
      </p:sp>
      <p:pic>
        <p:nvPicPr>
          <p:cNvPr id="4" name="Picture 5" descr="лого">
            <a:extLst>
              <a:ext uri="{FF2B5EF4-FFF2-40B4-BE49-F238E27FC236}">
                <a16:creationId xmlns:a16="http://schemas.microsoft.com/office/drawing/2014/main" id="{F3BA340F-0826-4ACC-A6A1-99207766EA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312" y="6389193"/>
            <a:ext cx="1763687" cy="426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F3762699-4C63-4E31-8152-009EF1A686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4675" y="304800"/>
            <a:ext cx="8001000" cy="82073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>
                <a:solidFill>
                  <a:schemeClr val="tx2">
                    <a:satMod val="130000"/>
                  </a:schemeClr>
                </a:solidFill>
              </a:rPr>
              <a:t>Положение о ФОС</a:t>
            </a: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B20998F0-27B9-4FF1-9149-F4D7370D8A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7800"/>
            <a:ext cx="8610922" cy="4800600"/>
          </a:xfrm>
        </p:spPr>
        <p:txBody>
          <a:bodyPr/>
          <a:lstStyle/>
          <a:p>
            <a:pPr marL="82550" indent="0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ru-RU" altLang="ru-RU" sz="2600" b="1" dirty="0"/>
              <a:t>6. Порядок разработки и формирования ФОС.  </a:t>
            </a:r>
          </a:p>
          <a:p>
            <a:pPr marL="82550" indent="0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endParaRPr lang="ru-RU" altLang="ru-RU" sz="2600" b="1" dirty="0"/>
          </a:p>
          <a:p>
            <a:pPr marL="82550" indent="0"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ru-RU" altLang="ru-RU" sz="2800" dirty="0"/>
              <a:t>ФОС образовательной организации представляет собой систему взаимосвязанных и зависимых друг от друга элементов – оценочных средств. </a:t>
            </a:r>
          </a:p>
          <a:p>
            <a:pPr marL="82550" indent="0"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ru-RU" altLang="ru-RU" sz="2800" dirty="0"/>
              <a:t>Для того чтобы эта система выстроилась в образовательной организации и стала эффективно функционировать, необходимо соблюдать установленный порядок и правила как при разработке КОС, так и при формировании ФОС. </a:t>
            </a:r>
            <a:endParaRPr lang="ru-RU" altLang="ru-RU" sz="2800" b="1" dirty="0"/>
          </a:p>
        </p:txBody>
      </p:sp>
      <p:pic>
        <p:nvPicPr>
          <p:cNvPr id="4" name="Picture 5" descr="лого">
            <a:extLst>
              <a:ext uri="{FF2B5EF4-FFF2-40B4-BE49-F238E27FC236}">
                <a16:creationId xmlns:a16="http://schemas.microsoft.com/office/drawing/2014/main" id="{C1EC1EF5-6DAE-4B91-B548-4F954E6911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312" y="6389193"/>
            <a:ext cx="1763687" cy="426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7EF8B95B-4821-416B-BC4D-A7879D918D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4675" y="304800"/>
            <a:ext cx="8001000" cy="82073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>
                <a:solidFill>
                  <a:schemeClr val="tx2">
                    <a:satMod val="130000"/>
                  </a:schemeClr>
                </a:solidFill>
              </a:rPr>
              <a:t>Положение о ФОС</a:t>
            </a: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C5586D5B-A3BD-4AB7-BB07-92335924B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7800"/>
            <a:ext cx="8610922" cy="4800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100" b="1" dirty="0"/>
              <a:t>7. Ответственность за разработку и формирование ФОС. 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ru-RU" altLang="ru-RU" sz="2100" dirty="0"/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100" dirty="0"/>
              <a:t>В данном разделе Положения фиксируется ответственность должностных лиц образовательной организации за разработку оценочных средств, формирование ФОС, согласование ФОС и утверждение  ФОС. </a:t>
            </a:r>
          </a:p>
          <a:p>
            <a:pPr marL="82550" indent="0" algn="just" eaLnBrk="1" hangingPunct="1">
              <a:lnSpc>
                <a:spcPct val="80000"/>
              </a:lnSpc>
              <a:buFont typeface="Wingdings 2" panose="05020102010507070707" pitchFamily="18" charset="2"/>
              <a:buNone/>
              <a:defRPr/>
            </a:pPr>
            <a:endParaRPr lang="ru-RU" altLang="ru-RU" sz="2100" dirty="0"/>
          </a:p>
          <a:p>
            <a:pPr marL="82550" indent="0" algn="just" eaLnBrk="1" hangingPunct="1">
              <a:lnSpc>
                <a:spcPct val="8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2100" dirty="0"/>
              <a:t>ФОС образовательной организации может разрабатываться и формироваться рабочей группой/творческим коллективом в соавторстве. Разработчики должны нести ответственность за качество разработки, правильность составления и оформления оценочных средств в составе фонда.</a:t>
            </a:r>
          </a:p>
          <a:p>
            <a:pPr marL="82550" indent="0" algn="just" eaLnBrk="1" hangingPunct="1">
              <a:lnSpc>
                <a:spcPct val="80000"/>
              </a:lnSpc>
              <a:buFont typeface="Wingdings 2" panose="05020102010507070707" pitchFamily="18" charset="2"/>
              <a:buNone/>
              <a:defRPr/>
            </a:pPr>
            <a:endParaRPr lang="ru-RU" altLang="ru-RU" sz="2100" dirty="0"/>
          </a:p>
          <a:p>
            <a:pPr marL="82550" indent="0" algn="just" eaLnBrk="1" hangingPunct="1">
              <a:lnSpc>
                <a:spcPct val="8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2100" dirty="0"/>
              <a:t>Деятельность, связанная с разработкой ФОС, вносится в индивидуальные планы должностных лиц. </a:t>
            </a:r>
            <a:endParaRPr lang="ru-RU" altLang="ru-RU" sz="2100" b="1" dirty="0"/>
          </a:p>
        </p:txBody>
      </p:sp>
      <p:pic>
        <p:nvPicPr>
          <p:cNvPr id="4" name="Picture 5" descr="лого">
            <a:extLst>
              <a:ext uri="{FF2B5EF4-FFF2-40B4-BE49-F238E27FC236}">
                <a16:creationId xmlns:a16="http://schemas.microsoft.com/office/drawing/2014/main" id="{643A5BFB-6BB5-41DD-BAD7-6F5836D68C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312" y="6389193"/>
            <a:ext cx="1763687" cy="426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8E9CF30A-EBC4-46A2-A215-691E36E0A8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4675" y="304800"/>
            <a:ext cx="8001000" cy="82073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>
                <a:solidFill>
                  <a:schemeClr val="tx2">
                    <a:satMod val="130000"/>
                  </a:schemeClr>
                </a:solidFill>
              </a:rPr>
              <a:t>Положение о ФОС</a:t>
            </a: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9C8AD4BB-2C61-4D64-91BD-F730480A9B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550" indent="0" algn="just" eaLnBrk="1" hangingPunct="1">
              <a:buFont typeface="Wingdings 2" panose="05020102010507070707" pitchFamily="18" charset="2"/>
              <a:buNone/>
            </a:pPr>
            <a:r>
              <a:rPr lang="ru-RU" altLang="ru-RU" b="1"/>
              <a:t>8. Приложения.  </a:t>
            </a:r>
          </a:p>
          <a:p>
            <a:pPr marL="82550" indent="0" algn="just" eaLnBrk="1" hangingPunct="1">
              <a:buFont typeface="Wingdings 2" panose="05020102010507070707" pitchFamily="18" charset="2"/>
              <a:buNone/>
            </a:pPr>
            <a:r>
              <a:rPr lang="ru-RU" altLang="ru-RU"/>
              <a:t>Регламентация процесса разработки и формирования ФОС предполагает наличие унифицирванных форм, бланков, макетов и т.д. Весь необходимый материал включается в состав Положения в формате приложений.</a:t>
            </a:r>
          </a:p>
        </p:txBody>
      </p:sp>
      <p:pic>
        <p:nvPicPr>
          <p:cNvPr id="4" name="Picture 5" descr="лого">
            <a:extLst>
              <a:ext uri="{FF2B5EF4-FFF2-40B4-BE49-F238E27FC236}">
                <a16:creationId xmlns:a16="http://schemas.microsoft.com/office/drawing/2014/main" id="{5D18C042-2071-4FB4-B1B3-72303428C6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312" y="6389193"/>
            <a:ext cx="1763687" cy="426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>
            <a:extLst>
              <a:ext uri="{FF2B5EF4-FFF2-40B4-BE49-F238E27FC236}">
                <a16:creationId xmlns:a16="http://schemas.microsoft.com/office/drawing/2014/main" id="{1BE10CEB-CDDF-4593-9169-A36097B9A1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536" y="152400"/>
            <a:ext cx="8291264" cy="756320"/>
          </a:xfrm>
        </p:spPr>
        <p:txBody>
          <a:bodyPr/>
          <a:lstStyle/>
          <a:p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Федеральный закон от 29 декабря 2012 г. N 273-ФЗ «Об образовании в Российской Федерации» </a:t>
            </a:r>
            <a:endParaRPr lang="en-US" altLang="ru-RU" sz="2400" dirty="0"/>
          </a:p>
        </p:txBody>
      </p:sp>
      <p:sp>
        <p:nvSpPr>
          <p:cNvPr id="72707" name="AutoShape 3">
            <a:extLst>
              <a:ext uri="{FF2B5EF4-FFF2-40B4-BE49-F238E27FC236}">
                <a16:creationId xmlns:a16="http://schemas.microsoft.com/office/drawing/2014/main" id="{D0FB2B5D-2246-4100-8DAB-A2A836E062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3352800"/>
            <a:ext cx="3124200" cy="26670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99CCFF"/>
                    </a:gs>
                    <a:gs pos="100000">
                      <a:srgbClr val="99CCFF">
                        <a:gamma/>
                        <a:tint val="27451"/>
                        <a:invGamma/>
                      </a:srgbClr>
                    </a:gs>
                  </a:gsLst>
                  <a:lin ang="540000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 altLang="ru-RU">
              <a:latin typeface="Verdana" panose="020B0604030504040204" pitchFamily="34" charset="0"/>
            </a:endParaRPr>
          </a:p>
        </p:txBody>
      </p:sp>
      <p:sp>
        <p:nvSpPr>
          <p:cNvPr id="72709" name="AutoShape 5">
            <a:extLst>
              <a:ext uri="{FF2B5EF4-FFF2-40B4-BE49-F238E27FC236}">
                <a16:creationId xmlns:a16="http://schemas.microsoft.com/office/drawing/2014/main" id="{F196BBEE-9454-402D-BBD7-32A777745A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3352800"/>
            <a:ext cx="2889448" cy="26670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99CCFF"/>
                    </a:gs>
                    <a:gs pos="100000">
                      <a:srgbClr val="99CCFF">
                        <a:gamma/>
                        <a:tint val="27451"/>
                        <a:invGamma/>
                      </a:srgbClr>
                    </a:gs>
                  </a:gsLst>
                  <a:lin ang="540000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 altLang="ru-RU">
              <a:latin typeface="Verdana" panose="020B0604030504040204" pitchFamily="34" charset="0"/>
            </a:endParaRPr>
          </a:p>
        </p:txBody>
      </p:sp>
      <p:sp>
        <p:nvSpPr>
          <p:cNvPr id="72710" name="Text Box 6">
            <a:extLst>
              <a:ext uri="{FF2B5EF4-FFF2-40B4-BE49-F238E27FC236}">
                <a16:creationId xmlns:a16="http://schemas.microsoft.com/office/drawing/2014/main" id="{6E7C8028-D923-4FFC-B29C-45EA3C7BCE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3552825"/>
            <a:ext cx="2541145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ru-RU" sz="2400" dirty="0"/>
              <a:t>Статья 58. Промежуточная аттестация обучающихся</a:t>
            </a:r>
          </a:p>
          <a:p>
            <a:pPr>
              <a:defRPr/>
            </a:pPr>
            <a:endParaRPr lang="ru-RU" sz="1600" dirty="0"/>
          </a:p>
        </p:txBody>
      </p:sp>
      <p:sp>
        <p:nvSpPr>
          <p:cNvPr id="72711" name="Freeform 7">
            <a:extLst>
              <a:ext uri="{FF2B5EF4-FFF2-40B4-BE49-F238E27FC236}">
                <a16:creationId xmlns:a16="http://schemas.microsoft.com/office/drawing/2014/main" id="{E1A849D4-FB89-402F-BB5E-00B25A89E9B0}"/>
              </a:ext>
            </a:extLst>
          </p:cNvPr>
          <p:cNvSpPr>
            <a:spLocks/>
          </p:cNvSpPr>
          <p:nvPr/>
        </p:nvSpPr>
        <p:spPr bwMode="gray">
          <a:xfrm>
            <a:off x="3222625" y="3255963"/>
            <a:ext cx="903288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3529"/>
                  <a:invGamma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712" name="AutoShape 8">
            <a:extLst>
              <a:ext uri="{FF2B5EF4-FFF2-40B4-BE49-F238E27FC236}">
                <a16:creationId xmlns:a16="http://schemas.microsoft.com/office/drawing/2014/main" id="{8BA75F88-2EB8-4826-8835-B03EE8151C99}"/>
              </a:ext>
            </a:extLst>
          </p:cNvPr>
          <p:cNvSpPr>
            <a:spLocks noChangeAspect="1" noChangeArrowheads="1" noTextEdit="1"/>
          </p:cNvSpPr>
          <p:nvPr/>
        </p:nvSpPr>
        <p:spPr bwMode="gray">
          <a:xfrm flipH="1">
            <a:off x="4868863" y="3252788"/>
            <a:ext cx="909637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713" name="Freeform 9">
            <a:extLst>
              <a:ext uri="{FF2B5EF4-FFF2-40B4-BE49-F238E27FC236}">
                <a16:creationId xmlns:a16="http://schemas.microsoft.com/office/drawing/2014/main" id="{3E7E1233-2144-490E-8534-1C85136F9D19}"/>
              </a:ext>
            </a:extLst>
          </p:cNvPr>
          <p:cNvSpPr>
            <a:spLocks/>
          </p:cNvSpPr>
          <p:nvPr/>
        </p:nvSpPr>
        <p:spPr bwMode="gray">
          <a:xfrm flipH="1">
            <a:off x="4875213" y="3255963"/>
            <a:ext cx="903287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72714" name="Group 10">
            <a:extLst>
              <a:ext uri="{FF2B5EF4-FFF2-40B4-BE49-F238E27FC236}">
                <a16:creationId xmlns:a16="http://schemas.microsoft.com/office/drawing/2014/main" id="{4EB6CD8C-E2E9-4634-96DC-CD5A13CBCD2C}"/>
              </a:ext>
            </a:extLst>
          </p:cNvPr>
          <p:cNvGrpSpPr>
            <a:grpSpLocks/>
          </p:cNvGrpSpPr>
          <p:nvPr/>
        </p:nvGrpSpPr>
        <p:grpSpPr bwMode="auto">
          <a:xfrm>
            <a:off x="3048000" y="1628775"/>
            <a:ext cx="2998788" cy="1601788"/>
            <a:chOff x="1997" y="1314"/>
            <a:chExt cx="1889" cy="1009"/>
          </a:xfrm>
        </p:grpSpPr>
        <p:grpSp>
          <p:nvGrpSpPr>
            <p:cNvPr id="72715" name="Group 11">
              <a:extLst>
                <a:ext uri="{FF2B5EF4-FFF2-40B4-BE49-F238E27FC236}">
                  <a16:creationId xmlns:a16="http://schemas.microsoft.com/office/drawing/2014/main" id="{0618AA03-BC2A-43D0-8572-C308EA882CA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72716" name="Oval 12">
                <a:extLst>
                  <a:ext uri="{FF2B5EF4-FFF2-40B4-BE49-F238E27FC236}">
                    <a16:creationId xmlns:a16="http://schemas.microsoft.com/office/drawing/2014/main" id="{35957830-2849-4847-AE8B-B1369603F59B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8627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2717" name="Oval 13">
                <a:extLst>
                  <a:ext uri="{FF2B5EF4-FFF2-40B4-BE49-F238E27FC236}">
                    <a16:creationId xmlns:a16="http://schemas.microsoft.com/office/drawing/2014/main" id="{7314C0E6-D675-45B2-B52C-8C9796FDEB67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44314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72718" name="Oval 14">
              <a:extLst>
                <a:ext uri="{FF2B5EF4-FFF2-40B4-BE49-F238E27FC236}">
                  <a16:creationId xmlns:a16="http://schemas.microsoft.com/office/drawing/2014/main" id="{DAF524E9-1891-42BA-A803-A70083088B8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72719" name="Oval 15">
              <a:extLst>
                <a:ext uri="{FF2B5EF4-FFF2-40B4-BE49-F238E27FC236}">
                  <a16:creationId xmlns:a16="http://schemas.microsoft.com/office/drawing/2014/main" id="{E014EF0F-B780-499E-9127-6D2A7E60CBA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72720" name="Oval 16">
              <a:extLst>
                <a:ext uri="{FF2B5EF4-FFF2-40B4-BE49-F238E27FC236}">
                  <a16:creationId xmlns:a16="http://schemas.microsoft.com/office/drawing/2014/main" id="{AB2EB4DB-02A6-4F3F-8041-DCF8B58C9DB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72721" name="Oval 17">
              <a:extLst>
                <a:ext uri="{FF2B5EF4-FFF2-40B4-BE49-F238E27FC236}">
                  <a16:creationId xmlns:a16="http://schemas.microsoft.com/office/drawing/2014/main" id="{99BFD76F-14C6-414E-BCA0-A94403931AD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72722" name="Text Box 18">
            <a:extLst>
              <a:ext uri="{FF2B5EF4-FFF2-40B4-BE49-F238E27FC236}">
                <a16:creationId xmlns:a16="http://schemas.microsoft.com/office/drawing/2014/main" id="{D725D13D-8826-4339-8FC0-CC9FDA5975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5816" y="1828800"/>
            <a:ext cx="309827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altLang="ru-RU" sz="2400" b="1" dirty="0">
                <a:solidFill>
                  <a:srgbClr val="000000"/>
                </a:solidFill>
              </a:rPr>
              <a:t>Регламенты оценивания</a:t>
            </a:r>
            <a:endParaRPr lang="en-US" altLang="ru-RU" sz="1400" dirty="0">
              <a:solidFill>
                <a:srgbClr val="000000"/>
              </a:solidFill>
            </a:endParaRPr>
          </a:p>
        </p:txBody>
      </p:sp>
      <p:sp>
        <p:nvSpPr>
          <p:cNvPr id="72723" name="Text Box 19">
            <a:extLst>
              <a:ext uri="{FF2B5EF4-FFF2-40B4-BE49-F238E27FC236}">
                <a16:creationId xmlns:a16="http://schemas.microsoft.com/office/drawing/2014/main" id="{10A4E8B6-905C-4573-B068-3980D7D937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4050" y="3581400"/>
            <a:ext cx="265437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ru-RU" altLang="ru-RU" sz="2400" dirty="0"/>
              <a:t>Статья 59. Итоговая аттестация</a:t>
            </a:r>
          </a:p>
        </p:txBody>
      </p:sp>
      <p:pic>
        <p:nvPicPr>
          <p:cNvPr id="23" name="Picture 5" descr="лого">
            <a:extLst>
              <a:ext uri="{FF2B5EF4-FFF2-40B4-BE49-F238E27FC236}">
                <a16:creationId xmlns:a16="http://schemas.microsoft.com/office/drawing/2014/main" id="{A232C835-9B0E-4CE1-B39A-494687BFA0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312" y="6389193"/>
            <a:ext cx="1763687" cy="426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792743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8D3F50-D735-4C65-B484-B865CA981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332656"/>
            <a:ext cx="8712522" cy="1008112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800" dirty="0"/>
              <a:t>ПЗ №1. Анализ содержания и структуры локальных нормативных актов ПОО по заданным параметрам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C21EBCA-E0A2-4C37-B674-7E9EECC0A2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3" y="1628800"/>
            <a:ext cx="8394898" cy="4619600"/>
          </a:xfrm>
        </p:spPr>
        <p:txBody>
          <a:bodyPr/>
          <a:lstStyle/>
          <a:p>
            <a:pPr marL="82550" indent="0">
              <a:buFont typeface="Wingdings 2" panose="05020102010507070707" pitchFamily="18" charset="2"/>
              <a:buNone/>
              <a:defRPr/>
            </a:pPr>
            <a:r>
              <a:rPr lang="ru-RU" u="sng" dirty="0"/>
              <a:t>Раздатка:</a:t>
            </a:r>
          </a:p>
          <a:p>
            <a:pPr>
              <a:defRPr/>
            </a:pPr>
            <a:r>
              <a:rPr lang="ru-RU" sz="3200" dirty="0"/>
              <a:t>Положение о ФОС</a:t>
            </a:r>
          </a:p>
          <a:p>
            <a:pPr>
              <a:defRPr/>
            </a:pPr>
            <a:r>
              <a:rPr lang="ru-RU" sz="3200" dirty="0"/>
              <a:t>Положение о текущем контроле успеваемости и промежуточной аттестации</a:t>
            </a:r>
            <a:endParaRPr lang="en-US" sz="3200" dirty="0"/>
          </a:p>
          <a:p>
            <a:pPr>
              <a:defRPr/>
            </a:pPr>
            <a:r>
              <a:rPr lang="ru-RU" sz="3200" dirty="0"/>
              <a:t>Чек-лист</a:t>
            </a:r>
          </a:p>
          <a:p>
            <a:pPr marL="0" indent="0">
              <a:buNone/>
              <a:defRPr/>
            </a:pPr>
            <a:endParaRPr lang="ru-RU" dirty="0"/>
          </a:p>
        </p:txBody>
      </p:sp>
      <p:pic>
        <p:nvPicPr>
          <p:cNvPr id="4" name="Picture 5" descr="лого">
            <a:extLst>
              <a:ext uri="{FF2B5EF4-FFF2-40B4-BE49-F238E27FC236}">
                <a16:creationId xmlns:a16="http://schemas.microsoft.com/office/drawing/2014/main" id="{55C48143-DC8A-4F5C-A112-52EFB4BD5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312" y="6389193"/>
            <a:ext cx="1763687" cy="426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80D053-E91C-4725-BEBB-9A6628B51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934450" cy="836712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400" dirty="0"/>
              <a:t>Порядок организации и осуществления образовательной деятельности по образовательным программам СПО</a:t>
            </a:r>
          </a:p>
        </p:txBody>
      </p:sp>
      <p:sp>
        <p:nvSpPr>
          <p:cNvPr id="12291" name="Объект 2">
            <a:extLst>
              <a:ext uri="{FF2B5EF4-FFF2-40B4-BE49-F238E27FC236}">
                <a16:creationId xmlns:a16="http://schemas.microsoft.com/office/drawing/2014/main" id="{47318552-86A3-4316-AD48-9705808F6C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124744"/>
            <a:ext cx="8826946" cy="5616625"/>
          </a:xfrm>
        </p:spPr>
        <p:txBody>
          <a:bodyPr/>
          <a:lstStyle/>
          <a:p>
            <a:pPr marL="82550" indent="0" algn="just">
              <a:buFont typeface="Wingdings 2" panose="05020102010507070707" pitchFamily="18" charset="2"/>
              <a:buNone/>
            </a:pPr>
            <a:r>
              <a:rPr lang="ru-RU" altLang="ru-RU" sz="1600" dirty="0"/>
              <a:t>12. Образовательная программа среднего профессионального образования включает в себя учебный план, календарный учебный график, рабочие программы учебных предметов, курсов, дисциплин (модулей), </a:t>
            </a:r>
            <a:r>
              <a:rPr lang="ru-RU" altLang="ru-RU" sz="1600" dirty="0">
                <a:solidFill>
                  <a:srgbClr val="FF0000"/>
                </a:solidFill>
              </a:rPr>
              <a:t>оценочные </a:t>
            </a:r>
            <a:r>
              <a:rPr lang="ru-RU" altLang="ru-RU" sz="1600" dirty="0"/>
              <a:t>и методические материалы, рабочую программу воспитания и календарный план воспитательной работы.</a:t>
            </a:r>
          </a:p>
          <a:p>
            <a:pPr marL="82550" indent="0" algn="just">
              <a:buFont typeface="Wingdings 2" panose="05020102010507070707" pitchFamily="18" charset="2"/>
              <a:buNone/>
            </a:pPr>
            <a:r>
              <a:rPr lang="ru-RU" altLang="ru-RU" sz="1600" dirty="0"/>
              <a:t>30. Освоение образовательной программы среднего профессионального образования, в том числе отдельной части или всего объема учебного предмета, курса, дисциплины (модуля) образовательной программы, сопровождается </a:t>
            </a:r>
            <a:r>
              <a:rPr lang="ru-RU" altLang="ru-RU" sz="1600" dirty="0">
                <a:solidFill>
                  <a:srgbClr val="FF0000"/>
                </a:solidFill>
              </a:rPr>
              <a:t>текущим контролем успеваемости и промежуточной аттестацией обучающихся</a:t>
            </a:r>
            <a:r>
              <a:rPr lang="ru-RU" altLang="ru-RU" sz="1600" dirty="0"/>
              <a:t>. </a:t>
            </a:r>
            <a:r>
              <a:rPr lang="ru-RU" altLang="ru-RU" sz="1600" dirty="0">
                <a:solidFill>
                  <a:srgbClr val="FF0000"/>
                </a:solidFill>
              </a:rPr>
              <a:t>Формы, периодичность и порядок проведения текущего контроля успеваемости и промежуточной аттестации обучающихся определяются образовательной организацией самостоятельно</a:t>
            </a:r>
            <a:r>
              <a:rPr lang="ru-RU" altLang="ru-RU" sz="1600" dirty="0"/>
              <a:t>.</a:t>
            </a:r>
          </a:p>
          <a:p>
            <a:pPr marL="82550" indent="0" algn="just">
              <a:buFont typeface="Wingdings 2" panose="05020102010507070707" pitchFamily="18" charset="2"/>
              <a:buNone/>
            </a:pPr>
            <a:r>
              <a:rPr lang="ru-RU" altLang="ru-RU" sz="1600" dirty="0"/>
              <a:t>31. Образовательная организация </a:t>
            </a:r>
            <a:r>
              <a:rPr lang="ru-RU" altLang="ru-RU" sz="1600" dirty="0">
                <a:solidFill>
                  <a:srgbClr val="FF0000"/>
                </a:solidFill>
              </a:rPr>
              <a:t>самостоятельно устанавливает систему оценок при промежуточной аттестации</a:t>
            </a:r>
            <a:r>
              <a:rPr lang="ru-RU" altLang="ru-RU" sz="1600" dirty="0"/>
              <a:t>.</a:t>
            </a:r>
          </a:p>
          <a:p>
            <a:pPr marL="82550" indent="0" algn="just">
              <a:buFont typeface="Wingdings 2" panose="05020102010507070707" pitchFamily="18" charset="2"/>
              <a:buNone/>
            </a:pPr>
            <a:r>
              <a:rPr lang="ru-RU" altLang="ru-RU" sz="1600" dirty="0"/>
              <a:t>32. Количество экзаменов в процессе промежуточной аттестации обучающихся не должно превышать 8 экзаменов в учебном году, а количество зачетов - 10. В указанное количество не входят экзамены и зачеты по физической культуре и факультативным учебным курсам, дисциплинам (модулям).</a:t>
            </a:r>
          </a:p>
          <a:p>
            <a:pPr marL="82550" indent="0" algn="just">
              <a:buFont typeface="Wingdings 2" panose="05020102010507070707" pitchFamily="18" charset="2"/>
              <a:buNone/>
            </a:pPr>
            <a:r>
              <a:rPr lang="ru-RU" altLang="ru-RU" sz="1600" dirty="0"/>
              <a:t>33. Освоение образовательных программ среднего профессионального образования завершается </a:t>
            </a:r>
            <a:r>
              <a:rPr lang="ru-RU" altLang="ru-RU" sz="1600" dirty="0">
                <a:solidFill>
                  <a:srgbClr val="FF0000"/>
                </a:solidFill>
              </a:rPr>
              <a:t>итоговой аттестацией</a:t>
            </a:r>
            <a:r>
              <a:rPr lang="ru-RU" altLang="ru-RU" sz="1600" dirty="0"/>
              <a:t>, которая является обязательной.</a:t>
            </a:r>
          </a:p>
        </p:txBody>
      </p:sp>
      <p:pic>
        <p:nvPicPr>
          <p:cNvPr id="4" name="Picture 5" descr="лого">
            <a:extLst>
              <a:ext uri="{FF2B5EF4-FFF2-40B4-BE49-F238E27FC236}">
                <a16:creationId xmlns:a16="http://schemas.microsoft.com/office/drawing/2014/main" id="{1F86A658-A166-4260-8EFE-9D5234B2FB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312" y="6389193"/>
            <a:ext cx="1763687" cy="426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DFA832-7D11-483F-87B6-710C4D6C7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3600" dirty="0"/>
              <a:t>Положение о практической подготовке обучающихся</a:t>
            </a:r>
          </a:p>
        </p:txBody>
      </p:sp>
      <p:sp>
        <p:nvSpPr>
          <p:cNvPr id="13315" name="Объект 9">
            <a:extLst>
              <a:ext uri="{FF2B5EF4-FFF2-40B4-BE49-F238E27FC236}">
                <a16:creationId xmlns:a16="http://schemas.microsoft.com/office/drawing/2014/main" id="{9D0FC4EA-FA3F-4AC8-AB02-EA6FBB0125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9" y="1268761"/>
            <a:ext cx="8610922" cy="4968552"/>
          </a:xfrm>
        </p:spPr>
        <p:txBody>
          <a:bodyPr/>
          <a:lstStyle/>
          <a:p>
            <a:pPr marL="82550" indent="0" algn="ctr">
              <a:buFont typeface="Wingdings 2" panose="05020102010507070707" pitchFamily="18" charset="2"/>
              <a:buNone/>
            </a:pPr>
            <a:r>
              <a:rPr lang="ru-RU" altLang="ru-RU" sz="4800" b="1" dirty="0"/>
              <a:t>?</a:t>
            </a:r>
          </a:p>
          <a:p>
            <a:pPr marL="82550" indent="0" algn="ctr">
              <a:buFont typeface="Wingdings 2" panose="05020102010507070707" pitchFamily="18" charset="2"/>
              <a:buNone/>
            </a:pPr>
            <a:endParaRPr lang="ru-RU" altLang="ru-RU" sz="4800" b="1" dirty="0"/>
          </a:p>
          <a:p>
            <a:pPr marL="82550" indent="0" algn="ctr">
              <a:buFont typeface="Wingdings 2" panose="05020102010507070707" pitchFamily="18" charset="2"/>
              <a:buNone/>
            </a:pPr>
            <a:endParaRPr lang="ru-RU" altLang="ru-RU" sz="2400" b="1" dirty="0"/>
          </a:p>
          <a:p>
            <a:pPr marL="82550" indent="0" algn="ctr">
              <a:buFont typeface="Wingdings 2" panose="05020102010507070707" pitchFamily="18" charset="2"/>
              <a:buNone/>
            </a:pPr>
            <a:r>
              <a:rPr lang="ru-RU" altLang="ru-RU" sz="2400" i="1" dirty="0"/>
              <a:t>Положение о практике обучающихся, осваивающих основные профессиональные образовательные программы среднего профессионального образования, утвержденное приказом Министерства образования и науки Российской Федерации (Минобрнауки России) от 18 апреля 2013 г. N 291</a:t>
            </a:r>
          </a:p>
          <a:p>
            <a:pPr marL="82550" indent="0" algn="ctr">
              <a:buFont typeface="Wingdings 2" panose="05020102010507070707" pitchFamily="18" charset="2"/>
              <a:buNone/>
            </a:pPr>
            <a:endParaRPr lang="ru-RU" altLang="ru-RU" dirty="0"/>
          </a:p>
        </p:txBody>
      </p:sp>
      <p:sp>
        <p:nvSpPr>
          <p:cNvPr id="11" name="Стрелка: вниз 10">
            <a:extLst>
              <a:ext uri="{FF2B5EF4-FFF2-40B4-BE49-F238E27FC236}">
                <a16:creationId xmlns:a16="http://schemas.microsoft.com/office/drawing/2014/main" id="{4B1600B7-3B8D-4CF4-A3D7-C89BC4474329}"/>
              </a:ext>
            </a:extLst>
          </p:cNvPr>
          <p:cNvSpPr/>
          <p:nvPr/>
        </p:nvSpPr>
        <p:spPr>
          <a:xfrm flipH="1">
            <a:off x="4413090" y="2204864"/>
            <a:ext cx="431800" cy="863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5" name="Picture 5" descr="лого">
            <a:extLst>
              <a:ext uri="{FF2B5EF4-FFF2-40B4-BE49-F238E27FC236}">
                <a16:creationId xmlns:a16="http://schemas.microsoft.com/office/drawing/2014/main" id="{B5B0F328-78D2-4DAC-B539-1E4242309A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312" y="6389193"/>
            <a:ext cx="1763687" cy="426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ED828C-E5AE-456E-9D49-37A62BF62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52400"/>
            <a:ext cx="8435280" cy="756320"/>
          </a:xfrm>
        </p:spPr>
        <p:txBody>
          <a:bodyPr/>
          <a:lstStyle/>
          <a:p>
            <a:pPr algn="ctr"/>
            <a:r>
              <a:rPr lang="ru-RU" sz="2000" dirty="0"/>
              <a:t>Положение о практике обучающихся, осваивающих основные профессиональные образовательные программы среднего профессионального образования (утратило силу)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2B1A09-31A4-4D9B-9933-4C79E9C58B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83832"/>
          </a:xfrm>
        </p:spPr>
        <p:txBody>
          <a:bodyPr/>
          <a:lstStyle/>
          <a:p>
            <a:pPr algn="just"/>
            <a:r>
              <a:rPr lang="ru-RU" sz="2000" dirty="0"/>
              <a:t>21. В период прохождения практики обучающимся ведется </a:t>
            </a:r>
            <a:r>
              <a:rPr lang="ru-RU" sz="2000" dirty="0">
                <a:solidFill>
                  <a:srgbClr val="FF0000"/>
                </a:solidFill>
              </a:rPr>
              <a:t>дневник практики</a:t>
            </a:r>
            <a:r>
              <a:rPr lang="ru-RU" sz="2000" dirty="0"/>
              <a:t>. По результатам практики обучающимся составляется </a:t>
            </a:r>
            <a:r>
              <a:rPr lang="ru-RU" sz="2000" dirty="0">
                <a:solidFill>
                  <a:srgbClr val="FF0000"/>
                </a:solidFill>
              </a:rPr>
              <a:t>отчет, который утверждается организацией</a:t>
            </a:r>
            <a:r>
              <a:rPr lang="ru-RU" sz="2000" dirty="0"/>
              <a:t>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В качестве приложения к дневнику практики обучающийся оформляет </a:t>
            </a:r>
            <a:r>
              <a:rPr lang="ru-RU" sz="2000" dirty="0">
                <a:solidFill>
                  <a:srgbClr val="FF0000"/>
                </a:solidFill>
              </a:rPr>
              <a:t>графические, аудио-, фото-, видео-, материалы, наглядные образцы изделий</a:t>
            </a:r>
            <a:r>
              <a:rPr lang="ru-RU" sz="2000" dirty="0"/>
              <a:t>, подтверждающие практический опыт, полученный на практике.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22. Аттестация по итогам производственной практики проводится с учетом (или на основании) результатов ее прохождения, подтверждаемых </a:t>
            </a:r>
            <a:r>
              <a:rPr lang="ru-RU" sz="2000" dirty="0">
                <a:solidFill>
                  <a:srgbClr val="FF0000"/>
                </a:solidFill>
              </a:rPr>
              <a:t>документами соответствующих организаций</a:t>
            </a:r>
            <a:r>
              <a:rPr lang="ru-RU" sz="2000" dirty="0"/>
              <a:t>.</a:t>
            </a:r>
          </a:p>
          <a:p>
            <a:endParaRPr lang="ru-RU" sz="2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8480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FEC546-2D7A-44E6-B952-0AF6EEA5A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defRPr/>
            </a:pPr>
            <a:r>
              <a:rPr lang="ru-RU" sz="2400" dirty="0"/>
              <a:t>Порядок проведения государственной итоговой аттестации по образовательным программам среднего профессионального образования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7E245B-F441-45C9-AA47-5B11DC78C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412776"/>
            <a:ext cx="8754938" cy="5184576"/>
          </a:xfrm>
        </p:spPr>
        <p:txBody>
          <a:bodyPr/>
          <a:lstStyle/>
          <a:p>
            <a:pPr marL="82550" indent="0" algn="just">
              <a:buFont typeface="Wingdings 2" panose="05020102010507070707" pitchFamily="18" charset="2"/>
              <a:buNone/>
              <a:defRPr/>
            </a:pPr>
            <a:r>
              <a:rPr lang="ru-RU" sz="2000" dirty="0"/>
              <a:t>12. В зависимости от осваиваемой образовательной программы среднего профессионального образования и в соответствии с федеральным государственным образовательным стандартом среднего профессионального образования выпускная квалификационная работа выполняется в следующих видах:</a:t>
            </a:r>
          </a:p>
          <a:p>
            <a:pPr algn="just">
              <a:defRPr/>
            </a:pPr>
            <a:r>
              <a:rPr lang="ru-RU" sz="2000" dirty="0"/>
              <a:t>выпускная практическая квалификационная работа и письменная экзаменационная работа либо демонстрационный экзамен - для выпускников, осваивающих программы подготовки квалифицированных рабочих, служащих;</a:t>
            </a:r>
          </a:p>
          <a:p>
            <a:pPr algn="just">
              <a:defRPr/>
            </a:pPr>
            <a:r>
              <a:rPr lang="ru-RU" sz="2000" dirty="0"/>
              <a:t>дипломная работа (дипломный проект) и (или) демонстрационный экзамен - для выпускников, осваивающих программы подготовки специалистов среднего звена.</a:t>
            </a:r>
          </a:p>
          <a:p>
            <a:pPr>
              <a:defRPr/>
            </a:pPr>
            <a:endParaRPr lang="ru-RU" dirty="0"/>
          </a:p>
        </p:txBody>
      </p:sp>
      <p:pic>
        <p:nvPicPr>
          <p:cNvPr id="4" name="Picture 5" descr="лого">
            <a:extLst>
              <a:ext uri="{FF2B5EF4-FFF2-40B4-BE49-F238E27FC236}">
                <a16:creationId xmlns:a16="http://schemas.microsoft.com/office/drawing/2014/main" id="{189B3B94-5A03-416F-8BAF-63805B6045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312" y="6389193"/>
            <a:ext cx="1763687" cy="426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6E34FD-1AF6-4893-A02F-EEEB5E9F0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defRPr/>
            </a:pPr>
            <a:r>
              <a:rPr lang="ru-RU" sz="2400" dirty="0"/>
              <a:t>Порядок проведения государственной итоговой аттестации по образовательным программам среднего профессионального образования</a:t>
            </a:r>
          </a:p>
        </p:txBody>
      </p:sp>
      <p:sp>
        <p:nvSpPr>
          <p:cNvPr id="15363" name="Объект 2">
            <a:extLst>
              <a:ext uri="{FF2B5EF4-FFF2-40B4-BE49-F238E27FC236}">
                <a16:creationId xmlns:a16="http://schemas.microsoft.com/office/drawing/2014/main" id="{EC04944A-C246-47D9-A208-4D78BFBF4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196753"/>
            <a:ext cx="8424936" cy="5051648"/>
          </a:xfrm>
        </p:spPr>
        <p:txBody>
          <a:bodyPr/>
          <a:lstStyle/>
          <a:p>
            <a:pPr marL="82550" indent="0" algn="just">
              <a:lnSpc>
                <a:spcPct val="107000"/>
              </a:lnSpc>
              <a:spcAft>
                <a:spcPts val="1500"/>
              </a:spcAft>
              <a:buFont typeface="Wingdings 2" panose="05020102010507070707" pitchFamily="18" charset="2"/>
              <a:buNone/>
            </a:pPr>
            <a:r>
              <a:rPr lang="ru-RU" altLang="ru-RU" sz="2000" dirty="0">
                <a:solidFill>
                  <a:srgbClr val="464C55"/>
                </a:solidFill>
                <a:cs typeface="Times New Roman" panose="02020603050405020304" pitchFamily="18" charset="0"/>
              </a:rPr>
              <a:t>15. </a:t>
            </a:r>
            <a:r>
              <a:rPr lang="ru-RU" altLang="ru-RU" sz="2000" b="1" dirty="0">
                <a:solidFill>
                  <a:srgbClr val="464C55"/>
                </a:solidFill>
                <a:cs typeface="Times New Roman" panose="02020603050405020304" pitchFamily="18" charset="0"/>
              </a:rPr>
              <a:t>Программа государственной итоговой аттестации</a:t>
            </a:r>
            <a:r>
              <a:rPr lang="ru-RU" altLang="ru-RU" sz="2000" dirty="0">
                <a:solidFill>
                  <a:srgbClr val="464C55"/>
                </a:solidFill>
                <a:cs typeface="Times New Roman" panose="02020603050405020304" pitchFamily="18" charset="0"/>
              </a:rPr>
              <a:t>, методика оценивания результатов, </a:t>
            </a:r>
            <a:r>
              <a:rPr lang="ru-RU" altLang="ru-RU" sz="2000" dirty="0">
                <a:solidFill>
                  <a:srgbClr val="FF0000"/>
                </a:solidFill>
                <a:cs typeface="Times New Roman" panose="02020603050405020304" pitchFamily="18" charset="0"/>
              </a:rPr>
              <a:t>требования к выпускным квалификационным работам</a:t>
            </a:r>
            <a:r>
              <a:rPr lang="ru-RU" altLang="ru-RU" sz="2000" dirty="0">
                <a:solidFill>
                  <a:srgbClr val="464C55"/>
                </a:solidFill>
                <a:cs typeface="Times New Roman" panose="02020603050405020304" pitchFamily="18" charset="0"/>
              </a:rPr>
              <a:t>, </a:t>
            </a:r>
            <a:r>
              <a:rPr lang="ru-RU" altLang="ru-RU" sz="2000" dirty="0">
                <a:solidFill>
                  <a:srgbClr val="FF0000"/>
                </a:solidFill>
                <a:cs typeface="Times New Roman" panose="02020603050405020304" pitchFamily="18" charset="0"/>
              </a:rPr>
              <a:t>задания</a:t>
            </a:r>
            <a:r>
              <a:rPr lang="ru-RU" altLang="ru-RU" sz="2000" dirty="0">
                <a:solidFill>
                  <a:srgbClr val="464C55"/>
                </a:solidFill>
                <a:cs typeface="Times New Roman" panose="02020603050405020304" pitchFamily="18" charset="0"/>
              </a:rPr>
              <a:t> и продолжительность </a:t>
            </a:r>
            <a:r>
              <a:rPr lang="ru-RU" altLang="ru-RU" sz="2000" dirty="0">
                <a:solidFill>
                  <a:srgbClr val="FF0000"/>
                </a:solidFill>
                <a:cs typeface="Times New Roman" panose="02020603050405020304" pitchFamily="18" charset="0"/>
              </a:rPr>
              <a:t>государственных экзаменов </a:t>
            </a:r>
            <a:r>
              <a:rPr lang="ru-RU" altLang="ru-RU" sz="2000" dirty="0">
                <a:solidFill>
                  <a:srgbClr val="464C55"/>
                </a:solidFill>
                <a:cs typeface="Times New Roman" panose="02020603050405020304" pitchFamily="18" charset="0"/>
              </a:rPr>
              <a:t>определяются с учетом примерной основной образовательной программы среднего профессионального образования и утверждаются образовательной организацией после их обсуждения на заседании педагогического совета образовательной организации с участием председателей государственных экзаменационных комиссий.</a:t>
            </a:r>
            <a:endParaRPr lang="ru-RU" altLang="ru-RU" sz="2000" dirty="0">
              <a:cs typeface="Times New Roman" panose="02020603050405020304" pitchFamily="18" charset="0"/>
            </a:endParaRPr>
          </a:p>
          <a:p>
            <a:pPr marL="82550" indent="0" algn="just">
              <a:lnSpc>
                <a:spcPct val="107000"/>
              </a:lnSpc>
              <a:spcAft>
                <a:spcPts val="1500"/>
              </a:spcAft>
              <a:buFont typeface="Wingdings 2" panose="05020102010507070707" pitchFamily="18" charset="2"/>
              <a:buNone/>
            </a:pPr>
            <a:r>
              <a:rPr lang="ru-RU" altLang="ru-RU" sz="2000" b="1" dirty="0">
                <a:solidFill>
                  <a:srgbClr val="464C55"/>
                </a:solidFill>
                <a:cs typeface="Times New Roman" panose="02020603050405020304" pitchFamily="18" charset="0"/>
              </a:rPr>
              <a:t>Задания демонстрационного экзамена </a:t>
            </a:r>
            <a:r>
              <a:rPr lang="ru-RU" altLang="ru-RU" sz="2000" dirty="0">
                <a:solidFill>
                  <a:srgbClr val="464C55"/>
                </a:solidFill>
                <a:cs typeface="Times New Roman" panose="02020603050405020304" pitchFamily="18" charset="0"/>
              </a:rPr>
              <a:t>разрабатываются на основе профессиональных стандартов (при наличии) и с учетом </a:t>
            </a:r>
            <a:r>
              <a:rPr lang="ru-RU" altLang="ru-RU" sz="2000" dirty="0">
                <a:solidFill>
                  <a:srgbClr val="FF0000"/>
                </a:solidFill>
                <a:cs typeface="Times New Roman" panose="02020603050405020304" pitchFamily="18" charset="0"/>
              </a:rPr>
              <a:t>оценочных материалов </a:t>
            </a:r>
            <a:r>
              <a:rPr lang="ru-RU" altLang="ru-RU" sz="2000" dirty="0">
                <a:solidFill>
                  <a:srgbClr val="464C55"/>
                </a:solidFill>
                <a:cs typeface="Times New Roman" panose="02020603050405020304" pitchFamily="18" charset="0"/>
              </a:rPr>
              <a:t>(при наличии), </a:t>
            </a:r>
            <a:r>
              <a:rPr lang="ru-RU" altLang="ru-RU" sz="2000" dirty="0">
                <a:solidFill>
                  <a:srgbClr val="FF0000"/>
                </a:solidFill>
                <a:cs typeface="Times New Roman" panose="02020603050405020304" pitchFamily="18" charset="0"/>
              </a:rPr>
              <a:t>разработанных союзом</a:t>
            </a:r>
            <a:r>
              <a:rPr lang="ru-RU" altLang="ru-RU" sz="2000" dirty="0">
                <a:solidFill>
                  <a:srgbClr val="464C55"/>
                </a:solidFill>
                <a:cs typeface="Times New Roman" panose="02020603050405020304" pitchFamily="18" charset="0"/>
              </a:rPr>
              <a:t>.</a:t>
            </a:r>
            <a:endParaRPr lang="ru-RU" altLang="ru-RU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5" descr="лого">
            <a:extLst>
              <a:ext uri="{FF2B5EF4-FFF2-40B4-BE49-F238E27FC236}">
                <a16:creationId xmlns:a16="http://schemas.microsoft.com/office/drawing/2014/main" id="{E3E93471-AC57-4B9F-802A-0C072EF071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312" y="6389193"/>
            <a:ext cx="1763687" cy="426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CAB8EB-AFD4-44C3-A3EE-D954E79DC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850900"/>
          </a:xfrm>
        </p:spPr>
        <p:txBody>
          <a:bodyPr/>
          <a:lstStyle/>
          <a:p>
            <a:pPr algn="ctr">
              <a:defRPr/>
            </a:pPr>
            <a:r>
              <a:rPr lang="ru-RU" dirty="0"/>
              <a:t>ФГОС СПО</a:t>
            </a:r>
          </a:p>
        </p:txBody>
      </p:sp>
      <p:sp>
        <p:nvSpPr>
          <p:cNvPr id="16387" name="Объект 2">
            <a:extLst>
              <a:ext uri="{FF2B5EF4-FFF2-40B4-BE49-F238E27FC236}">
                <a16:creationId xmlns:a16="http://schemas.microsoft.com/office/drawing/2014/main" id="{67FB8A0B-BBAE-4397-BE0A-02EB37DE11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551" y="1125538"/>
            <a:ext cx="8724900" cy="5543550"/>
          </a:xfrm>
        </p:spPr>
        <p:txBody>
          <a:bodyPr/>
          <a:lstStyle/>
          <a:p>
            <a:pPr marL="82550" indent="0" algn="just">
              <a:buFont typeface="Wingdings 2" panose="05020102010507070707" pitchFamily="18" charset="2"/>
              <a:buNone/>
            </a:pPr>
            <a:r>
              <a:rPr lang="ru-RU" altLang="ru-RU" sz="1800" dirty="0"/>
              <a:t>II. ТРЕБОВАНИЯ К СТРУКТУРЕ ОБРАЗОВАТЕЛЬНОЙ ПРОГРАММЫ</a:t>
            </a:r>
          </a:p>
          <a:p>
            <a:pPr marL="82550" indent="0" algn="just">
              <a:buFont typeface="Wingdings 2" panose="05020102010507070707" pitchFamily="18" charset="2"/>
              <a:buNone/>
            </a:pPr>
            <a:endParaRPr lang="ru-RU" altLang="ru-RU" sz="1800" dirty="0"/>
          </a:p>
          <a:p>
            <a:pPr marL="82550" indent="0" algn="just">
              <a:buFont typeface="Wingdings 2" panose="05020102010507070707" pitchFamily="18" charset="2"/>
              <a:buNone/>
            </a:pPr>
            <a:r>
              <a:rPr lang="ru-RU" altLang="ru-RU" sz="1800" dirty="0"/>
              <a:t>. В учебные циклы включается промежуточная аттестация обучающихся, которая осуществляется в рамках освоения указанных циклов в соответствии с разработанными образовательной организацией </a:t>
            </a:r>
            <a:r>
              <a:rPr lang="ru-RU" altLang="ru-RU" sz="1800" dirty="0">
                <a:solidFill>
                  <a:srgbClr val="FF0000"/>
                </a:solidFill>
              </a:rPr>
              <a:t>фондами оценочных средств</a:t>
            </a:r>
            <a:r>
              <a:rPr lang="ru-RU" altLang="ru-RU" sz="1800" dirty="0"/>
              <a:t>, позволяющими оценить достижения запланированных по </a:t>
            </a:r>
            <a:r>
              <a:rPr lang="ru-RU" altLang="ru-RU" sz="1800" dirty="0">
                <a:solidFill>
                  <a:srgbClr val="FF0000"/>
                </a:solidFill>
              </a:rPr>
              <a:t>отдельным дисциплинам (модулям) и практикам</a:t>
            </a:r>
            <a:r>
              <a:rPr lang="ru-RU" altLang="ru-RU" sz="1800" dirty="0"/>
              <a:t> результатов обучения.</a:t>
            </a:r>
          </a:p>
          <a:p>
            <a:pPr marL="82550" indent="0" algn="just">
              <a:buFont typeface="Wingdings 2" panose="05020102010507070707" pitchFamily="18" charset="2"/>
              <a:buNone/>
            </a:pPr>
            <a:r>
              <a:rPr lang="ru-RU" altLang="ru-RU" sz="1800" dirty="0"/>
              <a:t>ППССЗ 2.9. Государственная итоговая аттестация проводится в форме защиты выпускной квалификационной работы, которая выполняется в виде дипломной работы (дипломного проекта) и демонстрационного экзамена.</a:t>
            </a:r>
          </a:p>
          <a:p>
            <a:pPr marL="82550" indent="0" algn="just">
              <a:buFont typeface="Wingdings 2" panose="05020102010507070707" pitchFamily="18" charset="2"/>
              <a:buNone/>
            </a:pPr>
            <a:r>
              <a:rPr lang="ru-RU" altLang="ru-RU" sz="1800" dirty="0">
                <a:solidFill>
                  <a:srgbClr val="FF0000"/>
                </a:solidFill>
              </a:rPr>
              <a:t>Или</a:t>
            </a:r>
          </a:p>
          <a:p>
            <a:pPr marL="82550" indent="0" algn="just">
              <a:buFont typeface="Wingdings 2" panose="05020102010507070707" pitchFamily="18" charset="2"/>
              <a:buNone/>
            </a:pPr>
            <a:r>
              <a:rPr lang="ru-RU" altLang="ru-RU" sz="1800" dirty="0"/>
              <a:t>ППКРС 2.8. Государственная итоговая аттестация проводится в форме защиты выпускной квалификационной работы в виде демонстрационного экзамена.</a:t>
            </a:r>
          </a:p>
        </p:txBody>
      </p:sp>
      <p:pic>
        <p:nvPicPr>
          <p:cNvPr id="4" name="Picture 5" descr="лого">
            <a:extLst>
              <a:ext uri="{FF2B5EF4-FFF2-40B4-BE49-F238E27FC236}">
                <a16:creationId xmlns:a16="http://schemas.microsoft.com/office/drawing/2014/main" id="{D09F628F-365C-4380-A65A-3282A23052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312" y="6389193"/>
            <a:ext cx="1763687" cy="426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ample">
  <a:themeElements>
    <a:clrScheme name="sample 1">
      <a:dk1>
        <a:srgbClr val="1D528D"/>
      </a:dk1>
      <a:lt1>
        <a:srgbClr val="FFFFFF"/>
      </a:lt1>
      <a:dk2>
        <a:srgbClr val="000000"/>
      </a:dk2>
      <a:lt2>
        <a:srgbClr val="C0C0C0"/>
      </a:lt2>
      <a:accent1>
        <a:srgbClr val="1B9AD9"/>
      </a:accent1>
      <a:accent2>
        <a:srgbClr val="1DB3AC"/>
      </a:accent2>
      <a:accent3>
        <a:srgbClr val="FFFFFF"/>
      </a:accent3>
      <a:accent4>
        <a:srgbClr val="174578"/>
      </a:accent4>
      <a:accent5>
        <a:srgbClr val="ABCAE9"/>
      </a:accent5>
      <a:accent6>
        <a:srgbClr val="19A29B"/>
      </a:accent6>
      <a:hlink>
        <a:srgbClr val="9999FF"/>
      </a:hlink>
      <a:folHlink>
        <a:srgbClr val="969696"/>
      </a:folHlink>
    </a:clrScheme>
    <a:fontScheme name="samp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sample 1">
        <a:dk1>
          <a:srgbClr val="1D528D"/>
        </a:dk1>
        <a:lt1>
          <a:srgbClr val="FFFFFF"/>
        </a:lt1>
        <a:dk2>
          <a:srgbClr val="000000"/>
        </a:dk2>
        <a:lt2>
          <a:srgbClr val="C0C0C0"/>
        </a:lt2>
        <a:accent1>
          <a:srgbClr val="1B9AD9"/>
        </a:accent1>
        <a:accent2>
          <a:srgbClr val="1DB3AC"/>
        </a:accent2>
        <a:accent3>
          <a:srgbClr val="FFFFFF"/>
        </a:accent3>
        <a:accent4>
          <a:srgbClr val="174578"/>
        </a:accent4>
        <a:accent5>
          <a:srgbClr val="ABCAE9"/>
        </a:accent5>
        <a:accent6>
          <a:srgbClr val="19A29B"/>
        </a:accent6>
        <a:hlink>
          <a:srgbClr val="9999F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003366"/>
        </a:dk1>
        <a:lt1>
          <a:srgbClr val="FFFFFF"/>
        </a:lt1>
        <a:dk2>
          <a:srgbClr val="000000"/>
        </a:dk2>
        <a:lt2>
          <a:srgbClr val="C0C0C0"/>
        </a:lt2>
        <a:accent1>
          <a:srgbClr val="3556A7"/>
        </a:accent1>
        <a:accent2>
          <a:srgbClr val="C78DD7"/>
        </a:accent2>
        <a:accent3>
          <a:srgbClr val="FFFFFF"/>
        </a:accent3>
        <a:accent4>
          <a:srgbClr val="002A56"/>
        </a:accent4>
        <a:accent5>
          <a:srgbClr val="AEB4D0"/>
        </a:accent5>
        <a:accent6>
          <a:srgbClr val="B47FC3"/>
        </a:accent6>
        <a:hlink>
          <a:srgbClr val="3197BB"/>
        </a:hlink>
        <a:folHlink>
          <a:srgbClr val="878FA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1D528D"/>
        </a:dk1>
        <a:lt1>
          <a:srgbClr val="FFFFFF"/>
        </a:lt1>
        <a:dk2>
          <a:srgbClr val="000000"/>
        </a:dk2>
        <a:lt2>
          <a:srgbClr val="C0C0C0"/>
        </a:lt2>
        <a:accent1>
          <a:srgbClr val="399D72"/>
        </a:accent1>
        <a:accent2>
          <a:srgbClr val="FF9900"/>
        </a:accent2>
        <a:accent3>
          <a:srgbClr val="FFFFFF"/>
        </a:accent3>
        <a:accent4>
          <a:srgbClr val="174578"/>
        </a:accent4>
        <a:accent5>
          <a:srgbClr val="AECCBC"/>
        </a:accent5>
        <a:accent6>
          <a:srgbClr val="E78A00"/>
        </a:accent6>
        <a:hlink>
          <a:srgbClr val="9999F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cdb2004c031gl</Template>
  <TotalTime>461</TotalTime>
  <Words>1925</Words>
  <Application>Microsoft Office PowerPoint</Application>
  <PresentationFormat>Экран (4:3)</PresentationFormat>
  <Paragraphs>165</Paragraphs>
  <Slides>30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6" baseType="lpstr">
      <vt:lpstr>Arial</vt:lpstr>
      <vt:lpstr>Verdana</vt:lpstr>
      <vt:lpstr>Wingdings</vt:lpstr>
      <vt:lpstr>Wingdings 2</vt:lpstr>
      <vt:lpstr>sample</vt:lpstr>
      <vt:lpstr>Image</vt:lpstr>
      <vt:lpstr>Онлайн школа для специалистов профессиональных образовательных организаций, организаций высшего образования, реализующих образовательные программы СПО  Модуль 1. Проектирование оценочных процедур в современных условиях реализации образовательных программ среднего профессионального образования </vt:lpstr>
      <vt:lpstr>Норматив</vt:lpstr>
      <vt:lpstr>Федеральный закон от 29 декабря 2012 г. N 273-ФЗ «Об образовании в Российской Федерации» </vt:lpstr>
      <vt:lpstr>Порядок организации и осуществления образовательной деятельности по образовательным программам СПО</vt:lpstr>
      <vt:lpstr>Положение о практической подготовке обучающихся</vt:lpstr>
      <vt:lpstr>Положение о практике обучающихся, осваивающих основные профессиональные образовательные программы среднего профессионального образования (утратило силу)</vt:lpstr>
      <vt:lpstr>Порядок проведения государственной итоговой аттестации по образовательным программам среднего профессионального образования</vt:lpstr>
      <vt:lpstr>Порядок проведения государственной итоговой аттестации по образовательным программам среднего профессионального образования</vt:lpstr>
      <vt:lpstr>ФГОС СПО</vt:lpstr>
      <vt:lpstr>ФГОС СПО</vt:lpstr>
      <vt:lpstr>ФГОС СПО</vt:lpstr>
      <vt:lpstr>ФГОС СПО</vt:lpstr>
      <vt:lpstr>Что должно быть:</vt:lpstr>
      <vt:lpstr>Фонды оценочных средств (ФОС)</vt:lpstr>
      <vt:lpstr>Образовательные результаты</vt:lpstr>
      <vt:lpstr>Оценочные средства</vt:lpstr>
      <vt:lpstr>ФОС состоят:</vt:lpstr>
      <vt:lpstr>ФОС</vt:lpstr>
      <vt:lpstr>ФОС</vt:lpstr>
      <vt:lpstr> ФОС</vt:lpstr>
      <vt:lpstr>ЛНА в ОО</vt:lpstr>
      <vt:lpstr>Положение о ФОС</vt:lpstr>
      <vt:lpstr>Положение о ФОС</vt:lpstr>
      <vt:lpstr>Положение о ФОС</vt:lpstr>
      <vt:lpstr>Положение о ФОС</vt:lpstr>
      <vt:lpstr>Положение о ФОС</vt:lpstr>
      <vt:lpstr>Положение о ФОС</vt:lpstr>
      <vt:lpstr>Положение о ФОС</vt:lpstr>
      <vt:lpstr>Положение о ФОС</vt:lpstr>
      <vt:lpstr>ПЗ №1. Анализ содержания и структуры локальных нормативных актов ПОО по заданным параметрам </vt:lpstr>
    </vt:vector>
  </TitlesOfParts>
  <Company>Guilddesign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Онлайн школа для специалистов профессиональных образовательных организаций, организаций высшего образования, реализующих образовательные программы СПО  Модуль 1. Проектирование оценочных процедур в современных условиях реализации образовательных программ среднего профессионального образования </dc:title>
  <dc:creator>Ельцова Людмила</dc:creator>
  <cp:lastModifiedBy>Ельцова Людмила</cp:lastModifiedBy>
  <cp:revision>8</cp:revision>
  <cp:lastPrinted>2021-11-30T11:54:32Z</cp:lastPrinted>
  <dcterms:created xsi:type="dcterms:W3CDTF">2021-11-30T10:42:56Z</dcterms:created>
  <dcterms:modified xsi:type="dcterms:W3CDTF">2021-12-02T07:38:55Z</dcterms:modified>
</cp:coreProperties>
</file>