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315" r:id="rId2"/>
    <p:sldId id="318" r:id="rId3"/>
    <p:sldId id="338" r:id="rId4"/>
    <p:sldId id="256" r:id="rId5"/>
    <p:sldId id="366" r:id="rId6"/>
    <p:sldId id="364" r:id="rId7"/>
    <p:sldId id="363" r:id="rId8"/>
    <p:sldId id="339" r:id="rId9"/>
    <p:sldId id="370" r:id="rId10"/>
    <p:sldId id="369" r:id="rId11"/>
    <p:sldId id="368" r:id="rId12"/>
    <p:sldId id="371" r:id="rId13"/>
    <p:sldId id="372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373" r:id="rId22"/>
    <p:sldId id="381" r:id="rId23"/>
    <p:sldId id="382" r:id="rId24"/>
    <p:sldId id="384" r:id="rId25"/>
    <p:sldId id="385" r:id="rId26"/>
    <p:sldId id="386" r:id="rId27"/>
    <p:sldId id="387" r:id="rId28"/>
    <p:sldId id="388" r:id="rId29"/>
    <p:sldId id="383" r:id="rId30"/>
    <p:sldId id="391" r:id="rId31"/>
    <p:sldId id="390" r:id="rId32"/>
    <p:sldId id="389" r:id="rId33"/>
    <p:sldId id="394" r:id="rId34"/>
    <p:sldId id="393" r:id="rId35"/>
    <p:sldId id="392" r:id="rId36"/>
    <p:sldId id="395" r:id="rId3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52" autoAdjust="0"/>
    <p:restoredTop sz="95846"/>
  </p:normalViewPr>
  <p:slideViewPr>
    <p:cSldViewPr snapToGrid="0" snapToObjects="1">
      <p:cViewPr varScale="1">
        <p:scale>
          <a:sx n="68" d="100"/>
          <a:sy n="68" d="100"/>
        </p:scale>
        <p:origin x="51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2D82A-D932-44EE-87A2-65659E8D89AB}" type="datetimeFigureOut">
              <a:rPr lang="ru-RU" smtClean="0"/>
              <a:t>25.03.2026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9C767-99D5-426A-BD9C-A339CFF6F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4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CB448F-F882-7C4D-92D7-623EE1B40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B2566-8C62-184D-B275-33ACD67AC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6953" y="2084388"/>
            <a:ext cx="6119447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817AD-31D5-AB4A-85EA-417A0661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6953" y="4564063"/>
            <a:ext cx="611944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E0B51-B3AA-1144-A063-2A3C971B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E8C0-E1CE-954C-B2CB-C05BA0D5F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56FDF-34A5-0442-B78E-E7762A6E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7355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D3AA6-48F6-F84E-8111-C40BF947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EF053-8BE6-ED48-958D-898AB4D68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61FDA-06F4-C847-A56C-FCC6181FA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4C558-1774-164B-880D-6744A5EF9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61481-5C69-4B42-A9C9-36A832C5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3422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460B4D-307E-B945-882B-76215B558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A844D-631E-FD44-9332-840B3340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DCC4A-9E84-144E-984E-C97F4252E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E2099-85EB-B547-9C9A-45DA72482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183D3-2539-5743-8423-ED6848731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148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F1D66-6361-8840-9201-28A3BF113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3C8F4-1806-7C4E-9400-C9F841BF8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940C4-AD79-D849-9E43-A1DE71862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8E307-C7FD-E34C-A7BC-461EB3617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1DDD0-6F6E-1D49-B70E-77188BDE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110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8C270-98FB-6140-BF94-7AA7CA5D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7A7C9-F376-2041-96F0-5674DD9A1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53E32-BB31-2E41-8CF3-4009BB28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983B4-36A8-DC4F-9146-4605B2E2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83717-A577-AC4F-B6BB-F11BAD63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43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327A4-35B1-1B4B-A514-622FC7E5F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D258E-6754-F444-9A58-FEF78F38A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6CC7C-7F13-E845-A05E-17F1C6A16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5B477-03BD-B949-BFE5-A4123D2DB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FB8DD-2F31-3E43-A246-2F9CAC7F5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F3B8F-E351-2440-A42F-D685549E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093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8511-C2FD-DF4C-9E66-694E4D21A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DAB3C-868E-894A-A3AC-960B965A2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1F29A-1AD9-A841-928E-A6DE1025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8D2D0-EB5F-BA4E-AB92-38FBF22826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DBBD36-8369-DC41-90CA-36C7935757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C76484-078E-104E-9CCF-0D9858BE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38203-14E4-A04C-85DA-FE2E22E32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40C32C-617E-F54D-998E-B3783575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5777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E110-BE2B-704D-8CFE-9F815FEA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2C854-C8C3-8F4F-BB8D-2028EDD6B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923D6-5F97-C84A-8A34-BA6991FF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6C1A0-6CA3-6744-BA01-DB49040F6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36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C4DB2F-7A0B-9241-B39E-55B15166A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B8837A-D75C-B640-A709-86407D6B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84B8D-311C-0D41-932A-D74CBE379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3321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8BEDD-0E8E-8D41-9D99-F674E1174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28049-5577-8542-99D7-DFCAFC3C8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CD359-5513-6B43-9F56-586CDBD6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09B72-D2E8-AE45-A3C6-7E3E7289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4E05A-F433-C142-9DAD-1E7546FA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1AE38-3C29-A846-B2E6-72C9E12B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827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7A15-C0B6-914D-90B8-2B1330CAB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94C2C-F8A5-C94C-AD09-9C50CB855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2352F-9505-DD42-8D3A-AC51C3CEE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5408E-0288-C043-9509-500EAE46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4EF4B-C4B7-D844-A2E1-0AB99E74C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F933F-BF6B-DB43-834A-411F60D8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4145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9A8344-2F52-D246-8430-D2473C72FC5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AF6FE-CCCC-4948-AE3F-A4B5ED20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85" y="3651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42BA8-053F-A64E-BA8E-D23D3DCB1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97E7D-E98B-094E-9EF3-2684553811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B7090-2264-994E-9633-7B7BFE31621B}" type="datetimeFigureOut">
              <a:rPr lang="x-none" smtClean="0"/>
              <a:t>25.03.2026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CDFF8-EFE1-3B43-84DF-46B998FF0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D3EE6-5817-CA42-A142-0B55BA111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7111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inde-eit.livejournal.com/212013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tube.ru/video/56ef6ee0fb55544186f56868bb60f7d6/?r=wd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vkvideo.ru/video-212337635_456240092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DFDD6-109A-794B-9A25-31B897FAF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1" y="2084388"/>
            <a:ext cx="6865034" cy="23876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Seravek" panose="020B0503040000020004" pitchFamily="34" charset="0"/>
              </a:rPr>
              <a:t>Обсуждение результатов самостоятельной работы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13F66-0051-094C-B748-4D8AEE0FE1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/>
                </a:solidFill>
              </a:rPr>
              <a:t>Севостьянова О.В.</a:t>
            </a:r>
            <a:endParaRPr lang="x-none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46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60E3F0-B065-48D9-978C-4AD23A083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283" y="1324708"/>
            <a:ext cx="9631680" cy="54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90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D78318-4FFA-4B7F-94D5-16508F406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126" y="1324708"/>
            <a:ext cx="9645748" cy="542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8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BF6ADD-DE5F-4538-A92B-DD45798DC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580" y="1324708"/>
            <a:ext cx="9836964" cy="553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3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10BE06-DADD-47F3-A3DA-F942701A3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6" y="1324708"/>
            <a:ext cx="9662160" cy="543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5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720839-32A2-4B97-942F-5141FF3A0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717" y="1324708"/>
            <a:ext cx="9744222" cy="54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00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7516A8-3211-4395-B15E-623B4FB61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483" y="1281918"/>
            <a:ext cx="9913034" cy="557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60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9AE31E-2FFB-4A20-B0FE-19B1618F9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71" y="1274004"/>
            <a:ext cx="9927102" cy="558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65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FBA806-D172-4718-A94D-E37201E47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518" y="1324708"/>
            <a:ext cx="9836964" cy="553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95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81FBCF-D626-4520-B95E-E79FE0A7E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306" y="1013509"/>
            <a:ext cx="7218151" cy="5479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0FF936-87D5-47ED-BB57-54AC3F17DBD3}"/>
              </a:ext>
            </a:extLst>
          </p:cNvPr>
          <p:cNvSpPr txBox="1"/>
          <p:nvPr/>
        </p:nvSpPr>
        <p:spPr>
          <a:xfrm>
            <a:off x="506437" y="3377977"/>
            <a:ext cx="39108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https://linde-eit.livejournal.com/212013.html</a:t>
            </a:r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ПРИМЕР</a:t>
            </a:r>
          </a:p>
        </p:txBody>
      </p:sp>
    </p:spTree>
    <p:extLst>
      <p:ext uri="{BB962C8B-B14F-4D97-AF65-F5344CB8AC3E}">
        <p14:creationId xmlns:p14="http://schemas.microsoft.com/office/powerpoint/2010/main" val="2381238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8D4D1E-14C2-4EB0-8F97-10D0FEC2D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12" y="1276106"/>
            <a:ext cx="9720775" cy="546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58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0918" y="2393576"/>
            <a:ext cx="9923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Формулирование собственных целей и задач на  самостоятельно выбранную тематику (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заполнение формы и прикрепление в личном кабинете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1193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BF43B3-2489-40BB-A404-2EA63726C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99" y="1324707"/>
            <a:ext cx="9670757" cy="54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14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40460A-B9D0-4D22-877A-6705611BB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906" y="1324708"/>
            <a:ext cx="9836964" cy="553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17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0F56C8-8FE2-4AFB-A7B2-C3060EC07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73" y="1324708"/>
            <a:ext cx="9836964" cy="553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82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DEDC48-9C77-4552-AE40-973576FE6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381" y="1258178"/>
            <a:ext cx="9955237" cy="55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09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0E60F8-CB9C-464D-BF45-534E51121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905" y="1289832"/>
            <a:ext cx="9898966" cy="556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2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86AC7C-4E48-4BD6-BD5D-84B61D996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492" y="1324708"/>
            <a:ext cx="9365957" cy="52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96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BC345A-6B94-4D87-81B7-EE626F72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" y="1289832"/>
            <a:ext cx="9898966" cy="556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39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D59270-28B8-419F-B1B7-3A7399F01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363" y="1324708"/>
            <a:ext cx="9547274" cy="537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37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A86E2E-FB00-40BA-8D44-7C8417A89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78" y="1258178"/>
            <a:ext cx="9955237" cy="55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0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F84FC4-6FCB-49E3-B3CD-9B5C2E2E8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514" y="1324708"/>
            <a:ext cx="9434732" cy="530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88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D82F9C-8640-4CA3-B212-F1F0C4149C71}"/>
              </a:ext>
            </a:extLst>
          </p:cNvPr>
          <p:cNvSpPr txBox="1"/>
          <p:nvPr/>
        </p:nvSpPr>
        <p:spPr>
          <a:xfrm>
            <a:off x="773723" y="1800028"/>
            <a:ext cx="8862645" cy="4702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Анализ учебного занятия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 </a:t>
            </a:r>
            <a:r>
              <a:rPr lang="ru-RU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практической работы: анализ эффективности построения учебного занятия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marL="342900" lvl="0" indent="-342900" algn="just">
              <a:lnSpc>
                <a:spcPct val="107000"/>
              </a:lnSpc>
              <a:buFont typeface="Yu Gothic UI Semilight" panose="020B0400000000000000" pitchFamily="34" charset="-128"/>
              <a:buChar char="-"/>
            </a:pPr>
            <a:r>
              <a:rPr lang="ru-RU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 тип учебного занятия;</a:t>
            </a:r>
          </a:p>
          <a:p>
            <a:pPr marL="342900" lvl="0" indent="-342900" algn="just">
              <a:lnSpc>
                <a:spcPct val="107000"/>
              </a:lnSpc>
              <a:buFont typeface="Yu Gothic UI Semilight" panose="020B0400000000000000" pitchFamily="34" charset="-128"/>
              <a:buChar char="-"/>
            </a:pPr>
            <a:r>
              <a:rPr lang="ru-RU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 этапы и методы, используемые на учебном занятии;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Yu Gothic UI Semilight" panose="020B0400000000000000" pitchFamily="34" charset="-128"/>
              <a:buChar char="-"/>
            </a:pPr>
            <a:r>
              <a:rPr lang="ru-RU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зафиксировать способы управления вниманием аудитории, используемые преподавателем при проведении учебного занятия.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Бланки, материалы 18.03.2026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https://disk.yandex.ru/d/7YmkNz-usASRww</a:t>
            </a:r>
            <a:endParaRPr lang="ru-RU" sz="18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B6C0C4-A2A7-40C1-B96D-5D8283ED8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859" y="1499382"/>
            <a:ext cx="1929618" cy="19296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D12A92-FACF-46EB-BB4A-7A89A0D32AF5}"/>
              </a:ext>
            </a:extLst>
          </p:cNvPr>
          <p:cNvSpPr txBox="1"/>
          <p:nvPr/>
        </p:nvSpPr>
        <p:spPr>
          <a:xfrm>
            <a:off x="9811630" y="3895288"/>
            <a:ext cx="2198076" cy="1263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https://rutube.ru/video/56ef6ee0fb55544186f56868bb60f7d6/?r=wd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85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CE0A9C-0BD5-4F43-9EAB-0BA65A538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985" y="1324708"/>
            <a:ext cx="9730154" cy="547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18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88C9CB-8738-4084-A7ED-BB0CD9DD8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397" y="1208162"/>
            <a:ext cx="9533206" cy="536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82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649913-8C3B-4DE1-BF04-3419AAA4E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307" y="1324708"/>
            <a:ext cx="9541022" cy="53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65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B5E428-6AC8-4790-BEEC-B21C74D38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58" y="1273175"/>
            <a:ext cx="9741008" cy="547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40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990B5F-B07E-4833-8F6C-C7F44F1D7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66" y="1218613"/>
            <a:ext cx="10025576" cy="563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44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35543A-AD8B-4126-A998-CC71679CA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3" y="1324708"/>
            <a:ext cx="9828628" cy="55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68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9908" y="1563582"/>
            <a:ext cx="99239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Arial Black" panose="020B0A04020102020204" pitchFamily="34" charset="0"/>
              </a:rPr>
              <a:t>Практическая работа</a:t>
            </a:r>
          </a:p>
          <a:p>
            <a:pPr algn="ctr"/>
            <a:endParaRPr lang="ru-RU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Просмотр видео-урока. Обсуждение по схеме от 18.03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Основное – методы обучения и их эффективность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en-US" sz="2000" dirty="0">
                <a:solidFill>
                  <a:srgbClr val="002060"/>
                </a:solidFill>
                <a:latin typeface="Arial Black" panose="020B0A04020102020204" pitchFamily="34" charset="0"/>
                <a:hlinkClick r:id="rId2"/>
              </a:rPr>
              <a:t>https://vkvideo.ru/video-212337635_456240092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Обсуждение в 18.10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just"/>
            <a:endParaRPr lang="ru-RU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B3A9A9-55AB-4CBE-BBF2-344E76A2E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944" y="4109066"/>
            <a:ext cx="1479042" cy="14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97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DFDD6-109A-794B-9A25-31B897FAF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1" y="2084388"/>
            <a:ext cx="6865034" cy="23876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Seravek" panose="020B0503040000020004" pitchFamily="34" charset="0"/>
              </a:rPr>
              <a:t>Методика преподавания учебной дисциплины и профессионального модуля</a:t>
            </a:r>
            <a:endParaRPr lang="x-none" sz="4000" b="1" dirty="0">
              <a:latin typeface="Seravek" panose="020B05030400000200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13F66-0051-094C-B748-4D8AEE0FE1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/>
                </a:solidFill>
              </a:rPr>
              <a:t>Севостьянова О.В.</a:t>
            </a:r>
            <a:endParaRPr lang="x-none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8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FBAC6B-2200-44A6-A3F2-B6016F07EF49}"/>
              </a:ext>
            </a:extLst>
          </p:cNvPr>
          <p:cNvSpPr txBox="1"/>
          <p:nvPr/>
        </p:nvSpPr>
        <p:spPr>
          <a:xfrm>
            <a:off x="1290918" y="2393576"/>
            <a:ext cx="9923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Arial Black" panose="020B0A04020102020204" pitchFamily="34" charset="0"/>
              </a:rPr>
              <a:t>Просмотр видео</a:t>
            </a:r>
          </a:p>
        </p:txBody>
      </p:sp>
    </p:spTree>
    <p:extLst>
      <p:ext uri="{BB962C8B-B14F-4D97-AF65-F5344CB8AC3E}">
        <p14:creationId xmlns:p14="http://schemas.microsoft.com/office/powerpoint/2010/main" val="1422059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5D4CB-99AD-4C61-8859-BEDA24D3E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822" y="1324708"/>
            <a:ext cx="9533206" cy="536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84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F865D5-4153-4215-8017-4F81A6E73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70" y="1324708"/>
            <a:ext cx="9547274" cy="537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45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9255D0-F5A6-4902-8FBD-2430D2EED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42" y="1286315"/>
            <a:ext cx="9898966" cy="556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81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F116DF-F695-4025-8B10-E29E4CDDF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1324708"/>
            <a:ext cx="9800492" cy="551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54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255</Words>
  <Application>Microsoft Office PowerPoint</Application>
  <PresentationFormat>Широкоэкранный</PresentationFormat>
  <Paragraphs>69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Yu Gothic UI Semilight</vt:lpstr>
      <vt:lpstr>Arial</vt:lpstr>
      <vt:lpstr>Arial Black</vt:lpstr>
      <vt:lpstr>Calibri</vt:lpstr>
      <vt:lpstr>Calibri Light</vt:lpstr>
      <vt:lpstr>Seravek</vt:lpstr>
      <vt:lpstr>Times New Roman</vt:lpstr>
      <vt:lpstr>Office Theme</vt:lpstr>
      <vt:lpstr>Обсуждение результатов самостоятельной работы</vt:lpstr>
      <vt:lpstr>МЕТОДИКА ПРЕПОДАВАНИЯ</vt:lpstr>
      <vt:lpstr>МЕТОДИКА ПРЕПОДАВАНИЯ</vt:lpstr>
      <vt:lpstr>Методика преподавания учебной дисциплины и профессионального модуля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Ольга Викторовна</cp:lastModifiedBy>
  <cp:revision>42</cp:revision>
  <dcterms:created xsi:type="dcterms:W3CDTF">2023-07-27T11:14:49Z</dcterms:created>
  <dcterms:modified xsi:type="dcterms:W3CDTF">2026-03-25T14:23:23Z</dcterms:modified>
</cp:coreProperties>
</file>