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336" r:id="rId2"/>
    <p:sldId id="425" r:id="rId3"/>
    <p:sldId id="426" r:id="rId4"/>
    <p:sldId id="427" r:id="rId5"/>
    <p:sldId id="428" r:id="rId6"/>
    <p:sldId id="430" r:id="rId7"/>
    <p:sldId id="431" r:id="rId8"/>
    <p:sldId id="432" r:id="rId9"/>
    <p:sldId id="424" r:id="rId10"/>
    <p:sldId id="429" r:id="rId11"/>
    <p:sldId id="435" r:id="rId12"/>
    <p:sldId id="434" r:id="rId13"/>
    <p:sldId id="342" r:id="rId14"/>
  </p:sldIdLst>
  <p:sldSz cx="16002000" cy="9001125"/>
  <p:notesSz cx="9872663" cy="6797675"/>
  <p:defaultTextStyle>
    <a:defPPr>
      <a:defRPr lang="ru-RU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FDB6AA9-2EF2-4100-972E-AEEB48CE6FCA}">
          <p14:sldIdLst>
            <p14:sldId id="336"/>
            <p14:sldId id="268"/>
            <p14:sldId id="400"/>
            <p14:sldId id="34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2835" userDrawn="1">
          <p15:clr>
            <a:srgbClr val="A4A3A4"/>
          </p15:clr>
        </p15:guide>
        <p15:guide id="4" pos="5040" userDrawn="1">
          <p15:clr>
            <a:srgbClr val="A4A3A4"/>
          </p15:clr>
        </p15:guide>
        <p15:guide id="5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FF9F9F"/>
    <a:srgbClr val="B5EDB5"/>
    <a:srgbClr val="FF5050"/>
    <a:srgbClr val="8DE38D"/>
    <a:srgbClr val="FFFFC1"/>
    <a:srgbClr val="004C00"/>
    <a:srgbClr val="C2F0C2"/>
    <a:srgbClr val="B9FFB9"/>
    <a:srgbClr val="75FF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89737" autoAdjust="0"/>
  </p:normalViewPr>
  <p:slideViewPr>
    <p:cSldViewPr>
      <p:cViewPr varScale="1">
        <p:scale>
          <a:sx n="57" d="100"/>
          <a:sy n="57" d="100"/>
        </p:scale>
        <p:origin x="-912" y="-101"/>
      </p:cViewPr>
      <p:guideLst>
        <p:guide orient="horz" pos="2160"/>
        <p:guide orient="horz" pos="2835"/>
        <p:guide pos="5120"/>
        <p:guide pos="5040"/>
        <p:guide pos="5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FFAC07E-0ABB-47E3-B1B3-32C541879D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063BEBC-E086-402B-8DD5-175C0AD2B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E18F59-8116-4140-BFB4-08F02E8511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5E30321-4D0D-4329-A561-676D0263F8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A7C6-8497-4C0F-A0D7-2630F223C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62179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895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5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505A5-D012-4761-B2ED-1B5B5E30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5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56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56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5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5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5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5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5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56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56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35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0150" y="2796183"/>
            <a:ext cx="13601700" cy="192940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0300" y="5100637"/>
            <a:ext cx="11201400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7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71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8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0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15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302537" y="472990"/>
            <a:ext cx="6300788" cy="1008042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00175" y="472990"/>
            <a:ext cx="18635663" cy="100804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048" y="5784070"/>
            <a:ext cx="13601700" cy="1787723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4048" y="3815075"/>
            <a:ext cx="13601700" cy="1968995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437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287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43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575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718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86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006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150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0175" y="2756597"/>
            <a:ext cx="12468225" cy="779680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135100" y="2756597"/>
            <a:ext cx="12468225" cy="779680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60462"/>
            <a:ext cx="14401800" cy="15001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14836"/>
            <a:ext cx="7070329" cy="83968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4375" indent="0">
              <a:buNone/>
              <a:defRPr sz="3100" b="1"/>
            </a:lvl2pPr>
            <a:lvl3pPr marL="1428750" indent="0">
              <a:buNone/>
              <a:defRPr sz="2800" b="1"/>
            </a:lvl3pPr>
            <a:lvl4pPr marL="2143125" indent="0">
              <a:buNone/>
              <a:defRPr sz="2500" b="1"/>
            </a:lvl4pPr>
            <a:lvl5pPr marL="2857500" indent="0">
              <a:buNone/>
              <a:defRPr sz="2500" b="1"/>
            </a:lvl5pPr>
            <a:lvl6pPr marL="3571875" indent="0">
              <a:buNone/>
              <a:defRPr sz="2500" b="1"/>
            </a:lvl6pPr>
            <a:lvl7pPr marL="4286250" indent="0">
              <a:buNone/>
              <a:defRPr sz="2500" b="1"/>
            </a:lvl7pPr>
            <a:lvl8pPr marL="5000625" indent="0">
              <a:buNone/>
              <a:defRPr sz="2500" b="1"/>
            </a:lvl8pPr>
            <a:lvl9pPr marL="5715000" indent="0">
              <a:buNone/>
              <a:defRPr sz="2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0100" y="2854523"/>
            <a:ext cx="7070329" cy="5186066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28798" y="2014836"/>
            <a:ext cx="7073106" cy="83968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4375" indent="0">
              <a:buNone/>
              <a:defRPr sz="3100" b="1"/>
            </a:lvl2pPr>
            <a:lvl3pPr marL="1428750" indent="0">
              <a:buNone/>
              <a:defRPr sz="2800" b="1"/>
            </a:lvl3pPr>
            <a:lvl4pPr marL="2143125" indent="0">
              <a:buNone/>
              <a:defRPr sz="2500" b="1"/>
            </a:lvl4pPr>
            <a:lvl5pPr marL="2857500" indent="0">
              <a:buNone/>
              <a:defRPr sz="2500" b="1"/>
            </a:lvl5pPr>
            <a:lvl6pPr marL="3571875" indent="0">
              <a:buNone/>
              <a:defRPr sz="2500" b="1"/>
            </a:lvl6pPr>
            <a:lvl7pPr marL="4286250" indent="0">
              <a:buNone/>
              <a:defRPr sz="2500" b="1"/>
            </a:lvl7pPr>
            <a:lvl8pPr marL="5000625" indent="0">
              <a:buNone/>
              <a:defRPr sz="2500" b="1"/>
            </a:lvl8pPr>
            <a:lvl9pPr marL="5715000" indent="0">
              <a:buNone/>
              <a:defRPr sz="2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28798" y="2854523"/>
            <a:ext cx="7073106" cy="5186066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4" y="358378"/>
            <a:ext cx="5264548" cy="152519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56337" y="358392"/>
            <a:ext cx="8945563" cy="768221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0104" y="1883572"/>
            <a:ext cx="5264548" cy="6157020"/>
          </a:xfrm>
        </p:spPr>
        <p:txBody>
          <a:bodyPr/>
          <a:lstStyle>
            <a:lvl1pPr marL="0" indent="0">
              <a:buNone/>
              <a:defRPr sz="2200"/>
            </a:lvl1pPr>
            <a:lvl2pPr marL="714375" indent="0">
              <a:buNone/>
              <a:defRPr sz="1900"/>
            </a:lvl2pPr>
            <a:lvl3pPr marL="1428750" indent="0">
              <a:buNone/>
              <a:defRPr sz="1600"/>
            </a:lvl3pPr>
            <a:lvl4pPr marL="2143125" indent="0">
              <a:buNone/>
              <a:defRPr sz="1400"/>
            </a:lvl4pPr>
            <a:lvl5pPr marL="2857500" indent="0">
              <a:buNone/>
              <a:defRPr sz="1400"/>
            </a:lvl5pPr>
            <a:lvl6pPr marL="3571875" indent="0">
              <a:buNone/>
              <a:defRPr sz="1400"/>
            </a:lvl6pPr>
            <a:lvl7pPr marL="4286250" indent="0">
              <a:buNone/>
              <a:defRPr sz="1400"/>
            </a:lvl7pPr>
            <a:lvl8pPr marL="5000625" indent="0">
              <a:buNone/>
              <a:defRPr sz="1400"/>
            </a:lvl8pPr>
            <a:lvl9pPr marL="57150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504" y="6300787"/>
            <a:ext cx="9601200" cy="743844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36504" y="804267"/>
            <a:ext cx="9601200" cy="5400675"/>
          </a:xfrm>
        </p:spPr>
        <p:txBody>
          <a:bodyPr/>
          <a:lstStyle>
            <a:lvl1pPr marL="0" indent="0">
              <a:buNone/>
              <a:defRPr sz="5000"/>
            </a:lvl1pPr>
            <a:lvl2pPr marL="714375" indent="0">
              <a:buNone/>
              <a:defRPr sz="4400"/>
            </a:lvl2pPr>
            <a:lvl3pPr marL="1428750" indent="0">
              <a:buNone/>
              <a:defRPr sz="3800"/>
            </a:lvl3pPr>
            <a:lvl4pPr marL="2143125" indent="0">
              <a:buNone/>
              <a:defRPr sz="3100"/>
            </a:lvl4pPr>
            <a:lvl5pPr marL="2857500" indent="0">
              <a:buNone/>
              <a:defRPr sz="3100"/>
            </a:lvl5pPr>
            <a:lvl6pPr marL="3571875" indent="0">
              <a:buNone/>
              <a:defRPr sz="3100"/>
            </a:lvl6pPr>
            <a:lvl7pPr marL="4286250" indent="0">
              <a:buNone/>
              <a:defRPr sz="3100"/>
            </a:lvl7pPr>
            <a:lvl8pPr marL="5000625" indent="0">
              <a:buNone/>
              <a:defRPr sz="3100"/>
            </a:lvl8pPr>
            <a:lvl9pPr marL="5715000" indent="0">
              <a:buNone/>
              <a:defRPr sz="3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6504" y="7044631"/>
            <a:ext cx="9601200" cy="1056381"/>
          </a:xfrm>
        </p:spPr>
        <p:txBody>
          <a:bodyPr/>
          <a:lstStyle>
            <a:lvl1pPr marL="0" indent="0">
              <a:buNone/>
              <a:defRPr sz="2200"/>
            </a:lvl1pPr>
            <a:lvl2pPr marL="714375" indent="0">
              <a:buNone/>
              <a:defRPr sz="1900"/>
            </a:lvl2pPr>
            <a:lvl3pPr marL="1428750" indent="0">
              <a:buNone/>
              <a:defRPr sz="1600"/>
            </a:lvl3pPr>
            <a:lvl4pPr marL="2143125" indent="0">
              <a:buNone/>
              <a:defRPr sz="1400"/>
            </a:lvl4pPr>
            <a:lvl5pPr marL="2857500" indent="0">
              <a:buNone/>
              <a:defRPr sz="1400"/>
            </a:lvl5pPr>
            <a:lvl6pPr marL="3571875" indent="0">
              <a:buNone/>
              <a:defRPr sz="1400"/>
            </a:lvl6pPr>
            <a:lvl7pPr marL="4286250" indent="0">
              <a:buNone/>
              <a:defRPr sz="1400"/>
            </a:lvl7pPr>
            <a:lvl8pPr marL="5000625" indent="0">
              <a:buNone/>
              <a:defRPr sz="1400"/>
            </a:lvl8pPr>
            <a:lvl9pPr marL="57150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60462"/>
            <a:ext cx="14401800" cy="1500188"/>
          </a:xfrm>
          <a:prstGeom prst="rect">
            <a:avLst/>
          </a:prstGeom>
        </p:spPr>
        <p:txBody>
          <a:bodyPr vert="horz" lIns="142875" tIns="71438" rIns="142875" bIns="7143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100263"/>
            <a:ext cx="14401800" cy="5940326"/>
          </a:xfrm>
          <a:prstGeom prst="rect">
            <a:avLst/>
          </a:prstGeom>
        </p:spPr>
        <p:txBody>
          <a:bodyPr vert="horz" lIns="142875" tIns="71438" rIns="142875" bIns="7143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8342723"/>
            <a:ext cx="3733800" cy="479227"/>
          </a:xfrm>
          <a:prstGeom prst="rect">
            <a:avLst/>
          </a:prstGeom>
        </p:spPr>
        <p:txBody>
          <a:bodyPr vert="horz" lIns="142875" tIns="71438" rIns="142875" bIns="7143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67350" y="8342723"/>
            <a:ext cx="5067300" cy="479227"/>
          </a:xfrm>
          <a:prstGeom prst="rect">
            <a:avLst/>
          </a:prstGeom>
        </p:spPr>
        <p:txBody>
          <a:bodyPr vert="horz" lIns="142875" tIns="71438" rIns="142875" bIns="7143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68100" y="8342723"/>
            <a:ext cx="3733800" cy="479227"/>
          </a:xfrm>
          <a:prstGeom prst="rect">
            <a:avLst/>
          </a:prstGeom>
        </p:spPr>
        <p:txBody>
          <a:bodyPr vert="horz" lIns="142875" tIns="71438" rIns="142875" bIns="7143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142875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5781" indent="-535781" algn="l" defTabSz="142875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60859" indent="-446484" algn="l" defTabSz="142875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85938" indent="-357188" algn="l" defTabSz="142875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00313" indent="-357188" algn="l" defTabSz="142875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14688" indent="-357188" algn="l" defTabSz="1428750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29063" indent="-357188" algn="l" defTabSz="142875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43438" indent="-357188" algn="l" defTabSz="142875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57813" indent="-357188" algn="l" defTabSz="142875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72188" indent="-357188" algn="l" defTabSz="142875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25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0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1875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86250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00625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15000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20242"/>
            <a:ext cx="16002000" cy="7380883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44216" y="2340322"/>
            <a:ext cx="13825537" cy="2606484"/>
          </a:xfrm>
          <a:prstGeom prst="rect">
            <a:avLst/>
          </a:prstGeom>
          <a:noFill/>
          <a:ln w="28575">
            <a:noFill/>
          </a:ln>
        </p:spPr>
        <p:txBody>
          <a:bodyPr wrap="square" lIns="142875" tIns="71438" rIns="142875" bIns="71438">
            <a:spAutoFit/>
          </a:bodyPr>
          <a:lstStyle/>
          <a:p>
            <a:pPr algn="ctr"/>
            <a:r>
              <a:rPr lang="ru-RU" sz="4000" b="1" dirty="0"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РЕГИОНАЛЬНАЯ ИННОВАЦИОННАЯ ПЛОЩАДКА</a:t>
            </a:r>
          </a:p>
          <a:p>
            <a:pPr algn="ctr"/>
            <a:endParaRPr lang="ru-RU" sz="4000" b="1" dirty="0" smtClean="0">
              <a:solidFill>
                <a:srgbClr val="000099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Многоуровневая </a:t>
            </a:r>
            <a:r>
              <a:rPr lang="ru-RU" sz="4000" b="1" dirty="0"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модель наставничества как механизм создания эффективных социальных лифтов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EAF019-3190-B456-4E1C-358B54517836}"/>
              </a:ext>
            </a:extLst>
          </p:cNvPr>
          <p:cNvSpPr txBox="1"/>
          <p:nvPr/>
        </p:nvSpPr>
        <p:spPr>
          <a:xfrm>
            <a:off x="10017224" y="7020842"/>
            <a:ext cx="55682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99"/>
                </a:solidFill>
              </a:rPr>
              <a:t>Роменская Наталья Васильевна,</a:t>
            </a:r>
          </a:p>
          <a:p>
            <a:pPr marL="85725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0099"/>
                </a:solidFill>
              </a:rPr>
              <a:t>старший методист ГАПОУ КТиХО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67CA325-180D-00E9-6BB2-21ED12E72615}"/>
              </a:ext>
            </a:extLst>
          </p:cNvPr>
          <p:cNvSpPr txBox="1"/>
          <p:nvPr/>
        </p:nvSpPr>
        <p:spPr>
          <a:xfrm>
            <a:off x="3176464" y="5292650"/>
            <a:ext cx="894083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99"/>
                </a:solidFill>
              </a:rPr>
              <a:t>Реализация проекта в 2022-2023 учебном году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t="22661" b="46521"/>
          <a:stretch/>
        </p:blipFill>
        <p:spPr bwMode="auto">
          <a:xfrm>
            <a:off x="0" y="396106"/>
            <a:ext cx="16002000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76264" y="5004618"/>
            <a:ext cx="13033448" cy="45719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194842" y="5148634"/>
            <a:ext cx="11350774" cy="24008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8691" y="0"/>
            <a:ext cx="16002000" cy="9038525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/>
          </a:p>
        </p:txBody>
      </p:sp>
      <p:grpSp>
        <p:nvGrpSpPr>
          <p:cNvPr id="55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56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63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936" y="180082"/>
            <a:ext cx="6912768" cy="43204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</a:t>
            </a:r>
            <a:endParaRPr lang="ru-RU" sz="2800" b="1" u="sng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68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4C53A806-6C54-F799-D5E8-37C9326390B8}"/>
              </a:ext>
            </a:extLst>
          </p:cNvPr>
          <p:cNvSpPr/>
          <p:nvPr/>
        </p:nvSpPr>
        <p:spPr>
          <a:xfrm>
            <a:off x="10774090" y="5037245"/>
            <a:ext cx="5096923" cy="30548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7" name="Прямоугольник: скругленные углы 59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6CF849C1-7FB0-E668-C6FC-4AF9BCA68FBD}"/>
              </a:ext>
            </a:extLst>
          </p:cNvPr>
          <p:cNvSpPr/>
          <p:nvPr/>
        </p:nvSpPr>
        <p:spPr>
          <a:xfrm>
            <a:off x="10627082" y="1185086"/>
            <a:ext cx="5096923" cy="30548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8" name="Прямоугольник: скругленные углы 86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E05EC2A4-20AA-A943-2542-37A929918F4E}"/>
              </a:ext>
            </a:extLst>
          </p:cNvPr>
          <p:cNvSpPr/>
          <p:nvPr/>
        </p:nvSpPr>
        <p:spPr>
          <a:xfrm>
            <a:off x="130988" y="3462940"/>
            <a:ext cx="10241517" cy="4197928"/>
          </a:xfrm>
          <a:prstGeom prst="roundRect">
            <a:avLst/>
          </a:prstGeom>
          <a:solidFill>
            <a:srgbClr val="DCF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10" name="TextBox 6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5EA74FBB-FC62-B29B-9B29-825DFF7813AD}"/>
              </a:ext>
            </a:extLst>
          </p:cNvPr>
          <p:cNvSpPr txBox="1"/>
          <p:nvPr/>
        </p:nvSpPr>
        <p:spPr>
          <a:xfrm>
            <a:off x="11733823" y="825371"/>
            <a:ext cx="2663752" cy="359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Практика / Дуальное обучение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27B883D7-E56C-C6D8-8C1C-A38119A67495}"/>
              </a:ext>
            </a:extLst>
          </p:cNvPr>
          <p:cNvSpPr txBox="1"/>
          <p:nvPr/>
        </p:nvSpPr>
        <p:spPr>
          <a:xfrm>
            <a:off x="395918" y="550617"/>
            <a:ext cx="6408712" cy="3597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Студенты специальностей: Дизайн, ДПИ, НХТ, Графический дизайнер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1B5DB747-4789-1AD3-B87D-577DB77CB0C2}"/>
              </a:ext>
            </a:extLst>
          </p:cNvPr>
          <p:cNvSpPr txBox="1"/>
          <p:nvPr/>
        </p:nvSpPr>
        <p:spPr>
          <a:xfrm>
            <a:off x="2348881" y="3560715"/>
            <a:ext cx="2016224" cy="359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Наставляемые 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96FE29EA-C854-9BDB-04EB-D20F2DE3A273}"/>
              </a:ext>
            </a:extLst>
          </p:cNvPr>
          <p:cNvSpPr txBox="1"/>
          <p:nvPr/>
        </p:nvSpPr>
        <p:spPr>
          <a:xfrm>
            <a:off x="4715209" y="3540479"/>
            <a:ext cx="2232248" cy="3597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Трек «студент - студент»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DE3D1D01-317C-8198-3660-CB93C5CBF59A}"/>
              </a:ext>
            </a:extLst>
          </p:cNvPr>
          <p:cNvSpPr txBox="1"/>
          <p:nvPr/>
        </p:nvSpPr>
        <p:spPr>
          <a:xfrm>
            <a:off x="7272719" y="3560715"/>
            <a:ext cx="2016224" cy="359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Наставники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5EA01F9A-21E7-7FF1-98C7-3E9CB4EF6F78}"/>
              </a:ext>
            </a:extLst>
          </p:cNvPr>
          <p:cNvSpPr txBox="1"/>
          <p:nvPr/>
        </p:nvSpPr>
        <p:spPr>
          <a:xfrm>
            <a:off x="4211671" y="4268793"/>
            <a:ext cx="2016224" cy="359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Студенты 1-2 курсов 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6994AE18-D654-E14E-6745-402F4ECD0952}"/>
              </a:ext>
            </a:extLst>
          </p:cNvPr>
          <p:cNvSpPr txBox="1"/>
          <p:nvPr/>
        </p:nvSpPr>
        <p:spPr>
          <a:xfrm>
            <a:off x="7272719" y="4364532"/>
            <a:ext cx="2016224" cy="359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Студенты 3-4 курсов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941D9253-32D9-CE5C-E57C-AAAA15320BEA}"/>
              </a:ext>
            </a:extLst>
          </p:cNvPr>
          <p:cNvSpPr txBox="1"/>
          <p:nvPr/>
        </p:nvSpPr>
        <p:spPr>
          <a:xfrm>
            <a:off x="347320" y="4203627"/>
            <a:ext cx="3492388" cy="7906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Студенты 1-2 курсов, участвовавшие в программе Наставничества по треку «студент - ученик»</a:t>
            </a:r>
          </a:p>
        </p:txBody>
      </p:sp>
      <p:sp>
        <p:nvSpPr>
          <p:cNvPr id="18" name="Прямоугольник: скругленные углы 20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DA0F3DDE-DF15-1BB0-4D17-E6EE6F460F0C}"/>
              </a:ext>
            </a:extLst>
          </p:cNvPr>
          <p:cNvSpPr/>
          <p:nvPr/>
        </p:nvSpPr>
        <p:spPr>
          <a:xfrm>
            <a:off x="251231" y="4066796"/>
            <a:ext cx="6120680" cy="10649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/>
          </a:p>
        </p:txBody>
      </p:sp>
      <p:sp>
        <p:nvSpPr>
          <p:cNvPr id="19" name="TextBox 23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AF2C28D7-CEF8-C35D-FA7F-60002F852E90}"/>
              </a:ext>
            </a:extLst>
          </p:cNvPr>
          <p:cNvSpPr txBox="1"/>
          <p:nvPr/>
        </p:nvSpPr>
        <p:spPr>
          <a:xfrm>
            <a:off x="710192" y="1039416"/>
            <a:ext cx="4456058" cy="3597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Отбор и обучение наставников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CF0C5467-AF10-9467-EC57-2BCFCB503350}"/>
              </a:ext>
            </a:extLst>
          </p:cNvPr>
          <p:cNvSpPr txBox="1"/>
          <p:nvPr/>
        </p:nvSpPr>
        <p:spPr>
          <a:xfrm>
            <a:off x="699630" y="1487213"/>
            <a:ext cx="4456058" cy="3597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Входное анкетирование наставников и наставляемых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4154C354-E7A7-60A9-F420-6DCE6E155DDD}"/>
              </a:ext>
            </a:extLst>
          </p:cNvPr>
          <p:cNvSpPr txBox="1"/>
          <p:nvPr/>
        </p:nvSpPr>
        <p:spPr>
          <a:xfrm>
            <a:off x="691192" y="1951960"/>
            <a:ext cx="8928992" cy="3597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Входное тестирование наставников и наставляемых по вопросам профессиональной и социальной идентичности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6DDC93C8-4650-00E6-01A8-A31075E28AF7}"/>
              </a:ext>
            </a:extLst>
          </p:cNvPr>
          <p:cNvSpPr txBox="1"/>
          <p:nvPr/>
        </p:nvSpPr>
        <p:spPr>
          <a:xfrm>
            <a:off x="679197" y="2407676"/>
            <a:ext cx="8928992" cy="3597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Мониторинг трудоустройства выпускников: всего, по специальности, на места прохождения практики</a:t>
            </a:r>
          </a:p>
        </p:txBody>
      </p:sp>
      <p:sp>
        <p:nvSpPr>
          <p:cNvPr id="23" name="Правая фигурная скобка 22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6055C4CC-33E3-45EA-AA9D-86274F479248}"/>
              </a:ext>
            </a:extLst>
          </p:cNvPr>
          <p:cNvSpPr/>
          <p:nvPr/>
        </p:nvSpPr>
        <p:spPr>
          <a:xfrm rot="5400000">
            <a:off x="4541042" y="924526"/>
            <a:ext cx="359718" cy="885698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TextBox 30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3343CA7E-530E-9F4B-AE7E-CF23BAF4DBA3}"/>
              </a:ext>
            </a:extLst>
          </p:cNvPr>
          <p:cNvSpPr txBox="1"/>
          <p:nvPr/>
        </p:nvSpPr>
        <p:spPr>
          <a:xfrm>
            <a:off x="701754" y="2874902"/>
            <a:ext cx="8928992" cy="3597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Формирование электронной базы наставников и наставляемых, формирование наставнических пар / групп</a:t>
            </a:r>
          </a:p>
        </p:txBody>
      </p:sp>
      <p:sp>
        <p:nvSpPr>
          <p:cNvPr id="28" name="TextBox 31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D6000556-C155-164A-DF2D-FA20326DA513}"/>
              </a:ext>
            </a:extLst>
          </p:cNvPr>
          <p:cNvSpPr txBox="1"/>
          <p:nvPr/>
        </p:nvSpPr>
        <p:spPr>
          <a:xfrm>
            <a:off x="3839708" y="5557574"/>
            <a:ext cx="4176464" cy="3597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effectLst/>
                <a:ea typeface="Calibri" panose="020F0502020204030204" pitchFamily="34" charset="0"/>
              </a:rPr>
              <a:t>Индивидуальные программы наставничества</a:t>
            </a:r>
            <a:endParaRPr lang="ru-RU" sz="11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TextBox 32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E1BE5E08-ECE6-6FAA-15B3-7AC0009D1111}"/>
              </a:ext>
            </a:extLst>
          </p:cNvPr>
          <p:cNvSpPr txBox="1"/>
          <p:nvPr/>
        </p:nvSpPr>
        <p:spPr>
          <a:xfrm>
            <a:off x="3839708" y="6053616"/>
            <a:ext cx="4176464" cy="3597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effectLst/>
                <a:ea typeface="Calibri" panose="020F0502020204030204" pitchFamily="34" charset="0"/>
              </a:rPr>
              <a:t>План наставнической деятельности</a:t>
            </a:r>
            <a:endParaRPr lang="ru-RU" sz="1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0" name="TextBox 33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2C48344B-B8A8-CE5E-3843-159235729AD8}"/>
              </a:ext>
            </a:extLst>
          </p:cNvPr>
          <p:cNvSpPr txBox="1"/>
          <p:nvPr/>
        </p:nvSpPr>
        <p:spPr>
          <a:xfrm>
            <a:off x="268633" y="5796706"/>
            <a:ext cx="2799175" cy="10060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effectLst/>
                <a:ea typeface="Calibri" panose="020F0502020204030204" pitchFamily="34" charset="0"/>
              </a:rPr>
              <a:t>План воспитательной работы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Проектно-аналитические сессии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Профессиональные конкурсы, выставки, семинары</a:t>
            </a:r>
            <a:endParaRPr lang="ru-RU" sz="1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1" name="TextBox 40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F9DA111D-A595-9BA4-6D97-80683B178CD3}"/>
              </a:ext>
            </a:extLst>
          </p:cNvPr>
          <p:cNvSpPr txBox="1"/>
          <p:nvPr/>
        </p:nvSpPr>
        <p:spPr>
          <a:xfrm>
            <a:off x="3839708" y="6594689"/>
            <a:ext cx="4176464" cy="5751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effectLst/>
                <a:ea typeface="Calibri" panose="020F0502020204030204" pitchFamily="34" charset="0"/>
              </a:rPr>
              <a:t>Реализация Плана наставнической деятельности, проведение мероприятий</a:t>
            </a:r>
            <a:endParaRPr lang="ru-RU" sz="1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3" name="TextBox 42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0434BAE7-B7EB-32ED-923D-7B5175896D89}"/>
              </a:ext>
            </a:extLst>
          </p:cNvPr>
          <p:cNvSpPr txBox="1"/>
          <p:nvPr/>
        </p:nvSpPr>
        <p:spPr>
          <a:xfrm>
            <a:off x="8292587" y="6790342"/>
            <a:ext cx="1668216" cy="7906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Проведение инструктажей и консультаций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B61C1285-0B97-2107-E48F-1B46CDC4CD71}"/>
              </a:ext>
            </a:extLst>
          </p:cNvPr>
          <p:cNvCxnSpPr>
            <a:cxnSpLocks/>
          </p:cNvCxnSpPr>
          <p:nvPr/>
        </p:nvCxnSpPr>
        <p:spPr>
          <a:xfrm flipH="1" flipV="1">
            <a:off x="8022873" y="6891163"/>
            <a:ext cx="239501" cy="440576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6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DBA8FC21-92F9-DB19-B676-C67FFE2E6EB7}"/>
              </a:ext>
            </a:extLst>
          </p:cNvPr>
          <p:cNvSpPr txBox="1"/>
          <p:nvPr/>
        </p:nvSpPr>
        <p:spPr>
          <a:xfrm>
            <a:off x="13065699" y="2434440"/>
            <a:ext cx="2511298" cy="5751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Работники организаций – партнеров (мест практики)</a:t>
            </a:r>
          </a:p>
        </p:txBody>
      </p:sp>
      <p:sp>
        <p:nvSpPr>
          <p:cNvPr id="36" name="TextBox 47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7E49177B-CEA7-4BA8-DCE1-F51921A2D3C1}"/>
              </a:ext>
            </a:extLst>
          </p:cNvPr>
          <p:cNvSpPr txBox="1"/>
          <p:nvPr/>
        </p:nvSpPr>
        <p:spPr>
          <a:xfrm>
            <a:off x="10755726" y="1783561"/>
            <a:ext cx="2016224" cy="359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Наставляемые 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0CC3DD69-5DA2-5D19-FE05-8CD0C63419CE}"/>
              </a:ext>
            </a:extLst>
          </p:cNvPr>
          <p:cNvCxnSpPr>
            <a:stCxn id="16" idx="3"/>
            <a:endCxn id="36" idx="1"/>
          </p:cNvCxnSpPr>
          <p:nvPr/>
        </p:nvCxnSpPr>
        <p:spPr>
          <a:xfrm flipV="1">
            <a:off x="9288943" y="1963419"/>
            <a:ext cx="1466783" cy="2580971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50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EC5E4B9A-9A51-E94B-7646-612388E07B9B}"/>
              </a:ext>
            </a:extLst>
          </p:cNvPr>
          <p:cNvSpPr txBox="1"/>
          <p:nvPr/>
        </p:nvSpPr>
        <p:spPr>
          <a:xfrm>
            <a:off x="13313236" y="1795685"/>
            <a:ext cx="2016224" cy="359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Наставники</a:t>
            </a:r>
          </a:p>
        </p:txBody>
      </p:sp>
      <p:sp>
        <p:nvSpPr>
          <p:cNvPr id="39" name="Правая фигурная скобка 38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42577837-1C9B-1F75-20FC-B5A5758C11DC}"/>
              </a:ext>
            </a:extLst>
          </p:cNvPr>
          <p:cNvSpPr/>
          <p:nvPr/>
        </p:nvSpPr>
        <p:spPr>
          <a:xfrm rot="5400000">
            <a:off x="13070866" y="826575"/>
            <a:ext cx="484738" cy="482127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TextBox 57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A21E6447-72A2-B078-A9A5-616061D6AF6D}"/>
              </a:ext>
            </a:extLst>
          </p:cNvPr>
          <p:cNvSpPr txBox="1"/>
          <p:nvPr/>
        </p:nvSpPr>
        <p:spPr>
          <a:xfrm>
            <a:off x="11225003" y="3569999"/>
            <a:ext cx="4176464" cy="5751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effectLst/>
                <a:ea typeface="Calibri" panose="020F0502020204030204" pitchFamily="34" charset="0"/>
              </a:rPr>
              <a:t>Составление и реализация индивидуальной программы наставничества</a:t>
            </a:r>
            <a:endParaRPr lang="ru-RU" sz="1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TextBox 58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F3593A22-6C37-A5A6-5BE9-AF7421DEE7EF}"/>
              </a:ext>
            </a:extLst>
          </p:cNvPr>
          <p:cNvSpPr txBox="1"/>
          <p:nvPr/>
        </p:nvSpPr>
        <p:spPr>
          <a:xfrm>
            <a:off x="11763838" y="1300647"/>
            <a:ext cx="2663752" cy="3597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Трек «работодатель - студент»</a:t>
            </a:r>
          </a:p>
        </p:txBody>
      </p:sp>
      <p:sp>
        <p:nvSpPr>
          <p:cNvPr id="42" name="TextBox 61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9F6B9A58-45DA-B707-E8CA-80B0BFCDD12E}"/>
              </a:ext>
            </a:extLst>
          </p:cNvPr>
          <p:cNvSpPr txBox="1"/>
          <p:nvPr/>
        </p:nvSpPr>
        <p:spPr>
          <a:xfrm>
            <a:off x="11880831" y="4677530"/>
            <a:ext cx="2663752" cy="359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Практика / Дуальное обучение</a:t>
            </a:r>
          </a:p>
        </p:txBody>
      </p:sp>
      <p:sp>
        <p:nvSpPr>
          <p:cNvPr id="43" name="TextBox 62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6006BBF2-B6BC-BB68-2E09-C5CF689103AC}"/>
              </a:ext>
            </a:extLst>
          </p:cNvPr>
          <p:cNvSpPr txBox="1"/>
          <p:nvPr/>
        </p:nvSpPr>
        <p:spPr>
          <a:xfrm>
            <a:off x="13268834" y="6173194"/>
            <a:ext cx="2511298" cy="7906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Учащиеся ОО (общеобразовательных и доп. образования)</a:t>
            </a:r>
          </a:p>
        </p:txBody>
      </p:sp>
      <p:sp>
        <p:nvSpPr>
          <p:cNvPr id="44" name="TextBox 63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A0A9C16D-437E-B953-A5B9-92FE72DE0C4C}"/>
              </a:ext>
            </a:extLst>
          </p:cNvPr>
          <p:cNvSpPr txBox="1"/>
          <p:nvPr/>
        </p:nvSpPr>
        <p:spPr>
          <a:xfrm>
            <a:off x="13536471" y="5667303"/>
            <a:ext cx="2016224" cy="359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Наставляемые </a:t>
            </a:r>
          </a:p>
        </p:txBody>
      </p:sp>
      <p:sp>
        <p:nvSpPr>
          <p:cNvPr id="45" name="TextBox 64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A519EEE7-1CF0-876F-8563-0402A78A7A93}"/>
              </a:ext>
            </a:extLst>
          </p:cNvPr>
          <p:cNvSpPr txBox="1"/>
          <p:nvPr/>
        </p:nvSpPr>
        <p:spPr>
          <a:xfrm>
            <a:off x="11030353" y="5677369"/>
            <a:ext cx="2016224" cy="359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Наставники</a:t>
            </a:r>
          </a:p>
        </p:txBody>
      </p:sp>
      <p:sp>
        <p:nvSpPr>
          <p:cNvPr id="46" name="Правая фигурная скобка 45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A30D8E6C-0406-B7B1-A160-4EC2ABBE8DED}"/>
              </a:ext>
            </a:extLst>
          </p:cNvPr>
          <p:cNvSpPr/>
          <p:nvPr/>
        </p:nvSpPr>
        <p:spPr>
          <a:xfrm rot="5400000">
            <a:off x="13217874" y="4678734"/>
            <a:ext cx="484738" cy="482127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7" name="TextBox 66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F24BFFC3-804A-2591-ABF9-0A70A309C57E}"/>
              </a:ext>
            </a:extLst>
          </p:cNvPr>
          <p:cNvSpPr txBox="1"/>
          <p:nvPr/>
        </p:nvSpPr>
        <p:spPr>
          <a:xfrm>
            <a:off x="11372011" y="7422158"/>
            <a:ext cx="4176464" cy="5751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effectLst/>
                <a:ea typeface="Calibri" panose="020F0502020204030204" pitchFamily="34" charset="0"/>
              </a:rPr>
              <a:t>Составление и реализация индивидуальной программы наставничества</a:t>
            </a:r>
            <a:endParaRPr lang="ru-RU" sz="1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8" name="TextBox 67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F5C54B23-39A5-E06A-3B12-0B811F76FAA5}"/>
              </a:ext>
            </a:extLst>
          </p:cNvPr>
          <p:cNvSpPr txBox="1"/>
          <p:nvPr/>
        </p:nvSpPr>
        <p:spPr>
          <a:xfrm>
            <a:off x="11910846" y="5152806"/>
            <a:ext cx="2663752" cy="3597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Трек «студент - ученик»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0734142B-2445-C33D-857B-51988F6C0E5E}"/>
              </a:ext>
            </a:extLst>
          </p:cNvPr>
          <p:cNvCxnSpPr>
            <a:cxnSpLocks/>
            <a:stCxn id="16" idx="3"/>
            <a:endCxn id="45" idx="1"/>
          </p:cNvCxnSpPr>
          <p:nvPr/>
        </p:nvCxnSpPr>
        <p:spPr>
          <a:xfrm>
            <a:off x="9288943" y="4544390"/>
            <a:ext cx="1741410" cy="1312837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AD39315A-5214-C7B0-B927-EB23927DBFBC}"/>
              </a:ext>
            </a:extLst>
          </p:cNvPr>
          <p:cNvCxnSpPr>
            <a:cxnSpLocks/>
          </p:cNvCxnSpPr>
          <p:nvPr/>
        </p:nvCxnSpPr>
        <p:spPr>
          <a:xfrm flipH="1">
            <a:off x="8016172" y="4233077"/>
            <a:ext cx="3107615" cy="2329144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C15D162E-9E21-03D6-0FB5-C55AFB796C4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992399" y="6564649"/>
            <a:ext cx="2781691" cy="16149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7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B7ADF3AF-2565-CF17-6E86-733B6CB10609}"/>
              </a:ext>
            </a:extLst>
          </p:cNvPr>
          <p:cNvSpPr txBox="1"/>
          <p:nvPr/>
        </p:nvSpPr>
        <p:spPr>
          <a:xfrm>
            <a:off x="525780" y="7878086"/>
            <a:ext cx="9551430" cy="5751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Мониторинг  реализации проекта: промежуточное / итоговое тестирование наставников и наставляемых по вопросам профессиональной и социальной идентичности, мониторинг трудоустройства выпускников</a:t>
            </a:r>
          </a:p>
        </p:txBody>
      </p:sp>
      <p:sp>
        <p:nvSpPr>
          <p:cNvPr id="53" name="TextBox 88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9D1EA514-0A66-1456-1070-96C310336986}"/>
              </a:ext>
            </a:extLst>
          </p:cNvPr>
          <p:cNvSpPr txBox="1"/>
          <p:nvPr/>
        </p:nvSpPr>
        <p:spPr>
          <a:xfrm>
            <a:off x="7895398" y="8512780"/>
            <a:ext cx="5204249" cy="3597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Обобщение, систематизация, трансляция опыта деятельности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xmlns:lc="http://schemas.openxmlformats.org/drawingml/2006/lockedCanvas" id="{04E64DF1-BAE6-F0D4-A618-809BA2663EA0}"/>
              </a:ext>
            </a:extLst>
          </p:cNvPr>
          <p:cNvCxnSpPr>
            <a:stCxn id="30" idx="3"/>
            <a:endCxn id="29" idx="1"/>
          </p:cNvCxnSpPr>
          <p:nvPr/>
        </p:nvCxnSpPr>
        <p:spPr>
          <a:xfrm flipV="1">
            <a:off x="3067808" y="6233476"/>
            <a:ext cx="771900" cy="66253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71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222803"/>
            <a:ext cx="16002000" cy="7778322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  <a:endParaRPr lang="ru-RU" sz="2800" b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8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7" y="1260202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28192" y="1332210"/>
            <a:ext cx="14462919" cy="57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125258" tIns="62630" rIns="125258" bIns="62630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+mj-lt"/>
              </a:rPr>
              <a:t>Результаты работы РИП за период сентябрь – декабрь 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2022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7064" y="1980282"/>
            <a:ext cx="712879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Проведено входное тестирование наставников и наставляемых по вопросам профессиональной и социальной идентичности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68152" y="1980282"/>
            <a:ext cx="712879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Отбор и обучение наставников по треку «студент –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студент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Определение наставников по треку «работодатель - студент».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Определение наставников по треку «студент - ученик».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152" y="3132410"/>
            <a:ext cx="153377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Проведение педагогических советов, заседаний рабочей группы, участие в </a:t>
            </a:r>
            <a:r>
              <a:rPr lang="ru-RU" sz="2000" dirty="0" smtClean="0">
                <a:solidFill>
                  <a:schemeClr val="tx1"/>
                </a:solidFill>
              </a:rPr>
              <a:t>научно-практической конференции, </a:t>
            </a:r>
            <a:r>
              <a:rPr lang="ru-RU" sz="2000" dirty="0" smtClean="0"/>
              <a:t>опубликование пресс-релизов, докладов и статей о ходе реализации Проекта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Рисунок 10" descr="Сертификат_Широкова Н. А.1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41360" y="4140522"/>
            <a:ext cx="4536504" cy="3208400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1600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169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23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 cstate="print"/>
          <a:srcRect l="47047" t="20600" r="28147" b="15351"/>
          <a:stretch>
            <a:fillRect/>
          </a:stretch>
        </p:blipFill>
        <p:spPr bwMode="auto">
          <a:xfrm>
            <a:off x="6992888" y="4140522"/>
            <a:ext cx="2664296" cy="386957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 cstate="print"/>
          <a:srcRect l="47047" t="21650" r="25785" b="11151"/>
          <a:stretch>
            <a:fillRect/>
          </a:stretch>
        </p:blipFill>
        <p:spPr bwMode="auto">
          <a:xfrm>
            <a:off x="9081120" y="5220642"/>
            <a:ext cx="2520280" cy="350647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 cstate="print"/>
          <a:srcRect l="21650" t="25850" r="21060" b="11151"/>
          <a:stretch>
            <a:fillRect/>
          </a:stretch>
        </p:blipFill>
        <p:spPr bwMode="auto">
          <a:xfrm>
            <a:off x="368153" y="4068514"/>
            <a:ext cx="5005756" cy="309634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8" cstate="print"/>
          <a:srcRect l="47638" t="21650" r="28147" b="16401"/>
          <a:stretch>
            <a:fillRect/>
          </a:stretch>
        </p:blipFill>
        <p:spPr bwMode="auto">
          <a:xfrm>
            <a:off x="4832648" y="5076626"/>
            <a:ext cx="2736304" cy="363646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1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8691" y="1260203"/>
            <a:ext cx="16002000" cy="7778322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  <a:endParaRPr lang="ru-RU" sz="2800" b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8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7" y="1260202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393488" y="6300762"/>
            <a:ext cx="334541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Инструктажи и консультирование по реализации Проекта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0200" y="2124298"/>
            <a:ext cx="741682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Проведение мероприятий в группах наставник - наставляемый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728192" y="1332210"/>
            <a:ext cx="14462919" cy="57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125258" tIns="62630" rIns="125258" bIns="62630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+mj-lt"/>
              </a:rPr>
              <a:t>Результаты работы РИП за период сентябрь – декабрь 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2022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Рисунок 8" descr="17.11.22 8"/>
          <p:cNvPicPr/>
          <p:nvPr/>
        </p:nvPicPr>
        <p:blipFill>
          <a:blip r:embed="rId3" cstate="print"/>
          <a:srcRect t="13716" r="5130" b="7035"/>
          <a:stretch>
            <a:fillRect/>
          </a:stretch>
        </p:blipFill>
        <p:spPr bwMode="auto">
          <a:xfrm>
            <a:off x="11529392" y="1980282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7.11.22 2"/>
          <p:cNvPicPr/>
          <p:nvPr/>
        </p:nvPicPr>
        <p:blipFill>
          <a:blip r:embed="rId4" cstate="print"/>
          <a:srcRect l="4634" t="7454" r="16594"/>
          <a:stretch>
            <a:fillRect/>
          </a:stretch>
        </p:blipFill>
        <p:spPr bwMode="auto">
          <a:xfrm>
            <a:off x="8865096" y="3996506"/>
            <a:ext cx="3096344" cy="478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00600" y="3132410"/>
            <a:ext cx="3993515" cy="2664460"/>
          </a:xfrm>
          <a:prstGeom prst="rect">
            <a:avLst/>
          </a:prstGeom>
          <a:noFill/>
        </p:spPr>
      </p:pic>
      <p:pic>
        <p:nvPicPr>
          <p:cNvPr id="8" name="Рисунок 7" descr="https://sun7-14.userapi.com/impg/GHIRLeS1J1gPW7GYhPRDyeeSN3Pm3Fxcazv-Mg/4Pwo4YMerho.jpg?size=1200x1600&amp;quality=95&amp;sign=cda414a87207aa94dd24fd7fe47cdf11&amp;type=album"/>
          <p:cNvPicPr/>
          <p:nvPr/>
        </p:nvPicPr>
        <p:blipFill>
          <a:blip r:embed="rId6" cstate="print"/>
          <a:srcRect l="9500" t="8575"/>
          <a:stretch>
            <a:fillRect/>
          </a:stretch>
        </p:blipFill>
        <p:spPr bwMode="auto">
          <a:xfrm>
            <a:off x="3104456" y="5364658"/>
            <a:ext cx="2709788" cy="363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7.11"/>
          <p:cNvPicPr/>
          <p:nvPr/>
        </p:nvPicPr>
        <p:blipFill>
          <a:blip r:embed="rId7" cstate="print">
            <a:lum bright="-10000"/>
          </a:blip>
          <a:srcRect r="5263" b="3938"/>
          <a:stretch>
            <a:fillRect/>
          </a:stretch>
        </p:blipFill>
        <p:spPr bwMode="auto">
          <a:xfrm>
            <a:off x="296144" y="2772370"/>
            <a:ext cx="32403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1600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121" name="Группа 22"/>
          <p:cNvGrpSpPr>
            <a:grpSpLocks/>
          </p:cNvGrpSpPr>
          <p:nvPr/>
        </p:nvGrpSpPr>
        <p:grpSpPr bwMode="auto">
          <a:xfrm>
            <a:off x="14887575" y="7812087"/>
            <a:ext cx="1114425" cy="1189038"/>
            <a:chOff x="0" y="0"/>
            <a:chExt cx="1755" cy="1873"/>
          </a:xfrm>
        </p:grpSpPr>
        <p:sp>
          <p:nvSpPr>
            <p:cNvPr id="23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" name="Picture 3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371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08273"/>
            <a:ext cx="16002000" cy="7092851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48672" y="4428554"/>
            <a:ext cx="10393230" cy="1113767"/>
          </a:xfrm>
          <a:prstGeom prst="rect">
            <a:avLst/>
          </a:prstGeom>
        </p:spPr>
        <p:txBody>
          <a:bodyPr wrap="none" lIns="142875" tIns="71438" rIns="142875" bIns="71438">
            <a:spAutoFit/>
          </a:bodyPr>
          <a:lstStyle/>
          <a:p>
            <a:pPr algn="ctr">
              <a:defRPr/>
            </a:pPr>
            <a:r>
              <a:rPr lang="ru-RU" sz="63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Благодарю </a:t>
            </a:r>
            <a:r>
              <a:rPr lang="ru-RU" sz="63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63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внимание!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 l="8100" t="22661" r="9551" b="46521"/>
          <a:stretch/>
        </p:blipFill>
        <p:spPr bwMode="auto">
          <a:xfrm>
            <a:off x="512168" y="396106"/>
            <a:ext cx="9361040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609512" y="8172970"/>
            <a:ext cx="2844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http://www.ktiho.ru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8691" y="1260203"/>
            <a:ext cx="16002000" cy="7778322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  <a:endParaRPr lang="ru-RU" sz="2800" b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8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7" y="1260202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584176" y="1620242"/>
            <a:ext cx="5166574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142875" tIns="71438" rIns="142875" bIns="71438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Актуальность проекта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0360" y="2628354"/>
            <a:ext cx="11881320" cy="4464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2875" tIns="71438" rIns="142875" bIns="71438" rtlCol="0" anchor="ctr"/>
          <a:lstStyle/>
          <a:p>
            <a:pPr indent="712788" algn="just">
              <a:lnSpc>
                <a:spcPct val="150000"/>
              </a:lnSpc>
            </a:pPr>
            <a:r>
              <a:rPr lang="ru-RU" sz="2400" dirty="0" smtClean="0"/>
              <a:t>Актуальность проекта обусловлена необходимостью наличия у ПОО организационного механизма, создающего условия для подготовки обучающихся к самостоятельной, осознанной и социально продуктивной деятельности, продиктованной развитием современного общества и запросами рынка труда. </a:t>
            </a:r>
          </a:p>
          <a:p>
            <a:pPr indent="712788" algn="just">
              <a:lnSpc>
                <a:spcPct val="150000"/>
              </a:lnSpc>
            </a:pPr>
            <a:r>
              <a:rPr lang="ru-RU" sz="2400" dirty="0" smtClean="0"/>
              <a:t>Внедрение многоуровневой модели наставничества будет способствовать раскрытию потенциала каждого обучающегося, формированию у него социальной и профессиональной идентичности, станет инструментом повышения качества образования и механизмом создания эффективных социальных лифтов.</a:t>
            </a:r>
            <a:endParaRPr lang="ru-RU" sz="2400" dirty="0"/>
          </a:p>
        </p:txBody>
      </p: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12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371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8691" y="1260203"/>
            <a:ext cx="16002000" cy="7778322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  <a:endParaRPr lang="ru-RU" sz="2800" b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8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7" y="1260202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 noChangeArrowheads="1"/>
          </p:cNvSpPr>
          <p:nvPr/>
        </p:nvSpPr>
        <p:spPr bwMode="auto">
          <a:xfrm>
            <a:off x="512168" y="1836266"/>
            <a:ext cx="4104456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142875" tIns="71438" rIns="142875" bIns="71438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Цель проекта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80320" y="3060402"/>
            <a:ext cx="11665296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4500" algn="just">
              <a:lnSpc>
                <a:spcPct val="150000"/>
              </a:lnSpc>
            </a:pPr>
            <a:r>
              <a:rPr lang="ru-RU" sz="2400" dirty="0" smtClean="0"/>
              <a:t>Разработать и внедрить многоуровневую модель наставничества для максимально полного раскрытия потенциала личности, профессиональной самореализации будущих специалистов, самоопределения и профессиональной ориентации детей и подростков разных уровней образования и обучающихся колледжа</a:t>
            </a:r>
            <a:endParaRPr lang="ru-RU" sz="2400" dirty="0"/>
          </a:p>
        </p:txBody>
      </p:sp>
      <p:grpSp>
        <p:nvGrpSpPr>
          <p:cNvPr id="16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17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371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8691" y="1260203"/>
            <a:ext cx="16002000" cy="7778322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  <a:endParaRPr lang="ru-RU" sz="2800" b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8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7" y="1260202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728192" y="1404218"/>
            <a:ext cx="3888432" cy="504056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142875" tIns="71438" rIns="142875" bIns="71438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Задачи проекта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32248" y="5351896"/>
            <a:ext cx="13969552" cy="9370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Разработать и внедрить механизм административного контроля многоуровневой системы наставничества в формах: «работодатель - студент», «студент-студент», «студент - ученик».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32248" y="2149689"/>
            <a:ext cx="13969552" cy="4969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Разработать и внедрить основные элементы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многоуровневой модели наставничества.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232248" y="2903624"/>
            <a:ext cx="13969552" cy="9370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Разработать и в</a:t>
            </a:r>
            <a:r>
              <a:rPr kumimoji="0" lang="ru-RU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недрить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нормативный, методический и практический инструментарий организации управления и сопровождения многоуровневой системы наставничества в профессиональной образовательной организации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32248" y="4127760"/>
            <a:ext cx="13969552" cy="9370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Разработать и внедрить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критериально-диагностический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аппарат оценки эффективности реализации многоуровневой системы наставничества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232248" y="6576032"/>
            <a:ext cx="13969552" cy="9370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Проанализировать по итогам реализации проекта влияние практики многоуровневого наставничества на положительную динамику качества подготовки молодых специалистов.</a:t>
            </a:r>
          </a:p>
        </p:txBody>
      </p:sp>
      <p:grpSp>
        <p:nvGrpSpPr>
          <p:cNvPr id="16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17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232248" y="7800169"/>
            <a:ext cx="13969552" cy="9370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Осуществлять трансляцию, распространение и тиражирование полученного в результате реализации проекта практического опыта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8691" y="1260203"/>
            <a:ext cx="16002000" cy="7778322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  <a:endParaRPr lang="ru-RU" sz="2800" b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8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7" y="1260202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728192" y="1764258"/>
            <a:ext cx="6048672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142875" tIns="71438" rIns="142875" bIns="71438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Инновационность проекта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08312" y="3060402"/>
            <a:ext cx="12673408" cy="39130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712788">
              <a:lnSpc>
                <a:spcPct val="150000"/>
              </a:lnSpc>
            </a:pPr>
            <a:r>
              <a:rPr lang="ru-RU" sz="2400" dirty="0" smtClean="0"/>
              <a:t>Многоуровневая модель наставничества обеспечивает не только реализацию образовательной программы, но и развитие вариативности воспитательных систем и технологий, нацеленных на формирование индивидуальной траектории развития личности ребенка с учетом его потребностей, интересов и способностей. </a:t>
            </a:r>
          </a:p>
          <a:p>
            <a:pPr indent="712788">
              <a:lnSpc>
                <a:spcPct val="150000"/>
              </a:lnSpc>
            </a:pPr>
            <a:r>
              <a:rPr lang="ru-RU" sz="2400" dirty="0" smtClean="0"/>
              <a:t>Интеграция различных форм наставничества в единый механизм позволяет выработать оптимальный подход как к процессу профессионального становления студентов, так и к совершенствованию воспитательного процесса.</a:t>
            </a:r>
            <a:endParaRPr lang="ru-RU" sz="2400" dirty="0"/>
          </a:p>
        </p:txBody>
      </p:sp>
      <p:grpSp>
        <p:nvGrpSpPr>
          <p:cNvPr id="9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10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371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222803"/>
            <a:ext cx="16002000" cy="7778322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  <a:endParaRPr lang="ru-RU" sz="2800" b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8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7" y="1260202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304256" y="1476226"/>
            <a:ext cx="3621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Аудитория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2168" y="2124298"/>
            <a:ext cx="6984776" cy="16158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8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200" dirty="0" smtClean="0"/>
              <a:t>Студенты 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</a:rPr>
              <a:t>СПО</a:t>
            </a:r>
            <a:r>
              <a:rPr lang="ru-RU" sz="2200" dirty="0" smtClean="0"/>
              <a:t>, </a:t>
            </a:r>
            <a:r>
              <a:rPr lang="ru-RU" sz="2200" dirty="0" smtClean="0">
                <a:ea typeface="Times New Roman" pitchFamily="18" charset="0"/>
                <a:cs typeface="Arial" pitchFamily="34" charset="0"/>
              </a:rPr>
              <a:t>в том числе инвалиды и лица с ОВЗ</a:t>
            </a:r>
          </a:p>
          <a:p>
            <a:pPr lvl="0" defTabSz="1428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Учащиеся  общеобразовательных организаций</a:t>
            </a:r>
            <a:endParaRPr lang="ru-RU" sz="2200" dirty="0" smtClean="0">
              <a:cs typeface="Arial" pitchFamily="34" charset="0"/>
            </a:endParaRPr>
          </a:p>
          <a:p>
            <a:pPr lvl="0" defTabSz="1428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Учащиеся  организаций дополнительного образования</a:t>
            </a:r>
            <a:r>
              <a:rPr lang="ru-RU" sz="2200" dirty="0" smtClean="0">
                <a:cs typeface="Arial" pitchFamily="34" charset="0"/>
              </a:rPr>
              <a:t> 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400600" y="4356546"/>
            <a:ext cx="11161240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организация и проведение практической подготовки студентов ПОО;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формирование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предпрофессиональных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навыков у обучающихся ОО и ДО;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проведение внеаудиторных обучающих, диагностических, воспитательных мероприятий с обучающимися ПОО, ОО и ДО;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организация самостоятельной работы обучающихся во внеаудиторное время по отработке профессиональных навыков и формированию общих компетенций.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521280" y="3492450"/>
            <a:ext cx="4297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Сфера проектирования</a:t>
            </a:r>
            <a:endParaRPr lang="ru-RU" sz="1600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11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8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371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8691" y="1260203"/>
            <a:ext cx="16002000" cy="7778322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  <a:endParaRPr lang="ru-RU" sz="2800" b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8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7" y="1260202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4176" y="6228754"/>
            <a:ext cx="6713184" cy="636714"/>
          </a:xfrm>
          <a:prstGeom prst="rect">
            <a:avLst/>
          </a:prstGeom>
          <a:noFill/>
        </p:spPr>
        <p:txBody>
          <a:bodyPr wrap="none" lIns="142875" tIns="71438" rIns="142875" bIns="71438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Партнеры проекта </a:t>
            </a:r>
            <a:r>
              <a:rPr lang="ru-RU" sz="3200" b="1" dirty="0">
                <a:solidFill>
                  <a:srgbClr val="C00000"/>
                </a:solidFill>
              </a:rPr>
              <a:t>и </a:t>
            </a:r>
            <a:r>
              <a:rPr lang="ru-RU" sz="3200" b="1" dirty="0" smtClean="0">
                <a:solidFill>
                  <a:srgbClr val="C00000"/>
                </a:solidFill>
              </a:rPr>
              <a:t>соисполнители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 noChangeArrowheads="1"/>
          </p:cNvSpPr>
          <p:nvPr/>
        </p:nvSpPr>
        <p:spPr bwMode="auto">
          <a:xfrm>
            <a:off x="11961440" y="1476226"/>
            <a:ext cx="3492388" cy="504056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142875" tIns="71438" rIns="142875" bIns="71438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Команда проекта</a:t>
            </a:r>
          </a:p>
          <a:p>
            <a:pPr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48472" y="2196306"/>
            <a:ext cx="12385376" cy="3647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Руководитель проекта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93663" marR="0" lvl="0" indent="-936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806450" algn="l"/>
              </a:tabLst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Роменская Наталья Васильевна, старший методист ГАПОУ КТиХО;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indent="4445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180975" algn="l"/>
              </a:tabLst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Проектная группа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8288" marR="0" lvl="0" indent="-26828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  <a:tab pos="180975" algn="l"/>
              </a:tabLst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Марчук Евгений Александрович, заместитель директора по воспитательной работе ГАПОУ КТиХО;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8288" lvl="0" indent="-2682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Семенова Юлия Валентиновна, педагог-психолог ГАПОУ КТиХО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</a:pP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Шаховская Елена Александровна, руководитель МО классных руководителей ГАПОУ КТиХО;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90488" algn="l"/>
                <a:tab pos="180975" algn="l"/>
              </a:tabLst>
            </a:pPr>
            <a:r>
              <a:rPr lang="ru-RU" sz="2200" dirty="0" smtClean="0">
                <a:cs typeface="Times New Roman" pitchFamily="18" charset="0"/>
              </a:rPr>
              <a:t>- 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</a:rPr>
              <a:t>Широкова Наталья Александровна</a:t>
            </a:r>
            <a:r>
              <a:rPr lang="ru-RU" sz="2200" dirty="0" smtClean="0">
                <a:cs typeface="Times New Roman" pitchFamily="18" charset="0"/>
              </a:rPr>
              <a:t>, </a:t>
            </a:r>
            <a:r>
              <a:rPr lang="ru-RU" sz="2200" dirty="0" smtClean="0">
                <a:ea typeface="Times New Roman" pitchFamily="18" charset="0"/>
                <a:cs typeface="Times New Roman" pitchFamily="18" charset="0"/>
              </a:rPr>
              <a:t>преподаватель ГАПОУ КТиХО;</a:t>
            </a:r>
            <a:endParaRPr kumimoji="0" lang="ru-RU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160" y="7092850"/>
            <a:ext cx="8505056" cy="15633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/>
              <a:t>- МБУ  ДО Детская школа искусств "Гармония" г.о. Тольятти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- МБУ  ДО  Детская школа искусств "Форте" г.о. Тольятти</a:t>
            </a:r>
          </a:p>
          <a:p>
            <a:pPr>
              <a:lnSpc>
                <a:spcPct val="150000"/>
              </a:lnSpc>
            </a:pPr>
            <a:r>
              <a:rPr lang="ru-RU" sz="2200" dirty="0" smtClean="0"/>
              <a:t>- МБУ  ДО «Дворец детского и юношеского творчества» г.о. Тольятти</a:t>
            </a:r>
            <a:endParaRPr lang="ru-RU" sz="2200" dirty="0"/>
          </a:p>
        </p:txBody>
      </p: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11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8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371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222803"/>
            <a:ext cx="16002000" cy="7778322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  <a:endParaRPr lang="ru-RU" sz="2800" b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8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7" y="1260202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944216" y="1476226"/>
            <a:ext cx="7848872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142875" tIns="71438" rIns="142875" bIns="71438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Показатели эффективности </a:t>
            </a:r>
            <a:r>
              <a:rPr lang="ru-RU" sz="3600" b="1" dirty="0">
                <a:solidFill>
                  <a:srgbClr val="C00000"/>
                </a:solidFill>
              </a:rPr>
              <a:t>проекта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00200" y="3276426"/>
            <a:ext cx="14401600" cy="11430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Доля обучающихся со сформировавшейся социальной идентичностью до среднего и высокого уровня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60%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Доля обучающихся  со сформировавшейся профессиональной идентичностью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60%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0200" y="7164858"/>
            <a:ext cx="1188132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Положительная оценка внешней экспертизы </a:t>
            </a:r>
            <a:r>
              <a:rPr lang="ru-RU" sz="2400" dirty="0" smtClean="0"/>
              <a:t>организационно-методических и информационно-обучающих материалов по реализации Проекта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800200" y="2348627"/>
            <a:ext cx="11881320" cy="589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Доля обучающихся, вовлеченных в программу 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70%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800200" y="4860602"/>
            <a:ext cx="11881320" cy="589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Доля выпускников, занятых по видам деятельности и полученным компетенциям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75%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0200" y="5724698"/>
            <a:ext cx="11881320" cy="11430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Уровень удовлетворенности наставляемых участием в Проекте - </a:t>
            </a:r>
            <a:r>
              <a:rPr lang="ru-RU" sz="2400" b="1" dirty="0" smtClean="0"/>
              <a:t>75%</a:t>
            </a:r>
            <a:r>
              <a:rPr lang="ru-RU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Уровень удовлетворенности наставников участием в Проекте - </a:t>
            </a:r>
            <a:r>
              <a:rPr lang="ru-RU" sz="2400" b="1" dirty="0" smtClean="0"/>
              <a:t>75% </a:t>
            </a:r>
          </a:p>
        </p:txBody>
      </p:sp>
      <p:grpSp>
        <p:nvGrpSpPr>
          <p:cNvPr id="12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13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371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222803"/>
            <a:ext cx="16002000" cy="7778322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  <a:endParaRPr lang="ru-RU" sz="2800" b="1" dirty="0">
              <a:solidFill>
                <a:srgbClr val="000099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8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7" y="1260202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585175" y="3708474"/>
            <a:ext cx="6192689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2875" tIns="71438" rIns="142875" bIns="71438" rtlCol="0" anchor="ctr"/>
          <a:lstStyle/>
          <a:p>
            <a:pPr>
              <a:lnSpc>
                <a:spcPct val="130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Приказ «О работе региональной инновационной площадки в 2022-2023 учебном году» от 01.09.2022 №01-20/409 </a:t>
            </a:r>
            <a:endParaRPr lang="ru-RU" sz="1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28192" y="1332210"/>
            <a:ext cx="14462919" cy="57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125258" tIns="62630" rIns="125258" bIns="62630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+mj-lt"/>
              </a:rPr>
              <a:t>Результаты работы РИП за период сентябрь – декабрь </a:t>
            </a:r>
            <a:r>
              <a:rPr lang="ru-RU" sz="3200" dirty="0" smtClean="0">
                <a:solidFill>
                  <a:srgbClr val="C00000"/>
                </a:solidFill>
                <a:latin typeface="+mj-lt"/>
              </a:rPr>
              <a:t>2022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585176" y="4764426"/>
            <a:ext cx="6192688" cy="8125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Дорожная карта РИП, утвержденная приказом </a:t>
            </a: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от 08.09.2022г.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№01-20/421а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585176" y="5868714"/>
            <a:ext cx="619268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Создана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на сайте </a:t>
            </a:r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ГАПОУ КТиХО вкладка Региональная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инновационная площадка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8151" y="2484338"/>
            <a:ext cx="1290421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Подготовка локальных нормативных актов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, регламентирующих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деятельность РИП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9585176" y="6804818"/>
            <a:ext cx="6192689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42875" tIns="71438" rIns="142875" bIns="71438" rtlCol="0">
            <a:noAutofit/>
          </a:bodyPr>
          <a:lstStyle/>
          <a:p>
            <a:pPr marR="0" lvl="0" algn="l" defTabSz="142875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Разработана электронная форма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по персонализированному учету наставников и наставляемых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8151" y="1908274"/>
            <a:ext cx="1290421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Создание рабочей группы РИП. Организация и проведение установочной сессии для участников Проекта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152" y="2988394"/>
            <a:ext cx="129614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Заключены соглашения с организациями-партнерами по вопросам сотрудничества в рамках внедрения проекта РИП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/>
          <a:srcRect l="14175" t="14700" r="10817" b="17051"/>
          <a:stretch>
            <a:fillRect/>
          </a:stretch>
        </p:blipFill>
        <p:spPr bwMode="auto">
          <a:xfrm>
            <a:off x="584176" y="3636466"/>
            <a:ext cx="839887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18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9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3718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12572</TotalTime>
  <Words>1023</Words>
  <Application>Microsoft Office PowerPoint</Application>
  <PresentationFormat>Произвольный</PresentationFormat>
  <Paragraphs>125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Многоуровневая модель наставничества как механизм создания эффективных социальных лифтов</vt:lpstr>
      <vt:lpstr>Многоуровневая модель наставничества как механизм создания эффективных социальных лифтов</vt:lpstr>
      <vt:lpstr>Многоуровневая модель наставничества как механизм создания эффективных социальных лифтов</vt:lpstr>
      <vt:lpstr>Многоуровневая модель наставничества как механизм создания эффективных социальных лифтов</vt:lpstr>
      <vt:lpstr>Многоуровневая модель наставничества как механизм создания эффективных социальных лифтов</vt:lpstr>
      <vt:lpstr>Многоуровневая модель наставничества как механизм создания эффективных социальных лифтов</vt:lpstr>
      <vt:lpstr>Многоуровневая модель наставничества как механизм создания эффективных социальных лифтов</vt:lpstr>
      <vt:lpstr>Многоуровневая модель наставничества как механизм создания эффективных социальных лифтов</vt:lpstr>
      <vt:lpstr>Многоуровневая модель наставничества</vt:lpstr>
      <vt:lpstr>Многоуровневая модель наставничества как механизм создания эффективных социальных лифтов</vt:lpstr>
      <vt:lpstr>Многоуровневая модель наставничества как механизм создания эффективных социальных лифтов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Enchik</cp:lastModifiedBy>
  <cp:revision>770</cp:revision>
  <cp:lastPrinted>2022-08-25T05:24:23Z</cp:lastPrinted>
  <dcterms:created xsi:type="dcterms:W3CDTF">2020-03-18T06:38:15Z</dcterms:created>
  <dcterms:modified xsi:type="dcterms:W3CDTF">2022-12-04T09:25:40Z</dcterms:modified>
</cp:coreProperties>
</file>