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15" r:id="rId2"/>
    <p:sldId id="318" r:id="rId3"/>
    <p:sldId id="339" r:id="rId4"/>
    <p:sldId id="256" r:id="rId5"/>
    <p:sldId id="292" r:id="rId6"/>
    <p:sldId id="319" r:id="rId7"/>
    <p:sldId id="320" r:id="rId8"/>
    <p:sldId id="322" r:id="rId9"/>
    <p:sldId id="321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2" autoAdjust="0"/>
    <p:restoredTop sz="95846"/>
  </p:normalViewPr>
  <p:slideViewPr>
    <p:cSldViewPr snapToGrid="0" snapToObjects="1">
      <p:cViewPr varScale="1">
        <p:scale>
          <a:sx n="68" d="100"/>
          <a:sy n="68" d="100"/>
        </p:scale>
        <p:origin x="5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2D82A-D932-44EE-87A2-65659E8D89AB}" type="datetimeFigureOut">
              <a:rPr lang="ru-RU" smtClean="0"/>
              <a:t>18.03.2026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9C767-99D5-426A-BD9C-A339CFF6F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CB448F-F882-7C4D-92D7-623EE1B40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B2566-8C62-184D-B275-33ACD67AC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953" y="2084388"/>
            <a:ext cx="6119447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17AD-31D5-AB4A-85EA-417A0661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6953" y="4564063"/>
            <a:ext cx="611944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E0B51-B3AA-1144-A063-2A3C971B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E8C0-E1CE-954C-B2CB-C05BA0D5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6FDF-34A5-0442-B78E-E7762A6E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735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3AA6-48F6-F84E-8111-C40BF947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EF053-8BE6-ED48-958D-898AB4D68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61FDA-06F4-C847-A56C-FCC6181FA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4C558-1774-164B-880D-6744A5EF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61481-5C69-4B42-A9C9-36A832C59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342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60B4D-307E-B945-882B-76215B558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A844D-631E-FD44-9332-840B3340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DCC4A-9E84-144E-984E-C97F4252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E2099-85EB-B547-9C9A-45DA72482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83D3-2539-5743-8423-ED684873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14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F1D66-6361-8840-9201-28A3BF113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3C8F4-1806-7C4E-9400-C9F841BF8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940C4-AD79-D849-9E43-A1DE7186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E307-C7FD-E34C-A7BC-461EB361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1DDD0-6F6E-1D49-B70E-77188BDE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110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8C270-98FB-6140-BF94-7AA7CA5D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7A7C9-F376-2041-96F0-5674DD9A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53E32-BB31-2E41-8CF3-4009BB28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83B4-36A8-DC4F-9146-4605B2E2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83717-A577-AC4F-B6BB-F11BAD63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43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27A4-35B1-1B4B-A514-622FC7E5F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D258E-6754-F444-9A58-FEF78F38A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CC7C-7F13-E845-A05E-17F1C6A1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5B477-03BD-B949-BFE5-A4123D2DB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4FB8DD-2F31-3E43-A246-2F9CAC7F5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3B8F-E351-2440-A42F-D685549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093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8511-C2FD-DF4C-9E66-694E4D21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DAB3C-868E-894A-A3AC-960B965A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1F29A-1AD9-A841-928E-A6DE1025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48D2D0-EB5F-BA4E-AB92-38FBF2282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BBD36-8369-DC41-90CA-36C793575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C76484-078E-104E-9CCF-0D9858BE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38203-14E4-A04C-85DA-FE2E22E3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0C32C-617E-F54D-998E-B3783575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5777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E110-BE2B-704D-8CFE-9F815FEA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2C854-C8C3-8F4F-BB8D-2028EDD6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923D6-5F97-C84A-8A34-BA6991FF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C1A0-6CA3-6744-BA01-DB49040F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3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4DB2F-7A0B-9241-B39E-55B15166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8837A-D75C-B640-A709-86407D6B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84B8D-311C-0D41-932A-D74CBE379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332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8BEDD-0E8E-8D41-9D99-F674E117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28049-5577-8542-99D7-DFCAFC3C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CD359-5513-6B43-9F56-586CDBD6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09B72-D2E8-AE45-A3C6-7E3E7289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4E05A-F433-C142-9DAD-1E7546FA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1AE38-3C29-A846-B2E6-72C9E12B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27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37A15-C0B6-914D-90B8-2B1330CAB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94C2C-F8A5-C94C-AD09-9C50CB855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2352F-9505-DD42-8D3A-AC51C3CEE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5408E-0288-C043-9509-500EAE46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4EF4B-C4B7-D844-A2E1-0AB99E74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933F-BF6B-DB43-834A-411F60D8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45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9A8344-2F52-D246-8430-D2473C72FC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AF6FE-CCCC-4948-AE3F-A4B5ED20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365125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2BA8-053F-A64E-BA8E-D23D3DCB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7E7D-E98B-094E-9EF3-268455381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B7090-2264-994E-9633-7B7BFE31621B}" type="datetimeFigureOut">
              <a:rPr lang="x-none" smtClean="0"/>
              <a:t>18.03.2026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CDFF8-EFE1-3B43-84DF-46B998FF0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3EE6-5817-CA42-A142-0B55BA111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A20B-BCC5-2347-AD70-A9408FFC7DA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111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video/56ef6ee0fb55544186f56868bb60f7d6/?r=wd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Обсуждение результатов самостоятельной работы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46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136148-9FDE-4693-95F8-F66A87374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508" y="1324708"/>
            <a:ext cx="9859108" cy="55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7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BD3151-D14C-400B-A3B0-C0CE58789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7" y="1324708"/>
            <a:ext cx="9603545" cy="54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33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B0D7E-37C8-46D0-B362-CECC8AB3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11" y="1324708"/>
            <a:ext cx="9622302" cy="541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9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08D58F-9061-4267-B312-34D983B5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6" y="1353136"/>
            <a:ext cx="9786425" cy="55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3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00F1B-4CEA-4388-986E-E4138E29A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1" y="1168081"/>
            <a:ext cx="9251852" cy="520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36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706463-DF89-402A-B21A-335BFE526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74" y="1446970"/>
            <a:ext cx="8970498" cy="50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5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BD4484-4316-4349-B0C4-03DAFDC4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865" y="1435783"/>
            <a:ext cx="9364394" cy="52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63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17916-2889-4B3D-AD68-9236893AD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16" y="1424354"/>
            <a:ext cx="9659814" cy="54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77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1C9A2C-AC25-4AFD-95A4-143A6A493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8" y="1337310"/>
            <a:ext cx="9814560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3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CE9B1-F46C-4EAC-A4D1-79841CE6F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926" y="1324708"/>
            <a:ext cx="9364394" cy="52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34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ЛОГИКА ПРОЕКТИРОВАНИЯ УЧЕБНОГО ЗАНЯТИЯ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0918" y="2393576"/>
            <a:ext cx="992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Формулирование собственных целей и задач на  самостоятельно выбранную тематику (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заполнение формы и прикрепление в личном кабинете</a:t>
            </a:r>
            <a:r>
              <a:rPr lang="ru-RU" dirty="0">
                <a:solidFill>
                  <a:srgbClr val="002060"/>
                </a:solidFill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1193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5E0A90-CF96-4C02-9B89-3B4644ED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58" y="1329397"/>
            <a:ext cx="9828628" cy="5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7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1AE6F9-375D-428E-A039-184573E45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71" y="1435784"/>
            <a:ext cx="9814560" cy="55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92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B3AE1B-25B3-4E51-8F10-65BAC167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258" y="1324708"/>
            <a:ext cx="9673883" cy="54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77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4F1EE-7B0F-49B0-A70D-6DF9D64EA986}"/>
              </a:ext>
            </a:extLst>
          </p:cNvPr>
          <p:cNvSpPr txBox="1"/>
          <p:nvPr/>
        </p:nvSpPr>
        <p:spPr>
          <a:xfrm>
            <a:off x="9347199" y="2757715"/>
            <a:ext cx="22137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https://skillbox.ru/media/education/chto-takoe-passivnoe-obuchenie-i-vsegda-li-ono-skuchnoe/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24541E-94B5-49B8-B06B-9C4F5077F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199" y="4235043"/>
            <a:ext cx="2168312" cy="21683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6A681F-8A2E-437C-8124-1C1DE198EA83}"/>
              </a:ext>
            </a:extLst>
          </p:cNvPr>
          <p:cNvSpPr txBox="1"/>
          <p:nvPr/>
        </p:nvSpPr>
        <p:spPr>
          <a:xfrm>
            <a:off x="2077329" y="1998672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Что такое пассивное обучение и всегда ли оно скучное</a:t>
            </a:r>
          </a:p>
        </p:txBody>
      </p:sp>
      <p:pic>
        <p:nvPicPr>
          <p:cNvPr id="15" name="Рисунок 1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CD282CF-60FB-4988-A570-E8C41314C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094" y="1955242"/>
            <a:ext cx="1658745" cy="1658745"/>
          </a:xfrm>
          <a:prstGeom prst="rect">
            <a:avLst/>
          </a:prstGeom>
        </p:spPr>
      </p:pic>
      <p:graphicFrame>
        <p:nvGraphicFramePr>
          <p:cNvPr id="16" name="Таблица 16">
            <a:extLst>
              <a:ext uri="{FF2B5EF4-FFF2-40B4-BE49-F238E27FC236}">
                <a16:creationId xmlns:a16="http://schemas.microsoft.com/office/drawing/2014/main" id="{B02715F7-6CC8-4B0C-8F80-EA70635731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225554"/>
              </p:ext>
            </p:extLst>
          </p:nvPr>
        </p:nvGraphicFramePr>
        <p:xfrm>
          <a:off x="1730946" y="4027329"/>
          <a:ext cx="6765940" cy="1658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159">
                  <a:extLst>
                    <a:ext uri="{9D8B030D-6E8A-4147-A177-3AD203B41FA5}">
                      <a16:colId xmlns:a16="http://schemas.microsoft.com/office/drawing/2014/main" val="2212350821"/>
                    </a:ext>
                  </a:extLst>
                </a:gridCol>
                <a:gridCol w="4318781">
                  <a:extLst>
                    <a:ext uri="{9D8B030D-6E8A-4147-A177-3AD203B41FA5}">
                      <a16:colId xmlns:a16="http://schemas.microsoft.com/office/drawing/2014/main" val="139934985"/>
                    </a:ext>
                  </a:extLst>
                </a:gridCol>
              </a:tblGrid>
              <a:tr h="552915">
                <a:tc>
                  <a:txBody>
                    <a:bodyPr/>
                    <a:lstStyle/>
                    <a:p>
                      <a:r>
                        <a:rPr lang="ru-RU" dirty="0"/>
                        <a:t>Цитата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Комментарий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004687"/>
                  </a:ext>
                </a:extLst>
              </a:tr>
              <a:tr h="5529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795267"/>
                  </a:ext>
                </a:extLst>
              </a:tr>
              <a:tr h="55291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22609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10F544A-209C-4BFC-99A8-8415650B897A}"/>
              </a:ext>
            </a:extLst>
          </p:cNvPr>
          <p:cNvSpPr txBox="1"/>
          <p:nvPr/>
        </p:nvSpPr>
        <p:spPr>
          <a:xfrm>
            <a:off x="2751829" y="5451890"/>
            <a:ext cx="4192173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ЗАПОЛНЯЕМ ТАБЛИЦУ НА ОСНОВЕ ПРОЧИТАННОГО. Время окончания работы - 16.20</a:t>
            </a:r>
          </a:p>
        </p:txBody>
      </p:sp>
    </p:spTree>
    <p:extLst>
      <p:ext uri="{BB962C8B-B14F-4D97-AF65-F5344CB8AC3E}">
        <p14:creationId xmlns:p14="http://schemas.microsoft.com/office/powerpoint/2010/main" val="4112354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32CA81-5120-418C-900C-A96F33A0B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39" y="1420860"/>
            <a:ext cx="6808529" cy="5272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64F1EE-7B0F-49B0-A70D-6DF9D64EA986}"/>
              </a:ext>
            </a:extLst>
          </p:cNvPr>
          <p:cNvSpPr txBox="1"/>
          <p:nvPr/>
        </p:nvSpPr>
        <p:spPr>
          <a:xfrm>
            <a:off x="9347199" y="2757715"/>
            <a:ext cx="22137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https://skillbox.ru/media/education/chto-takoe-passivnoe-obuchenie-i-vsegda-li-ono-skuchnoe/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24541E-94B5-49B8-B06B-9C4F5077F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199" y="4235043"/>
            <a:ext cx="2168312" cy="21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95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82F9C-8640-4CA3-B212-F1F0C4149C71}"/>
              </a:ext>
            </a:extLst>
          </p:cNvPr>
          <p:cNvSpPr txBox="1"/>
          <p:nvPr/>
        </p:nvSpPr>
        <p:spPr>
          <a:xfrm>
            <a:off x="773723" y="1800028"/>
            <a:ext cx="8862645" cy="4702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-120"/>
              </a:rPr>
              <a:t>Анализ учебного занятия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практической работы: анализ эффективности построения учебного занятия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 algn="just">
              <a:lnSpc>
                <a:spcPct val="107000"/>
              </a:lnSpc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тип учебного занятия;</a:t>
            </a:r>
          </a:p>
          <a:p>
            <a:pPr marL="342900" lvl="0" indent="-342900" algn="just">
              <a:lnSpc>
                <a:spcPct val="107000"/>
              </a:lnSpc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определить этапы и методы, используемые на учебном занятии;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Yu Gothic UI Semilight" panose="020B0400000000000000" pitchFamily="34" charset="-128"/>
              <a:buChar char="-"/>
            </a:pPr>
            <a:r>
              <a:rPr lang="ru-RU" sz="18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зафиксировать способы управления вниманием аудитории, используемые преподавателем при проведении учебного занятия.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Бланки, материалы 18.03.2026 </a:t>
            </a:r>
            <a:r>
              <a:rPr lang="en-US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https://disk.yandex.ru/d/7YmkNz-usASRww</a:t>
            </a:r>
            <a:endParaRPr lang="ru-RU" sz="1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B6C0C4-A2A7-40C1-B96D-5D8283ED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859" y="1499382"/>
            <a:ext cx="1929618" cy="1929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D12A92-FACF-46EB-BB4A-7A89A0D32AF5}"/>
              </a:ext>
            </a:extLst>
          </p:cNvPr>
          <p:cNvSpPr txBox="1"/>
          <p:nvPr/>
        </p:nvSpPr>
        <p:spPr>
          <a:xfrm>
            <a:off x="9811630" y="3895288"/>
            <a:ext cx="2198076" cy="1263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https://rutube.ru/video/56ef6ee0fb55544186f56868bb60f7d6/?r=wd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8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0918" y="2393576"/>
            <a:ext cx="992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4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000" dirty="0">
                <a:solidFill>
                  <a:srgbClr val="002060"/>
                </a:solidFill>
                <a:latin typeface="Arial Black" panose="020B0A04020102020204" pitchFamily="34" charset="0"/>
              </a:rPr>
              <a:t>Перерыв до 15.30</a:t>
            </a:r>
          </a:p>
        </p:txBody>
      </p:sp>
    </p:spTree>
    <p:extLst>
      <p:ext uri="{BB962C8B-B14F-4D97-AF65-F5344CB8AC3E}">
        <p14:creationId xmlns:p14="http://schemas.microsoft.com/office/powerpoint/2010/main" val="2562154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FDD6-109A-794B-9A25-31B897FAF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1" y="2084388"/>
            <a:ext cx="6865034" cy="23876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Seravek" panose="020B0503040000020004" pitchFamily="34" charset="0"/>
              </a:rPr>
              <a:t>Методика преподавания учебной дисциплины и профессионального модуля</a:t>
            </a:r>
            <a:endParaRPr lang="x-none" sz="4000" b="1" dirty="0">
              <a:latin typeface="Seravek" panose="020B05030400000200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13F66-0051-094C-B748-4D8AEE0FE1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/>
                </a:solidFill>
              </a:rPr>
              <a:t>Севостьянова О.В.</a:t>
            </a:r>
            <a:endParaRPr lang="x-non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20F531D-DB3D-43F6-9F18-0A85FA1E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3485" y="2799042"/>
            <a:ext cx="1658745" cy="165874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9BC8DEE-7E5B-4ADD-AAE0-DBD2675D8F0B}"/>
              </a:ext>
            </a:extLst>
          </p:cNvPr>
          <p:cNvSpPr txBox="1">
            <a:spLocks/>
          </p:cNvSpPr>
          <p:nvPr/>
        </p:nvSpPr>
        <p:spPr>
          <a:xfrm>
            <a:off x="2283656" y="3402056"/>
            <a:ext cx="5931877" cy="959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-120"/>
              </a:rPr>
              <a:t>МЕТОДЫ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419502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216DD8-ED3F-404E-AA01-10205D7F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3" y="1263454"/>
            <a:ext cx="9945859" cy="55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A10F5-5F6A-4CE9-9DF2-2781FEFE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18" y="1262038"/>
            <a:ext cx="9836964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43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6" name="Рисунок 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20F531D-DB3D-43F6-9F18-0A85FA1EF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3485" y="2799042"/>
            <a:ext cx="1658745" cy="165874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9BC8DEE-7E5B-4ADD-AAE0-DBD2675D8F0B}"/>
              </a:ext>
            </a:extLst>
          </p:cNvPr>
          <p:cNvSpPr txBox="1">
            <a:spLocks/>
          </p:cNvSpPr>
          <p:nvPr/>
        </p:nvSpPr>
        <p:spPr>
          <a:xfrm>
            <a:off x="2480603" y="3055580"/>
            <a:ext cx="6128824" cy="1226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-120"/>
              </a:rPr>
              <a:t>СРЕДСТВА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63177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-120"/>
              </a:rPr>
              <a:t>МЕТОДИКА ПРЕПОДАВАНИЯ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FC9895-4E00-4BC6-8E7A-AA48E7032F09}"/>
              </a:ext>
            </a:extLst>
          </p:cNvPr>
          <p:cNvSpPr txBox="1"/>
          <p:nvPr/>
        </p:nvSpPr>
        <p:spPr>
          <a:xfrm>
            <a:off x="7584135" y="521750"/>
            <a:ext cx="417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Понятие о методах, приемах и средствах обучения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7A24E4-4535-48E1-BB8B-544DED06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18" y="1324708"/>
            <a:ext cx="9836964" cy="553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5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381</Words>
  <Application>Microsoft Office PowerPoint</Application>
  <PresentationFormat>Широкоэкранный</PresentationFormat>
  <Paragraphs>70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Yu Gothic UI Semilight</vt:lpstr>
      <vt:lpstr>Arial</vt:lpstr>
      <vt:lpstr>Arial Black</vt:lpstr>
      <vt:lpstr>Calibri</vt:lpstr>
      <vt:lpstr>Calibri Light</vt:lpstr>
      <vt:lpstr>Seravek</vt:lpstr>
      <vt:lpstr>Times New Roman</vt:lpstr>
      <vt:lpstr>Office Theme</vt:lpstr>
      <vt:lpstr>Обсуждение результатов самостоятельной работы</vt:lpstr>
      <vt:lpstr>МЕТОДИКА ПРЕПОДАВАНИЯ</vt:lpstr>
      <vt:lpstr>МЕТОДИКА ПРЕПОДАВАНИЯ</vt:lpstr>
      <vt:lpstr>Методика преподавания учебной дисциплины и профессионального модуля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  <vt:lpstr>МЕТОДИКА ПРЕПОДАВАНИЯ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Ольга Викторовна</cp:lastModifiedBy>
  <cp:revision>31</cp:revision>
  <dcterms:created xsi:type="dcterms:W3CDTF">2023-07-27T11:14:49Z</dcterms:created>
  <dcterms:modified xsi:type="dcterms:W3CDTF">2026-03-18T12:00:27Z</dcterms:modified>
</cp:coreProperties>
</file>