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0" r:id="rId2"/>
  </p:sldMasterIdLst>
  <p:notesMasterIdLst>
    <p:notesMasterId r:id="rId69"/>
  </p:notesMasterIdLst>
  <p:handoutMasterIdLst>
    <p:handoutMasterId r:id="rId70"/>
  </p:handoutMasterIdLst>
  <p:sldIdLst>
    <p:sldId id="256" r:id="rId3"/>
    <p:sldId id="798" r:id="rId4"/>
    <p:sldId id="820" r:id="rId5"/>
    <p:sldId id="854" r:id="rId6"/>
    <p:sldId id="800" r:id="rId7"/>
    <p:sldId id="801" r:id="rId8"/>
    <p:sldId id="802" r:id="rId9"/>
    <p:sldId id="803" r:id="rId10"/>
    <p:sldId id="804" r:id="rId11"/>
    <p:sldId id="855" r:id="rId12"/>
    <p:sldId id="856" r:id="rId13"/>
    <p:sldId id="805" r:id="rId14"/>
    <p:sldId id="806" r:id="rId15"/>
    <p:sldId id="807" r:id="rId16"/>
    <p:sldId id="809" r:id="rId17"/>
    <p:sldId id="810" r:id="rId18"/>
    <p:sldId id="812" r:id="rId19"/>
    <p:sldId id="799" r:id="rId20"/>
    <p:sldId id="814" r:id="rId21"/>
    <p:sldId id="916" r:id="rId22"/>
    <p:sldId id="815" r:id="rId23"/>
    <p:sldId id="813" r:id="rId24"/>
    <p:sldId id="857" r:id="rId25"/>
    <p:sldId id="819" r:id="rId26"/>
    <p:sldId id="917" r:id="rId27"/>
    <p:sldId id="859" r:id="rId28"/>
    <p:sldId id="860" r:id="rId29"/>
    <p:sldId id="861" r:id="rId30"/>
    <p:sldId id="862" r:id="rId31"/>
    <p:sldId id="911" r:id="rId32"/>
    <p:sldId id="863" r:id="rId33"/>
    <p:sldId id="865" r:id="rId34"/>
    <p:sldId id="919" r:id="rId35"/>
    <p:sldId id="867" r:id="rId36"/>
    <p:sldId id="912" r:id="rId37"/>
    <p:sldId id="868" r:id="rId38"/>
    <p:sldId id="871" r:id="rId39"/>
    <p:sldId id="872" r:id="rId40"/>
    <p:sldId id="873" r:id="rId41"/>
    <p:sldId id="874" r:id="rId42"/>
    <p:sldId id="913" r:id="rId43"/>
    <p:sldId id="877" r:id="rId44"/>
    <p:sldId id="878" r:id="rId45"/>
    <p:sldId id="879" r:id="rId46"/>
    <p:sldId id="880" r:id="rId47"/>
    <p:sldId id="881" r:id="rId48"/>
    <p:sldId id="884" r:id="rId49"/>
    <p:sldId id="891" r:id="rId50"/>
    <p:sldId id="893" r:id="rId51"/>
    <p:sldId id="894" r:id="rId52"/>
    <p:sldId id="897" r:id="rId53"/>
    <p:sldId id="898" r:id="rId54"/>
    <p:sldId id="899" r:id="rId55"/>
    <p:sldId id="900" r:id="rId56"/>
    <p:sldId id="901" r:id="rId57"/>
    <p:sldId id="914" r:id="rId58"/>
    <p:sldId id="903" r:id="rId59"/>
    <p:sldId id="904" r:id="rId60"/>
    <p:sldId id="905" r:id="rId61"/>
    <p:sldId id="906" r:id="rId62"/>
    <p:sldId id="918" r:id="rId63"/>
    <p:sldId id="908" r:id="rId64"/>
    <p:sldId id="909" r:id="rId65"/>
    <p:sldId id="910" r:id="rId66"/>
    <p:sldId id="600" r:id="rId67"/>
    <p:sldId id="882" r:id="rId6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94C"/>
    <a:srgbClr val="DDDDDD"/>
    <a:srgbClr val="002200"/>
    <a:srgbClr val="600000"/>
    <a:srgbClr val="001400"/>
    <a:srgbClr val="EAEAEA"/>
    <a:srgbClr val="000C00"/>
    <a:srgbClr val="C6ECD5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4846" autoAdjust="0"/>
    <p:restoredTop sz="94988" autoAdjust="0"/>
  </p:normalViewPr>
  <p:slideViewPr>
    <p:cSldViewPr>
      <p:cViewPr varScale="1">
        <p:scale>
          <a:sx n="111" d="100"/>
          <a:sy n="111" d="100"/>
        </p:scale>
        <p:origin x="1158" y="114"/>
      </p:cViewPr>
      <p:guideLst>
        <p:guide orient="horz" pos="216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5944"/>
    </p:cViewPr>
  </p:sorterViewPr>
  <p:notesViewPr>
    <p:cSldViewPr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" Type="http://schemas.openxmlformats.org/officeDocument/2006/relationships/slide" Target="slides/slide5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24E28-88C0-4282-BEB8-F953B5931FB3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CA15F-9209-4F0F-B6A6-D6E42222D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2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5271F-1FE8-41D1-9BD4-28BE1676FC76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CE0DA-A504-40F2-B607-A2D2E0C1D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901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4D712-4E87-4BCE-A379-FA850611B18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914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4D712-4E87-4BCE-A379-FA850611B188}" type="slidenum">
              <a:rPr lang="ru-RU" smtClean="0">
                <a:solidFill>
                  <a:prstClr val="black"/>
                </a:solidFill>
              </a:rPr>
              <a:pPr/>
              <a:t>60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982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4D712-4E87-4BCE-A379-FA850611B188}" type="slidenum">
              <a:rPr lang="ru-RU" smtClean="0"/>
              <a:pPr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17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89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5498054"/>
              </p:ext>
            </p:extLst>
          </p:nvPr>
        </p:nvGraphicFramePr>
        <p:xfrm>
          <a:off x="3203848" y="2"/>
          <a:ext cx="5940155" cy="5058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6" name="Image" r:id="rId3" imgW="8228571" imgH="8711111" progId="Photoshop.Image.6">
                  <p:embed/>
                </p:oleObj>
              </mc:Choice>
              <mc:Fallback>
                <p:oleObj name="Image" r:id="rId3" imgW="8228571" imgH="8711111" progId="Photoshop.Image.6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3203848" y="2"/>
                        <a:ext cx="5940155" cy="50581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0" name="Rectangle 18" descr="Light horizontal"/>
          <p:cNvSpPr>
            <a:spLocks noChangeArrowheads="1"/>
          </p:cNvSpPr>
          <p:nvPr/>
        </p:nvSpPr>
        <p:spPr bwMode="gray">
          <a:xfrm>
            <a:off x="0" y="9525"/>
            <a:ext cx="1476375" cy="6848475"/>
          </a:xfrm>
          <a:prstGeom prst="rect">
            <a:avLst/>
          </a:prstGeom>
          <a:pattFill prst="ltHorz">
            <a:fgClr>
              <a:schemeClr val="bg2"/>
            </a:fgClr>
            <a:bgClr>
              <a:srgbClr val="FFFFFF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ltGray">
          <a:xfrm flipV="1">
            <a:off x="0" y="4986808"/>
            <a:ext cx="9144000" cy="1106488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447800" y="3548063"/>
            <a:ext cx="7239000" cy="1371601"/>
          </a:xfrm>
        </p:spPr>
        <p:txBody>
          <a:bodyPr/>
          <a:lstStyle>
            <a:lvl1pPr algn="l">
              <a:defRPr sz="4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943602" y="6400802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57602" y="6386515"/>
            <a:ext cx="2133600" cy="211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F0422DE-DEE3-4E38-B43A-283E62EA880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388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19090"/>
            <a:ext cx="2057400" cy="600551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19090"/>
            <a:ext cx="6019800" cy="600551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943602" y="6400802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57602" y="6386515"/>
            <a:ext cx="2133600" cy="211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F9F4053-E897-400A-A918-D84D0ACB77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055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688" y="319088"/>
            <a:ext cx="7162800" cy="563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076325"/>
            <a:ext cx="8229600" cy="5248276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943602" y="6400802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57602" y="6386515"/>
            <a:ext cx="2133600" cy="211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2DE95B3-3C07-44C6-B12B-97D132D6F85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971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3228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5629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Rectangle 28"/>
          <p:cNvSpPr>
            <a:spLocks noChangeArrowheads="1"/>
          </p:cNvSpPr>
          <p:nvPr/>
        </p:nvSpPr>
        <p:spPr bwMode="auto">
          <a:xfrm>
            <a:off x="381000" y="5257800"/>
            <a:ext cx="8763000" cy="1600200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graphicFrame>
        <p:nvGraphicFramePr>
          <p:cNvPr id="3089" name="Object 17"/>
          <p:cNvGraphicFramePr>
            <a:graphicFrameLocks noChangeAspect="1"/>
          </p:cNvGraphicFramePr>
          <p:nvPr/>
        </p:nvGraphicFramePr>
        <p:xfrm>
          <a:off x="395288" y="2349500"/>
          <a:ext cx="8748712" cy="295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Image" r:id="rId3" imgW="6590476" imgH="2450794" progId="">
                  <p:embed/>
                </p:oleObj>
              </mc:Choice>
              <mc:Fallback>
                <p:oleObj name="Image" r:id="rId3" imgW="6590476" imgH="2450794" progId="">
                  <p:embed/>
                  <p:pic>
                    <p:nvPicPr>
                      <p:cNvPr id="308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349500"/>
                        <a:ext cx="8748712" cy="295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94A9E4">
                                    <a:alpha val="39998"/>
                                  </a:srgbClr>
                                </a:gs>
                                <a:gs pos="100000">
                                  <a:schemeClr val="accent1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1" name="Rectangle 19"/>
          <p:cNvSpPr>
            <a:spLocks noChangeArrowheads="1"/>
          </p:cNvSpPr>
          <p:nvPr/>
        </p:nvSpPr>
        <p:spPr bwMode="gray">
          <a:xfrm>
            <a:off x="-36513" y="5138738"/>
            <a:ext cx="431801" cy="17192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ltGray">
          <a:xfrm>
            <a:off x="-36513" y="4149725"/>
            <a:ext cx="431801" cy="100647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sp>
        <p:nvSpPr>
          <p:cNvPr id="3093" name="Rectangle 21"/>
          <p:cNvSpPr>
            <a:spLocks noChangeArrowheads="1"/>
          </p:cNvSpPr>
          <p:nvPr/>
        </p:nvSpPr>
        <p:spPr bwMode="ltGray">
          <a:xfrm>
            <a:off x="-36513" y="0"/>
            <a:ext cx="431801" cy="23495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sp>
        <p:nvSpPr>
          <p:cNvPr id="3094" name="Rectangle 22"/>
          <p:cNvSpPr>
            <a:spLocks noChangeArrowheads="1"/>
          </p:cNvSpPr>
          <p:nvPr/>
        </p:nvSpPr>
        <p:spPr bwMode="ltGray">
          <a:xfrm>
            <a:off x="-36513" y="2349500"/>
            <a:ext cx="431801" cy="863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990600" y="1219200"/>
            <a:ext cx="7239000" cy="685800"/>
          </a:xfr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066800" y="1905000"/>
            <a:ext cx="70866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>
                <a:solidFill>
                  <a:srgbClr val="8FAFE9"/>
                </a:solidFill>
                <a:latin typeface="Verdana" pitchFamily="34" charset="0"/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ltGray">
          <a:xfrm>
            <a:off x="-36513" y="3200400"/>
            <a:ext cx="431801" cy="9620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91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BD73D1B-ED95-4AD6-ABDC-E7AD8DCADE70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7" name="Овал 6"/>
          <p:cNvSpPr/>
          <p:nvPr userDrawn="1"/>
        </p:nvSpPr>
        <p:spPr>
          <a:xfrm>
            <a:off x="7717410" y="170835"/>
            <a:ext cx="1306386" cy="1267341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8" name="Picture 2" descr="D:\Отделение\Логотип ПГК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4144" y="261560"/>
            <a:ext cx="1123719" cy="10815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3401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01C1FA8-5AE8-401B-B609-CE0BB7090246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96828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66838"/>
            <a:ext cx="4038600" cy="4919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66838"/>
            <a:ext cx="4038600" cy="4919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BDF71F1-5494-4DF3-9F8A-50F2FBE75B85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93932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0B35ECE-DC0E-4C08-9C34-5091D1EDF4BA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68851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437111"/>
            <a:ext cx="7162800" cy="563562"/>
          </a:xfr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1716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352DDFC-6BD6-404A-9D06-1BDD40891C1D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61831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A8C2817-831F-4DD4-A01D-F96DAD9DBA40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70926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D650A55-C4EC-4D9A-B897-01FAB30B797A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75823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3826C79-A4D7-45D7-920D-15D5286D0A1F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65652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BE93F7B-80EB-466B-8CFC-E5B5A414F3E3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508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829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829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CE888F2-9DA8-4C11-9FCE-EA5668C2F9D6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64664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7391400" cy="563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366838"/>
            <a:ext cx="8229600" cy="4919662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5791200" y="65024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3CD9FF3-24CC-401C-B4CE-548F9E717569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00714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8" name="Овал 7"/>
          <p:cNvSpPr/>
          <p:nvPr userDrawn="1"/>
        </p:nvSpPr>
        <p:spPr>
          <a:xfrm>
            <a:off x="7717410" y="170835"/>
            <a:ext cx="1306386" cy="1267341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9" name="Picture 2" descr="D:\Отделение\Логотип ПГК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4144" y="261560"/>
            <a:ext cx="1123719" cy="10815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637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906713"/>
            <a:ext cx="7772400" cy="15001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943602" y="6400802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57602" y="6386515"/>
            <a:ext cx="2133600" cy="211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FC27772-AE56-460B-A39C-2DA69E5A0CC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47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76325"/>
            <a:ext cx="4038600" cy="52482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943602" y="6400802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57602" y="6386515"/>
            <a:ext cx="2133600" cy="211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3C352EB-4D59-4C6A-AE6A-C13D7149198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96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2" y="2174877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7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943602" y="6400802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3657602" y="6386515"/>
            <a:ext cx="2133600" cy="211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7BB0AA6-76BC-46E9-B5C6-3B9864BB05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187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943602" y="6400802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657602" y="6386515"/>
            <a:ext cx="2133600" cy="211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2752F01-ADE1-464D-A025-BEF0240FCEA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36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5943602" y="6400802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3657602" y="6386515"/>
            <a:ext cx="2133600" cy="211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1277253-73A6-4902-9928-AE11F172C72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503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2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943602" y="6400802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57602" y="6386515"/>
            <a:ext cx="2133600" cy="211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2D63E9-50AF-410A-9C32-CC8E26829D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505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7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943602" y="6400802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57602" y="6386515"/>
            <a:ext cx="2133600" cy="211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F0027A4-AFD1-4DA1-9C2F-E9B681FF948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834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3.gif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 descr="Light horizontal"/>
          <p:cNvSpPr>
            <a:spLocks noChangeArrowheads="1"/>
          </p:cNvSpPr>
          <p:nvPr/>
        </p:nvSpPr>
        <p:spPr bwMode="gray">
          <a:xfrm>
            <a:off x="0" y="0"/>
            <a:ext cx="468313" cy="6858000"/>
          </a:xfrm>
          <a:prstGeom prst="rect">
            <a:avLst/>
          </a:prstGeom>
          <a:pattFill prst="ltHorz">
            <a:fgClr>
              <a:schemeClr val="bg2"/>
            </a:fgClr>
            <a:bgClr>
              <a:srgbClr val="FFFFFF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gray">
          <a:xfrm>
            <a:off x="468315" y="6410325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547688" y="319088"/>
            <a:ext cx="71628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8" r:id="rId13"/>
    <p:sldLayoutId id="2147483689" r:id="rId14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0" y="404813"/>
            <a:ext cx="9144000" cy="7207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66838"/>
            <a:ext cx="8229600" cy="491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502400"/>
            <a:ext cx="2895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latin typeface="+mj-lt"/>
              </a:defRPr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533400" y="457200"/>
            <a:ext cx="73914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-9525" y="0"/>
            <a:ext cx="188913" cy="6858000"/>
          </a:xfrm>
          <a:prstGeom prst="rect">
            <a:avLst/>
          </a:prstGeom>
          <a:solidFill>
            <a:srgbClr val="BABAB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ltGray">
          <a:xfrm>
            <a:off x="0" y="404813"/>
            <a:ext cx="184150" cy="72072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ltGray">
          <a:xfrm>
            <a:off x="-14288" y="1128713"/>
            <a:ext cx="184151" cy="72072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ltGray">
          <a:xfrm>
            <a:off x="-14288" y="1847850"/>
            <a:ext cx="184151" cy="7207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ltGray">
          <a:xfrm>
            <a:off x="-14288" y="2552700"/>
            <a:ext cx="184151" cy="7207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sp>
        <p:nvSpPr>
          <p:cNvPr id="1046" name="Oval 22" descr="biz"/>
          <p:cNvSpPr>
            <a:spLocks noChangeArrowheads="1"/>
          </p:cNvSpPr>
          <p:nvPr/>
        </p:nvSpPr>
        <p:spPr bwMode="gray">
          <a:xfrm>
            <a:off x="7740650" y="188913"/>
            <a:ext cx="1223963" cy="1265237"/>
          </a:xfrm>
          <a:prstGeom prst="ellipse">
            <a:avLst/>
          </a:prstGeom>
          <a:blipFill dpi="0" rotWithShape="1">
            <a:blip r:embed="rId15"/>
            <a:srcRect/>
            <a:stretch>
              <a:fillRect/>
            </a:stretch>
          </a:blipFill>
          <a:ln w="38100" algn="ctr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66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97468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МИНИСТЕРСТВО ОБРАЗОВАНИЯ И НАУКИ САМАРСКОЙ ОБЛАСТИ</a:t>
            </a:r>
          </a:p>
          <a:p>
            <a:pPr algn="ctr">
              <a:lnSpc>
                <a:spcPct val="150000"/>
              </a:lnSpc>
            </a:pP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ЦЕНТР ПРОФЕССИОНАЛЬНОГО ОБАЗОВАНИЯ </a:t>
            </a:r>
            <a:r>
              <a:rPr 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САМАРСКОЙ ОБЛАСТИ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1052736"/>
            <a:ext cx="9144000" cy="3452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500"/>
              </a:spcAft>
              <a:defRPr/>
            </a:pPr>
            <a:r>
              <a:rPr lang="ru-RU" sz="2000" b="1" cap="al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2. Проектирование содержания основной образовательной программы</a:t>
            </a:r>
          </a:p>
          <a:p>
            <a:pPr algn="ctr">
              <a:lnSpc>
                <a:spcPct val="150000"/>
              </a:lnSpc>
              <a:spcAft>
                <a:spcPts val="500"/>
              </a:spcAft>
              <a:defRPr/>
            </a:pPr>
            <a:endParaRPr lang="ru-RU" sz="2000" b="1" cap="all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Aft>
                <a:spcPts val="500"/>
              </a:spcAft>
              <a:defRPr/>
            </a:pPr>
            <a:r>
              <a:rPr lang="ru-RU" sz="2000" b="1" cap="al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2.3 Изменения в содержании деятельности образовательных организаций по обеспечению соответствия квалификации выпускников требованиям рынка труда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20847" y="6309320"/>
            <a:ext cx="45365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cap="all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февраля 2022</a:t>
            </a:r>
            <a:endParaRPr lang="ru-RU" sz="1600" b="1" cap="all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5118283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 школа </a:t>
            </a:r>
          </a:p>
          <a:p>
            <a:pPr algn="ctr"/>
            <a:r>
              <a:rPr lang="ru-RU" sz="16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специалистов методических служб образовательных организаций, реализующих программы среднего профессионального образования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76538"/>
            <a:ext cx="8604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FF"/>
                </a:solidFill>
              </a:rPr>
              <a:t>Типовая модель формирования условий для внедрения</a:t>
            </a:r>
          </a:p>
          <a:p>
            <a:pPr algn="just"/>
            <a:r>
              <a:rPr lang="ru-RU" b="1" dirty="0">
                <a:solidFill>
                  <a:srgbClr val="0000FF"/>
                </a:solidFill>
              </a:rPr>
              <a:t>практико-ориентированных, гибких образовательных </a:t>
            </a:r>
            <a:r>
              <a:rPr lang="ru-RU" b="1" dirty="0" smtClean="0">
                <a:solidFill>
                  <a:srgbClr val="0000FF"/>
                </a:solidFill>
              </a:rPr>
              <a:t>программ, </a:t>
            </a:r>
          </a:p>
          <a:p>
            <a:pPr algn="just"/>
            <a:r>
              <a:rPr lang="ru-RU" b="1" dirty="0" smtClean="0">
                <a:solidFill>
                  <a:srgbClr val="0000FF"/>
                </a:solidFill>
              </a:rPr>
              <a:t>обеспечения </a:t>
            </a:r>
            <a:r>
              <a:rPr lang="ru-RU" b="1" dirty="0">
                <a:solidFill>
                  <a:srgbClr val="0000FF"/>
                </a:solidFill>
              </a:rPr>
              <a:t>построения </a:t>
            </a:r>
            <a:r>
              <a:rPr lang="ru-RU" b="1" dirty="0" smtClean="0">
                <a:solidFill>
                  <a:srgbClr val="0000FF"/>
                </a:solidFill>
              </a:rPr>
              <a:t>индивидуальных образовательных </a:t>
            </a:r>
            <a:r>
              <a:rPr lang="ru-RU" b="1" dirty="0">
                <a:solidFill>
                  <a:srgbClr val="0000FF"/>
                </a:solidFill>
              </a:rPr>
              <a:t>траекторий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517883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i="1" dirty="0" smtClean="0">
                <a:solidFill>
                  <a:srgbClr val="00194C"/>
                </a:solidFill>
              </a:rPr>
              <a:t>Источник: Распоряжение </a:t>
            </a:r>
            <a:r>
              <a:rPr lang="ru-RU" sz="1600" i="1" dirty="0" err="1">
                <a:solidFill>
                  <a:srgbClr val="00194C"/>
                </a:solidFill>
              </a:rPr>
              <a:t>Минпросвещения</a:t>
            </a:r>
            <a:r>
              <a:rPr lang="ru-RU" sz="1600" i="1" dirty="0">
                <a:solidFill>
                  <a:srgbClr val="00194C"/>
                </a:solidFill>
              </a:rPr>
              <a:t> России от 28.02.2019 N Р-16 (ред. от 30.04.2019) "Об утверждении методических рекомендаций о создании и функционировании центров опережающей профессиональной подготовки"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420" y="2708920"/>
            <a:ext cx="828092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194C"/>
                </a:solidFill>
              </a:rPr>
              <a:t>Типовая модель формирования условий для внедрения практико-ориентированных, гибких образовательных программ, обеспечения построения индивидуальных образовательных траекторий включает в себя</a:t>
            </a:r>
            <a:r>
              <a:rPr lang="ru-RU" sz="1600" dirty="0" smtClean="0">
                <a:solidFill>
                  <a:srgbClr val="00194C"/>
                </a:solidFill>
              </a:rPr>
              <a:t>:</a:t>
            </a:r>
          </a:p>
          <a:p>
            <a:pPr algn="just"/>
            <a:endParaRPr lang="ru-RU" sz="1600" dirty="0">
              <a:solidFill>
                <a:srgbClr val="00194C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>
                <a:solidFill>
                  <a:srgbClr val="00194C"/>
                </a:solidFill>
              </a:rPr>
              <a:t>нормативно-правовое регулирование построения индивидуальных образовательных траекторий;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ru-RU" sz="1600" dirty="0">
              <a:solidFill>
                <a:srgbClr val="00194C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>
                <a:solidFill>
                  <a:srgbClr val="00194C"/>
                </a:solidFill>
              </a:rPr>
              <a:t>перечень инструментов для разработки и реализации практико-ориентированных и гибких образовательных программ.</a:t>
            </a:r>
          </a:p>
        </p:txBody>
      </p:sp>
    </p:spTree>
    <p:extLst>
      <p:ext uri="{BB962C8B-B14F-4D97-AF65-F5344CB8AC3E}">
        <p14:creationId xmlns:p14="http://schemas.microsoft.com/office/powerpoint/2010/main" val="3654005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196752"/>
            <a:ext cx="8496944" cy="55092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194C"/>
                </a:solidFill>
              </a:rPr>
              <a:t>Инструменты </a:t>
            </a:r>
            <a:r>
              <a:rPr lang="ru-RU" sz="1600" b="1" dirty="0">
                <a:solidFill>
                  <a:srgbClr val="00194C"/>
                </a:solidFill>
              </a:rPr>
              <a:t>практико-ориентированных и гибких программ, обеспечивающих индивидуальные образовательные </a:t>
            </a:r>
            <a:r>
              <a:rPr lang="ru-RU" sz="1600" b="1" dirty="0" smtClean="0">
                <a:solidFill>
                  <a:srgbClr val="00194C"/>
                </a:solidFill>
              </a:rPr>
              <a:t>траектории:</a:t>
            </a:r>
          </a:p>
          <a:p>
            <a:pPr algn="ctr"/>
            <a:endParaRPr lang="ru-RU" sz="1600" dirty="0">
              <a:solidFill>
                <a:srgbClr val="00194C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u="sng" dirty="0">
                <a:solidFill>
                  <a:srgbClr val="00194C"/>
                </a:solidFill>
              </a:rPr>
              <a:t>модульный принцип разработки и реализации программ</a:t>
            </a:r>
            <a:r>
              <a:rPr lang="ru-RU" sz="1600" dirty="0">
                <a:solidFill>
                  <a:srgbClr val="00194C"/>
                </a:solidFill>
              </a:rPr>
              <a:t> </a:t>
            </a:r>
            <a:r>
              <a:rPr lang="ru-RU" sz="1600" dirty="0" smtClean="0">
                <a:solidFill>
                  <a:srgbClr val="00194C"/>
                </a:solidFill>
              </a:rPr>
              <a:t>(освоение </a:t>
            </a:r>
            <a:r>
              <a:rPr lang="ru-RU" sz="1600" dirty="0">
                <a:solidFill>
                  <a:srgbClr val="00194C"/>
                </a:solidFill>
              </a:rPr>
              <a:t>как программы в целом, так и ее отдельных модулей ("конструктор компетенций</a:t>
            </a:r>
            <a:r>
              <a:rPr lang="ru-RU" sz="1600" dirty="0" smtClean="0">
                <a:solidFill>
                  <a:srgbClr val="00194C"/>
                </a:solidFill>
              </a:rPr>
              <a:t>");</a:t>
            </a:r>
          </a:p>
          <a:p>
            <a:pPr algn="just"/>
            <a:endParaRPr lang="ru-RU" sz="1600" dirty="0">
              <a:solidFill>
                <a:srgbClr val="00194C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u="sng" dirty="0" smtClean="0">
                <a:solidFill>
                  <a:srgbClr val="00194C"/>
                </a:solidFill>
              </a:rPr>
              <a:t>получение </a:t>
            </a:r>
            <a:r>
              <a:rPr lang="ru-RU" sz="1600" u="sng" dirty="0">
                <a:solidFill>
                  <a:srgbClr val="00194C"/>
                </a:solidFill>
              </a:rPr>
              <a:t>первой профессии обучающимися общеобразовательных </a:t>
            </a:r>
            <a:r>
              <a:rPr lang="ru-RU" sz="1600" u="sng" dirty="0" smtClean="0">
                <a:solidFill>
                  <a:srgbClr val="00194C"/>
                </a:solidFill>
              </a:rPr>
              <a:t>организаций </a:t>
            </a:r>
            <a:r>
              <a:rPr lang="ru-RU" sz="1600" dirty="0" smtClean="0">
                <a:solidFill>
                  <a:srgbClr val="00194C"/>
                </a:solidFill>
              </a:rPr>
              <a:t>(</a:t>
            </a:r>
            <a:r>
              <a:rPr lang="ru-RU" sz="1600" dirty="0" err="1" smtClean="0">
                <a:solidFill>
                  <a:srgbClr val="00194C"/>
                </a:solidFill>
              </a:rPr>
              <a:t>профориентационные</a:t>
            </a:r>
            <a:r>
              <a:rPr lang="ru-RU" sz="1600" dirty="0" smtClean="0">
                <a:solidFill>
                  <a:srgbClr val="00194C"/>
                </a:solidFill>
              </a:rPr>
              <a:t> мероприятия, профессиональные пробы);</a:t>
            </a:r>
          </a:p>
          <a:p>
            <a:pPr algn="just"/>
            <a:endParaRPr lang="ru-RU" sz="1600" dirty="0">
              <a:solidFill>
                <a:srgbClr val="00194C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194C"/>
                </a:solidFill>
              </a:rPr>
              <a:t>включение вариативных модулей в </a:t>
            </a:r>
            <a:r>
              <a:rPr lang="ru-RU" sz="1600" dirty="0">
                <a:solidFill>
                  <a:srgbClr val="00194C"/>
                </a:solidFill>
              </a:rPr>
              <a:t>программы </a:t>
            </a:r>
            <a:r>
              <a:rPr lang="ru-RU" sz="1600" dirty="0" smtClean="0">
                <a:solidFill>
                  <a:srgbClr val="00194C"/>
                </a:solidFill>
              </a:rPr>
              <a:t>СПО;</a:t>
            </a:r>
          </a:p>
          <a:p>
            <a:pPr algn="just"/>
            <a:endParaRPr lang="ru-RU" sz="1600" dirty="0">
              <a:solidFill>
                <a:srgbClr val="00194C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194C"/>
                </a:solidFill>
              </a:rPr>
              <a:t>опережающее </a:t>
            </a:r>
            <a:r>
              <a:rPr lang="ru-RU" sz="1600" dirty="0">
                <a:solidFill>
                  <a:srgbClr val="00194C"/>
                </a:solidFill>
              </a:rPr>
              <a:t>освоение дополнительных профессиональных программ по запросам работодателей, параллельно с освоением программ </a:t>
            </a:r>
            <a:r>
              <a:rPr lang="ru-RU" sz="1600" dirty="0" smtClean="0">
                <a:solidFill>
                  <a:srgbClr val="00194C"/>
                </a:solidFill>
              </a:rPr>
              <a:t>СПО (</a:t>
            </a:r>
            <a:r>
              <a:rPr lang="ru-RU" sz="1600" dirty="0" err="1" smtClean="0">
                <a:solidFill>
                  <a:srgbClr val="00194C"/>
                </a:solidFill>
              </a:rPr>
              <a:t>допобразование</a:t>
            </a:r>
            <a:r>
              <a:rPr lang="ru-RU" sz="1600" dirty="0" smtClean="0">
                <a:solidFill>
                  <a:srgbClr val="00194C"/>
                </a:solidFill>
              </a:rPr>
              <a:t> студентов);</a:t>
            </a:r>
            <a:endParaRPr lang="ru-RU" sz="1600" dirty="0">
              <a:solidFill>
                <a:srgbClr val="00194C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194C"/>
                </a:solidFill>
              </a:rPr>
              <a:t>освоение </a:t>
            </a:r>
            <a:r>
              <a:rPr lang="ru-RU" sz="1600" dirty="0">
                <a:solidFill>
                  <a:srgbClr val="00194C"/>
                </a:solidFill>
              </a:rPr>
              <a:t>нескольких компетенций в рамках программ </a:t>
            </a:r>
            <a:r>
              <a:rPr lang="ru-RU" sz="1600" dirty="0" smtClean="0">
                <a:solidFill>
                  <a:srgbClr val="00194C"/>
                </a:solidFill>
              </a:rPr>
              <a:t>СПО;</a:t>
            </a:r>
          </a:p>
          <a:p>
            <a:pPr algn="just"/>
            <a:endParaRPr lang="ru-RU" sz="1600" dirty="0">
              <a:solidFill>
                <a:srgbClr val="00194C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194C"/>
                </a:solidFill>
              </a:rPr>
              <a:t>зачет </a:t>
            </a:r>
            <a:r>
              <a:rPr lang="ru-RU" sz="1600" dirty="0">
                <a:solidFill>
                  <a:srgbClr val="00194C"/>
                </a:solidFill>
              </a:rPr>
              <a:t>компетенций (модулей компетенций), освоенных в рамках предшествующих образовательных программ, с целью сокращения сроков освоения </a:t>
            </a:r>
            <a:r>
              <a:rPr lang="ru-RU" sz="1600" dirty="0" smtClean="0">
                <a:solidFill>
                  <a:srgbClr val="00194C"/>
                </a:solidFill>
              </a:rPr>
              <a:t>программ (</a:t>
            </a:r>
            <a:r>
              <a:rPr lang="ru-RU" sz="1600" u="sng" dirty="0" smtClean="0">
                <a:solidFill>
                  <a:srgbClr val="00194C"/>
                </a:solidFill>
              </a:rPr>
              <a:t>интенсификация</a:t>
            </a:r>
            <a:r>
              <a:rPr lang="ru-RU" sz="1600" dirty="0" smtClean="0">
                <a:solidFill>
                  <a:srgbClr val="00194C"/>
                </a:solidFill>
              </a:rPr>
              <a:t>);</a:t>
            </a:r>
          </a:p>
          <a:p>
            <a:pPr algn="just"/>
            <a:endParaRPr lang="ru-RU" sz="1600" dirty="0">
              <a:solidFill>
                <a:srgbClr val="00194C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194C"/>
                </a:solidFill>
              </a:rPr>
              <a:t>учет </a:t>
            </a:r>
            <a:r>
              <a:rPr lang="ru-RU" sz="1600" dirty="0">
                <a:solidFill>
                  <a:srgbClr val="00194C"/>
                </a:solidFill>
              </a:rPr>
              <a:t>индивидуальных возможностей обучающихся по обеспечению реализации программ </a:t>
            </a:r>
            <a:r>
              <a:rPr lang="ru-RU" sz="1600" dirty="0" smtClean="0">
                <a:solidFill>
                  <a:srgbClr val="00194C"/>
                </a:solidFill>
              </a:rPr>
              <a:t>СПО для </a:t>
            </a:r>
            <a:r>
              <a:rPr lang="ru-RU" sz="1600" dirty="0">
                <a:solidFill>
                  <a:srgbClr val="00194C"/>
                </a:solidFill>
              </a:rPr>
              <a:t>лиц с ограниченными возможностями здоровья и инвалидов</a:t>
            </a:r>
            <a:r>
              <a:rPr lang="ru-RU" sz="1600" dirty="0" smtClean="0">
                <a:solidFill>
                  <a:srgbClr val="00194C"/>
                </a:solidFill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76538"/>
            <a:ext cx="8604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FF"/>
                </a:solidFill>
              </a:rPr>
              <a:t>Типовая модель формирования условий для внедрения</a:t>
            </a:r>
          </a:p>
          <a:p>
            <a:pPr algn="just"/>
            <a:r>
              <a:rPr lang="ru-RU" b="1" dirty="0">
                <a:solidFill>
                  <a:srgbClr val="0000FF"/>
                </a:solidFill>
              </a:rPr>
              <a:t>практико-ориентированных, гибких образовательных </a:t>
            </a:r>
            <a:r>
              <a:rPr lang="ru-RU" b="1" dirty="0" smtClean="0">
                <a:solidFill>
                  <a:srgbClr val="0000FF"/>
                </a:solidFill>
              </a:rPr>
              <a:t>программ, </a:t>
            </a:r>
          </a:p>
          <a:p>
            <a:pPr algn="just"/>
            <a:r>
              <a:rPr lang="ru-RU" b="1" dirty="0" smtClean="0">
                <a:solidFill>
                  <a:srgbClr val="0000FF"/>
                </a:solidFill>
              </a:rPr>
              <a:t>обеспечения </a:t>
            </a:r>
            <a:r>
              <a:rPr lang="ru-RU" b="1" dirty="0">
                <a:solidFill>
                  <a:srgbClr val="0000FF"/>
                </a:solidFill>
              </a:rPr>
              <a:t>построения </a:t>
            </a:r>
            <a:r>
              <a:rPr lang="ru-RU" b="1" dirty="0" smtClean="0">
                <a:solidFill>
                  <a:srgbClr val="0000FF"/>
                </a:solidFill>
              </a:rPr>
              <a:t>индивидуальных образовательных </a:t>
            </a:r>
            <a:r>
              <a:rPr lang="ru-RU" b="1" dirty="0">
                <a:solidFill>
                  <a:srgbClr val="0000FF"/>
                </a:solidFill>
              </a:rPr>
              <a:t>траекторий</a:t>
            </a:r>
          </a:p>
        </p:txBody>
      </p:sp>
    </p:spTree>
    <p:extLst>
      <p:ext uri="{BB962C8B-B14F-4D97-AF65-F5344CB8AC3E}">
        <p14:creationId xmlns:p14="http://schemas.microsoft.com/office/powerpoint/2010/main" val="259122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88640"/>
            <a:ext cx="8498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Макет новых 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</a:t>
            </a:r>
            <a:r>
              <a:rPr 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 по профессии/специальности</a:t>
            </a:r>
            <a:endParaRPr lang="ru-RU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719253"/>
            <a:ext cx="849844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 algn="just">
              <a:buAutoNum type="romanUcPeriod"/>
            </a:pPr>
            <a:r>
              <a:rPr 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ОБЩИЕ ПОЛОЖЕНИЯ</a:t>
            </a:r>
            <a:endParaRPr lang="ru-RU" sz="1500" b="1" dirty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  <a:p>
            <a:pPr algn="just"/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Содержание образования по профессии определяется образовательной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программой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разрабатываемой образовательной организацией в соответствии с ФГОС СПО с учетом соответствующей примерной основной образовательной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включенной в реестр примерных основных образовательных программ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далее – ПООП), и </a:t>
            </a:r>
            <a:r>
              <a:rPr lang="ru-RU" sz="1500" u="sng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предполагает освоение «видов профессиональной деятельности, </a:t>
            </a:r>
            <a:r>
              <a:rPr lang="ru-RU" sz="1500" u="sng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 </a:t>
            </a:r>
            <a:r>
              <a:rPr lang="ru-RU" sz="1500" u="sng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выбранных образовательной организацией в соответствии с </a:t>
            </a:r>
            <a:r>
              <a:rPr lang="ru-RU" sz="1500" u="sng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потребностями </a:t>
            </a:r>
            <a:r>
              <a:rPr lang="ru-RU" sz="1500" u="sng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регионального рынка труда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 следующих видов профессиональной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(ИЛИ «следующих видов профессиональной деятельности»):</a:t>
            </a:r>
          </a:p>
          <a:p>
            <a:pPr algn="just"/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 деятельности 1;</a:t>
            </a:r>
          </a:p>
          <a:p>
            <a:pPr algn="just"/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 деятельности 2;</a:t>
            </a:r>
          </a:p>
          <a:p>
            <a:pPr algn="just"/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……..</a:t>
            </a:r>
          </a:p>
          <a:p>
            <a:pPr algn="just"/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 деятельности N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500" dirty="0" smtClean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ТРЕБОВАНИЯ К СТРУКТУРЕ ОБРАЗОВАТЕЛЬНОЙ </a:t>
            </a:r>
            <a:r>
              <a:rPr 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</a:t>
            </a:r>
          </a:p>
          <a:p>
            <a:pPr algn="just"/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  <a:p>
            <a:pPr algn="just"/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2.7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Профессиональный цикл образовательной программы включает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профессиональные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модули, которые формируются в соответствии с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выбранными видами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профессиональной деятельности, предусмотренными пунктом 1.3 ФГОС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СПО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состав профессионального модуля входит один или несколько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междисциплинарных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курсов, которые устанавливаются образовательной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организацией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 с учетом ПООП. </a:t>
            </a:r>
            <a:endParaRPr lang="ru-RU" sz="1500" dirty="0" smtClean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16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3" y="116632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Макет новых 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</a:t>
            </a:r>
            <a:r>
              <a:rPr 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 по профессии/специальности</a:t>
            </a:r>
            <a:endParaRPr lang="ru-RU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618792"/>
            <a:ext cx="8280920" cy="5978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ТРЕБОВАНИЯ К РЕЗУЛЬТАТАМ ОСВОЕНИЯ ОБРАЗОВАТЕЛЬНОЙ </a:t>
            </a:r>
            <a:r>
              <a:rPr 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</a:t>
            </a:r>
          </a:p>
          <a:p>
            <a:pPr algn="just">
              <a:lnSpc>
                <a:spcPct val="150000"/>
              </a:lnSpc>
            </a:pP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</a:t>
            </a:r>
          </a:p>
          <a:p>
            <a:pPr algn="just">
              <a:lnSpc>
                <a:spcPct val="150000"/>
              </a:lnSpc>
            </a:pP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3.3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Выпускник, освоивший образовательную программу, должен обладать профессиональными компетенциями (далее – ПК), соответствующими выбранным видам профессиональной деятельности, предусмотренными пунктом 1.3 ФГОС СПО, и сформированных в том числе на основе профессиональных стандартов (указанных в приложении 1 к ФГОС СПО) </a:t>
            </a:r>
          </a:p>
          <a:p>
            <a:pPr algn="just">
              <a:lnSpc>
                <a:spcPct val="150000"/>
              </a:lnSpc>
            </a:pP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3.4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500" u="sng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Образовательная организация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 необходимости </a:t>
            </a:r>
            <a:r>
              <a:rPr lang="ru-RU" sz="1500" u="sng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 дополняет </a:t>
            </a:r>
            <a:r>
              <a:rPr lang="ru-RU" sz="1500" u="sng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профессиональных компетенций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выбранным видам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профессиональной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деятельности, установленным в соответствии с п.1.3.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СПО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также по видам профессиональной деятельности, сформированными </a:t>
            </a:r>
            <a:r>
              <a:rPr lang="ru-RU" sz="1500" u="sng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вариативной </a:t>
            </a:r>
            <a:r>
              <a:rPr lang="ru-RU" sz="1500" u="sng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 образовательной программы образовательной организацией </a:t>
            </a:r>
            <a:r>
              <a:rPr lang="ru-RU" sz="1500" u="sng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учета </a:t>
            </a:r>
            <a:r>
              <a:rPr lang="ru-RU" sz="1500" u="sng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потребностей регионального рынка </a:t>
            </a:r>
            <a:r>
              <a:rPr lang="ru-RU" sz="1500" u="sng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труда. </a:t>
            </a:r>
          </a:p>
          <a:p>
            <a:pPr algn="just">
              <a:lnSpc>
                <a:spcPct val="150000"/>
              </a:lnSpc>
            </a:pP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Образовательная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при необходимости вводит в вариативную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учебных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циклов образовательной программы модуль по освоению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компетенций цифровой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экономики, соответствующих одному или нескольким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видам профессиональной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деятельности, осваиваемых в рамках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</a:t>
            </a:r>
            <a:r>
              <a:rPr lang="en-US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306809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3069" y="116632"/>
            <a:ext cx="84934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Макет новых 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</a:t>
            </a:r>
            <a:r>
              <a:rPr 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 по профессии/специальности</a:t>
            </a:r>
          </a:p>
          <a:p>
            <a:pPr algn="just"/>
            <a:r>
              <a:rPr lang="ru-RU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(III</a:t>
            </a:r>
            <a:r>
              <a:rPr lang="ru-RU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ТРЕБОВАНИЯ К РЕЗУЛЬТАТАМ ОСВОЕНИЯ </a:t>
            </a:r>
            <a:r>
              <a:rPr lang="ru-RU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 ПРОГРАММЫ)</a:t>
            </a:r>
            <a:endParaRPr lang="ru-RU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886" t="17507" r="21149" b="22462"/>
          <a:stretch/>
        </p:blipFill>
        <p:spPr>
          <a:xfrm>
            <a:off x="543069" y="764704"/>
            <a:ext cx="8421419" cy="601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10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39552" y="116632"/>
            <a:ext cx="8568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год - старт федерального проекта «ПРОФЕССИОНАЛИТЕТ»</a:t>
            </a:r>
            <a:endParaRPr lang="ru-R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0" y="836712"/>
            <a:ext cx="9108504" cy="4968553"/>
            <a:chOff x="0" y="1052735"/>
            <a:chExt cx="9116934" cy="4968553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691" t="36169" r="11379" b="23361"/>
            <a:stretch/>
          </p:blipFill>
          <p:spPr bwMode="auto">
            <a:xfrm>
              <a:off x="0" y="1052735"/>
              <a:ext cx="9116934" cy="4834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1" y="1916832"/>
              <a:ext cx="2267743" cy="41044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1600" b="1" dirty="0" smtClean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2022 год</a:t>
              </a:r>
            </a:p>
            <a:p>
              <a:pPr algn="ctr"/>
              <a:endParaRPr lang="ru-RU" sz="1600" b="1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  <a:p>
              <a:pPr marL="285750" indent="-285750" algn="just">
                <a:buFont typeface="Wingdings" pitchFamily="2" charset="2"/>
                <a:buChar char="Ø"/>
              </a:pPr>
              <a:r>
                <a:rPr lang="ru-RU" sz="1100" dirty="0" smtClean="0">
                  <a:solidFill>
                    <a:srgbClr val="001400"/>
                  </a:solidFill>
                  <a:latin typeface="Arial" pitchFamily="34" charset="0"/>
                  <a:cs typeface="Arial" pitchFamily="34" charset="0"/>
                </a:rPr>
                <a:t>Новый механизм управления  ОО (АНО или управляющая компания)</a:t>
              </a:r>
            </a:p>
            <a:p>
              <a:pPr marL="285750" indent="-285750" algn="just">
                <a:buFont typeface="Wingdings" pitchFamily="2" charset="2"/>
                <a:buChar char="Ø"/>
              </a:pPr>
              <a:r>
                <a:rPr lang="ru-RU" sz="1100" dirty="0" smtClean="0">
                  <a:solidFill>
                    <a:srgbClr val="001400"/>
                  </a:solidFill>
                  <a:latin typeface="Arial" pitchFamily="34" charset="0"/>
                  <a:cs typeface="Arial" pitchFamily="34" charset="0"/>
                </a:rPr>
                <a:t>Проведены ремонтные работы</a:t>
              </a:r>
            </a:p>
            <a:p>
              <a:pPr marL="285750" indent="-285750" algn="just">
                <a:buFont typeface="Wingdings" pitchFamily="2" charset="2"/>
                <a:buChar char="Ø"/>
              </a:pPr>
              <a:r>
                <a:rPr lang="ru-RU" sz="1100" dirty="0" smtClean="0">
                  <a:solidFill>
                    <a:srgbClr val="001400"/>
                  </a:solidFill>
                  <a:latin typeface="Arial" pitchFamily="34" charset="0"/>
                  <a:cs typeface="Arial" pitchFamily="34" charset="0"/>
                </a:rPr>
                <a:t>Установлено современное оборудование и программное обеспечение, соответствующее уровню развития производительных сил в отрасли</a:t>
              </a:r>
            </a:p>
            <a:p>
              <a:pPr marL="285750" indent="-285750" algn="just">
                <a:buFont typeface="Wingdings" pitchFamily="2" charset="2"/>
                <a:buChar char="Ø"/>
              </a:pPr>
              <a:r>
                <a:rPr lang="ru-RU" sz="1100" dirty="0" smtClean="0">
                  <a:solidFill>
                    <a:srgbClr val="001400"/>
                  </a:solidFill>
                  <a:latin typeface="Arial" pitchFamily="34" charset="0"/>
                  <a:cs typeface="Arial" pitchFamily="34" charset="0"/>
                </a:rPr>
                <a:t>Подготовлены педагогические кадры под запросы отраслей экономики</a:t>
              </a:r>
            </a:p>
            <a:p>
              <a:pPr marL="285750" indent="-285750" algn="just">
                <a:buFont typeface="Wingdings" pitchFamily="2" charset="2"/>
                <a:buChar char="Ø"/>
              </a:pPr>
              <a:r>
                <a:rPr lang="ru-RU" sz="1100" dirty="0" smtClean="0">
                  <a:solidFill>
                    <a:srgbClr val="001400"/>
                  </a:solidFill>
                  <a:latin typeface="Arial" pitchFamily="34" charset="0"/>
                  <a:cs typeface="Arial" pitchFamily="34" charset="0"/>
                </a:rPr>
                <a:t>Обновлено содержание образовательных программ </a:t>
              </a:r>
              <a:endParaRPr lang="ru-RU" sz="1100" dirty="0">
                <a:solidFill>
                  <a:srgbClr val="0014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267744" y="1916832"/>
              <a:ext cx="2267743" cy="41044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1600" b="1" dirty="0" smtClean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2023-2024 гг.</a:t>
              </a:r>
            </a:p>
            <a:p>
              <a:pPr algn="ctr"/>
              <a:endParaRPr lang="ru-RU" sz="1600" b="1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  <a:p>
              <a:pPr marL="285750" indent="-285750" algn="just">
                <a:buFont typeface="Wingdings" pitchFamily="2" charset="2"/>
                <a:buChar char="Ø"/>
              </a:pPr>
              <a:r>
                <a:rPr lang="ru-RU" sz="1100" dirty="0" smtClean="0">
                  <a:solidFill>
                    <a:srgbClr val="001400"/>
                  </a:solidFill>
                  <a:latin typeface="Arial" pitchFamily="34" charset="0"/>
                  <a:cs typeface="Arial" pitchFamily="34" charset="0"/>
                </a:rPr>
                <a:t>Внедрение демонстрационного экзамена по стандартам предприятия</a:t>
              </a:r>
            </a:p>
            <a:p>
              <a:pPr marL="285750" indent="-285750" algn="just">
                <a:buFont typeface="Wingdings" pitchFamily="2" charset="2"/>
                <a:buChar char="Ø"/>
              </a:pPr>
              <a:r>
                <a:rPr lang="ru-RU" sz="1100" dirty="0" smtClean="0">
                  <a:solidFill>
                    <a:srgbClr val="001400"/>
                  </a:solidFill>
                  <a:latin typeface="Arial" pitchFamily="34" charset="0"/>
                  <a:cs typeface="Arial" pitchFamily="34" charset="0"/>
                </a:rPr>
                <a:t>Повышение квалификации педагогических сотрудников, а также работников, ответственных за воспитание и кураторов СПО</a:t>
              </a:r>
            </a:p>
            <a:p>
              <a:pPr marL="285750" indent="-285750" algn="just">
                <a:buFont typeface="Wingdings" pitchFamily="2" charset="2"/>
                <a:buChar char="Ø"/>
              </a:pPr>
              <a:r>
                <a:rPr lang="ru-RU" sz="1100" dirty="0" smtClean="0">
                  <a:solidFill>
                    <a:srgbClr val="001400"/>
                  </a:solidFill>
                  <a:latin typeface="Arial" pitchFamily="34" charset="0"/>
                  <a:cs typeface="Arial" pitchFamily="34" charset="0"/>
                </a:rPr>
                <a:t>Повышение квалификации управленческих команд кластеров</a:t>
              </a:r>
            </a:p>
            <a:p>
              <a:pPr marL="285750" indent="-285750" algn="just">
                <a:buFont typeface="Wingdings" pitchFamily="2" charset="2"/>
                <a:buChar char="Ø"/>
              </a:pPr>
              <a:r>
                <a:rPr lang="ru-RU" sz="1100" dirty="0" smtClean="0">
                  <a:solidFill>
                    <a:srgbClr val="001400"/>
                  </a:solidFill>
                  <a:latin typeface="Arial" pitchFamily="34" charset="0"/>
                  <a:cs typeface="Arial" pitchFamily="34" charset="0"/>
                </a:rPr>
                <a:t>Привлечение новых партнеров, повышение доли внебюджетных средств колледжей.</a:t>
              </a:r>
            </a:p>
            <a:p>
              <a:pPr marL="285750" indent="-285750" algn="just">
                <a:buFont typeface="Wingdings" pitchFamily="2" charset="2"/>
                <a:buChar char="Ø"/>
              </a:pPr>
              <a:endParaRPr lang="ru-RU" sz="1100" dirty="0">
                <a:solidFill>
                  <a:srgbClr val="0014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590031" y="6175140"/>
            <a:ext cx="8230441" cy="473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i="1" dirty="0" smtClean="0">
                <a:solidFill>
                  <a:srgbClr val="0019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Материалы презентации Скворцовой </a:t>
            </a:r>
            <a:r>
              <a:rPr lang="ru-RU" sz="1200" i="1" dirty="0">
                <a:solidFill>
                  <a:srgbClr val="0019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М.А</a:t>
            </a:r>
            <a:r>
              <a:rPr lang="ru-RU" sz="1200" i="1" dirty="0" smtClean="0">
                <a:solidFill>
                  <a:srgbClr val="0019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., заместителя </a:t>
            </a:r>
            <a:r>
              <a:rPr lang="ru-RU" sz="1200" i="1" dirty="0">
                <a:solidFill>
                  <a:srgbClr val="0019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директора Департамента государственной политики в сфере среднего профессионального образования и профессионального обучения</a:t>
            </a:r>
            <a:endParaRPr lang="ru-RU" sz="1050" i="1" dirty="0">
              <a:solidFill>
                <a:srgbClr val="00194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87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4" t="34636" r="27166" b="17823"/>
          <a:stretch/>
        </p:blipFill>
        <p:spPr bwMode="auto">
          <a:xfrm>
            <a:off x="1" y="692695"/>
            <a:ext cx="9108504" cy="5185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7247" y="138118"/>
            <a:ext cx="88612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год - старт федерального проекта «ПРОФЕССИОНАЛИТЕТ»</a:t>
            </a:r>
            <a:endParaRPr lang="ru-R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779" y="6165304"/>
            <a:ext cx="9108504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i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Материалы из презентации «О </a:t>
            </a:r>
            <a:r>
              <a:rPr lang="ru-RU" sz="1200" i="1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создании образовательно-производственных центров (кластеров</a:t>
            </a:r>
            <a:r>
              <a:rPr lang="ru-RU" sz="1200" i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)»</a:t>
            </a:r>
            <a:endParaRPr lang="ru-RU" sz="1200" i="1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200" i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Иванченко Вадима Михайловича, проректора </a:t>
            </a:r>
            <a:r>
              <a:rPr lang="ru-RU" sz="1200" i="1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ФГБОУ ДПО «Институт развития профессионального образования</a:t>
            </a:r>
            <a:r>
              <a:rPr lang="ru-RU" sz="1200" i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1200" i="1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19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1649" y="4365104"/>
            <a:ext cx="8840138" cy="1368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400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Повышение квалификации работников  образовательно-производственных центров (кластеров)</a:t>
            </a:r>
            <a:endParaRPr lang="ru-RU" sz="1400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7247" y="138118"/>
            <a:ext cx="88612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год - старт федерального проекта «ПРОФЕССИОНАЛИТЕТ»</a:t>
            </a:r>
            <a:endParaRPr lang="ru-R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4224" y="4777392"/>
            <a:ext cx="1800200" cy="7588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Преподаватели ПМ и мастера п/о</a:t>
            </a:r>
            <a:endParaRPr lang="ru-RU" sz="1400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1144" y="4777391"/>
            <a:ext cx="1512168" cy="7588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Преподаватели ОПД и ООД </a:t>
            </a:r>
            <a:endParaRPr lang="ru-RU" sz="1400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11354" y="4779120"/>
            <a:ext cx="1414366" cy="7588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Специалисты методических служб</a:t>
            </a:r>
            <a:endParaRPr lang="ru-RU" sz="1400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81553" y="4779119"/>
            <a:ext cx="1973639" cy="7588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Управленческие команды кластера </a:t>
            </a:r>
            <a:r>
              <a:rPr lang="ru-RU" sz="1050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(РОИВ, ПОО, предприятие)</a:t>
            </a:r>
            <a:endParaRPr lang="ru-RU" sz="1050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483384" y="4779120"/>
            <a:ext cx="1397096" cy="7571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Классные руководители</a:t>
            </a:r>
            <a:endParaRPr lang="ru-RU" sz="1400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1690" y="6028669"/>
            <a:ext cx="8390790" cy="7588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i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Материалы презентаций  </a:t>
            </a:r>
            <a:r>
              <a:rPr lang="ru-RU" sz="1200" i="1" dirty="0" err="1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Золотаревой</a:t>
            </a:r>
            <a:r>
              <a:rPr lang="ru-RU" sz="1200" i="1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 Н.М., ИО ректора ФГБОУ ДПО «Институт развития профессионального </a:t>
            </a:r>
            <a:r>
              <a:rPr lang="ru-RU" sz="1200" i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образования», по вопросам реализации мероприятий ФП «</a:t>
            </a:r>
            <a:r>
              <a:rPr lang="ru-RU" sz="1200" i="1" dirty="0" err="1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Профессионалитет</a:t>
            </a:r>
            <a:r>
              <a:rPr lang="ru-RU" sz="1200" i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» в 2022 г.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3" t="45057" r="8890" b="13918"/>
          <a:stretch/>
        </p:blipFill>
        <p:spPr bwMode="auto">
          <a:xfrm>
            <a:off x="141649" y="583493"/>
            <a:ext cx="4862399" cy="3637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5004048" y="620688"/>
            <a:ext cx="3977738" cy="35283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 sz="1500" dirty="0" smtClean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Профессиональная переподготовка работников  образовательно-производственных центров (кластеров)</a:t>
            </a:r>
          </a:p>
          <a:p>
            <a:pPr algn="ctr"/>
            <a:endParaRPr lang="ru-RU" sz="1500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500" dirty="0" smtClean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500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500" dirty="0" smtClean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500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500" dirty="0" smtClean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500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500" dirty="0" smtClean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500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11" t="43333" r="24282" b="35300"/>
          <a:stretch/>
        </p:blipFill>
        <p:spPr bwMode="auto">
          <a:xfrm>
            <a:off x="5019815" y="1988840"/>
            <a:ext cx="3872665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24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568952" cy="785912"/>
          </a:xfrm>
        </p:spPr>
        <p:txBody>
          <a:bodyPr/>
          <a:lstStyle/>
          <a:p>
            <a:pPr algn="just"/>
            <a:r>
              <a:rPr lang="ru-RU" sz="1800" b="1" dirty="0" smtClean="0">
                <a:solidFill>
                  <a:srgbClr val="0000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Региональная нормативная </a:t>
            </a:r>
            <a:r>
              <a:rPr lang="ru-RU" sz="1800" b="1" dirty="0">
                <a:solidFill>
                  <a:srgbClr val="0000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база, регламентирующая деятельность ПОО по обеспечению соответствия квалификации выпускников требованиям современной </a:t>
            </a:r>
            <a:r>
              <a:rPr lang="ru-RU" sz="1800" b="1" dirty="0" smtClean="0">
                <a:solidFill>
                  <a:srgbClr val="0000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экономики</a:t>
            </a:r>
            <a:endParaRPr lang="ru-RU" sz="1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106237"/>
            <a:ext cx="4942960" cy="784830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ts val="1755"/>
              </a:lnSpc>
              <a:spcAft>
                <a:spcPts val="0"/>
              </a:spcAft>
            </a:pPr>
            <a:r>
              <a:rPr lang="ru-RU" sz="1600" b="1" kern="1800" dirty="0">
                <a:solidFill>
                  <a:srgbClr val="00194C"/>
                </a:solidFill>
                <a:latin typeface="Arial"/>
                <a:ea typeface="Times New Roman"/>
              </a:rPr>
              <a:t>Проект АСИ «Региональный стандарт кадрового обеспечения промышленного роста»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677712" y="1106274"/>
            <a:ext cx="3358784" cy="124649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ts val="1755"/>
              </a:lnSpc>
              <a:spcAft>
                <a:spcPts val="0"/>
              </a:spcAft>
            </a:pPr>
            <a:r>
              <a:rPr lang="ru-RU" sz="1600" b="1" kern="1800" dirty="0">
                <a:solidFill>
                  <a:srgbClr val="00194C"/>
                </a:solidFill>
                <a:latin typeface="Arial"/>
                <a:ea typeface="Times New Roman"/>
              </a:rPr>
              <a:t>Региональный стандарт кадрового обеспечения промышленного </a:t>
            </a:r>
          </a:p>
          <a:p>
            <a:pPr algn="just">
              <a:lnSpc>
                <a:spcPts val="1755"/>
              </a:lnSpc>
              <a:spcAft>
                <a:spcPts val="0"/>
              </a:spcAft>
            </a:pPr>
            <a:r>
              <a:rPr lang="ru-RU" sz="1600" b="1" kern="1800" dirty="0">
                <a:solidFill>
                  <a:srgbClr val="00194C"/>
                </a:solidFill>
                <a:latin typeface="Arial"/>
                <a:ea typeface="Times New Roman"/>
              </a:rPr>
              <a:t>(экономического) роста Версия </a:t>
            </a:r>
            <a:r>
              <a:rPr lang="ru-RU" sz="1600" b="1" kern="1800" dirty="0" smtClean="0">
                <a:solidFill>
                  <a:srgbClr val="00194C"/>
                </a:solidFill>
                <a:latin typeface="Arial"/>
                <a:ea typeface="Times New Roman"/>
              </a:rPr>
              <a:t>2.0</a:t>
            </a:r>
            <a:endParaRPr lang="ru-RU" sz="1600" b="1" kern="1800" dirty="0">
              <a:solidFill>
                <a:srgbClr val="00194C"/>
              </a:solidFill>
              <a:latin typeface="Arial"/>
              <a:ea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77712" y="3241065"/>
            <a:ext cx="3358784" cy="181588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194C"/>
                </a:solidFill>
              </a:rPr>
              <a:t>План мероприятий </a:t>
            </a:r>
            <a:endParaRPr lang="ru-RU" sz="1600" dirty="0" smtClean="0">
              <a:solidFill>
                <a:srgbClr val="00194C"/>
              </a:solidFill>
            </a:endParaRPr>
          </a:p>
          <a:p>
            <a:pPr algn="just"/>
            <a:r>
              <a:rPr lang="ru-RU" sz="1600" dirty="0" smtClean="0">
                <a:solidFill>
                  <a:srgbClr val="00194C"/>
                </a:solidFill>
              </a:rPr>
              <a:t>(«</a:t>
            </a:r>
            <a:r>
              <a:rPr lang="ru-RU" sz="1600" dirty="0">
                <a:solidFill>
                  <a:srgbClr val="00194C"/>
                </a:solidFill>
              </a:rPr>
              <a:t>дорожная карта») </a:t>
            </a:r>
            <a:r>
              <a:rPr lang="ru-RU" sz="1600" dirty="0" smtClean="0">
                <a:solidFill>
                  <a:srgbClr val="00194C"/>
                </a:solidFill>
              </a:rPr>
              <a:t>по </a:t>
            </a:r>
            <a:r>
              <a:rPr lang="ru-RU" sz="1600" dirty="0">
                <a:solidFill>
                  <a:srgbClr val="00194C"/>
                </a:solidFill>
              </a:rPr>
              <a:t>реализации регионального стандарта кадрового обеспечения экономического роста в Самарской области</a:t>
            </a:r>
          </a:p>
          <a:p>
            <a:r>
              <a:rPr lang="ru-RU" sz="1600" dirty="0" smtClean="0">
                <a:solidFill>
                  <a:srgbClr val="00194C"/>
                </a:solidFill>
              </a:rPr>
              <a:t>2019-2024 гг.</a:t>
            </a:r>
            <a:endParaRPr lang="ru-RU" sz="1600" dirty="0">
              <a:solidFill>
                <a:srgbClr val="00194C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5" t="11734" r="26425" b="10000"/>
          <a:stretch/>
        </p:blipFill>
        <p:spPr bwMode="auto">
          <a:xfrm>
            <a:off x="116478" y="1842415"/>
            <a:ext cx="4927145" cy="49524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трелка вправо 4"/>
          <p:cNvSpPr/>
          <p:nvPr/>
        </p:nvSpPr>
        <p:spPr>
          <a:xfrm>
            <a:off x="5174959" y="1196752"/>
            <a:ext cx="360040" cy="520152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194C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7033068" y="2768244"/>
            <a:ext cx="576064" cy="360040"/>
          </a:xfrm>
          <a:prstGeom prst="downArrow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19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071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7505" y="2610988"/>
            <a:ext cx="9000999" cy="3194276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sz="30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зависят от своих потребителей </a:t>
            </a: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sz="24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поэтому им следовало бы</a:t>
            </a: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sz="24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понимать </a:t>
            </a:r>
            <a:r>
              <a:rPr lang="ru-RU" altLang="ru-RU" sz="2400" b="1" u="sng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текущие и будущие </a:t>
            </a:r>
            <a:r>
              <a:rPr lang="ru-RU" altLang="ru-RU" sz="24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потребности потребителей, выполнять их требования и стремиться превзойти </a:t>
            </a:r>
            <a:r>
              <a:rPr lang="ru-RU" altLang="ru-RU" sz="24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</a:t>
            </a:r>
            <a:r>
              <a:rPr lang="ru-RU" altLang="ru-RU" sz="24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ожидания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700"/>
            <a:ext cx="2520702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65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87824" y="188640"/>
            <a:ext cx="6048672" cy="1584176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alt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ОРИЕНТАЦИЯ НА </a:t>
            </a:r>
            <a:r>
              <a:rPr lang="ru-RU" alt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ПОТРЕБИТЕЛЯ -</a:t>
            </a:r>
            <a:r>
              <a:rPr lang="ru-RU" alt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ВЕДУЩИЙ </a:t>
            </a:r>
            <a:r>
              <a:rPr lang="ru-RU" alt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ПРИНЦИП СИСТЕМЫ МЕНЕДЖМЕНТА КАЧЕСТВА  и  СОВРЕМЕННЫЙ ТРЕНД  РАЗВИТИЯ РФ (</a:t>
            </a:r>
            <a:r>
              <a:rPr lang="ru-RU" alt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клиентоориентированность</a:t>
            </a:r>
            <a:r>
              <a:rPr lang="ru-RU" alt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alt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02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ятиугольник 13"/>
          <p:cNvSpPr/>
          <p:nvPr/>
        </p:nvSpPr>
        <p:spPr>
          <a:xfrm>
            <a:off x="611560" y="188640"/>
            <a:ext cx="2376264" cy="864096"/>
          </a:xfrm>
          <a:prstGeom prst="homePlate">
            <a:avLst>
              <a:gd name="adj" fmla="val 28836"/>
            </a:avLst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Введение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2420888"/>
            <a:ext cx="8352928" cy="195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Внешние требования </a:t>
            </a:r>
            <a:r>
              <a:rPr lang="ru-RU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обеспечению </a:t>
            </a:r>
            <a:endParaRPr lang="ru-RU" sz="28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оответствия квалификации выпускников </a:t>
            </a:r>
          </a:p>
          <a:p>
            <a:pPr lvl="0"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требованиям рынка </a:t>
            </a: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труда</a:t>
            </a:r>
          </a:p>
        </p:txBody>
      </p:sp>
    </p:spTree>
    <p:extLst>
      <p:ext uri="{BB962C8B-B14F-4D97-AF65-F5344CB8AC3E}">
        <p14:creationId xmlns:p14="http://schemas.microsoft.com/office/powerpoint/2010/main" val="116977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187624" y="1700808"/>
            <a:ext cx="7128792" cy="31683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работы </a:t>
            </a:r>
            <a:r>
              <a:rPr lang="ru-RU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 </a:t>
            </a:r>
            <a:r>
              <a:rPr lang="ru-RU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по </a:t>
            </a:r>
            <a:r>
              <a:rPr lang="ru-RU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обеспечению соответствия квалификации выпускников требованиям современной экономики</a:t>
            </a:r>
          </a:p>
        </p:txBody>
      </p:sp>
      <p:sp>
        <p:nvSpPr>
          <p:cNvPr id="4" name="Пятиугольник 3"/>
          <p:cNvSpPr/>
          <p:nvPr/>
        </p:nvSpPr>
        <p:spPr>
          <a:xfrm>
            <a:off x="663330" y="188640"/>
            <a:ext cx="3044573" cy="864096"/>
          </a:xfrm>
          <a:prstGeom prst="homePlate">
            <a:avLst>
              <a:gd name="adj" fmla="val 28836"/>
            </a:avLst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Тематический блок 1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650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116632"/>
            <a:ext cx="8101050" cy="332656"/>
          </a:xfrm>
        </p:spPr>
        <p:txBody>
          <a:bodyPr/>
          <a:lstStyle/>
          <a:p>
            <a:pPr algn="just" eaLnBrk="1" hangingPunct="1"/>
            <a:r>
              <a:rPr lang="ru-RU" alt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Реализация в организации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560" y="620688"/>
            <a:ext cx="8352928" cy="5904656"/>
          </a:xfrm>
          <a:noFill/>
          <a:ln>
            <a:noFill/>
            <a:prstDash val="dash"/>
          </a:ln>
        </p:spPr>
        <p:txBody>
          <a:bodyPr/>
          <a:lstStyle/>
          <a:p>
            <a:pPr algn="just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itchFamily="2" charset="2"/>
              <a:buChar char="q"/>
            </a:pPr>
            <a:r>
              <a:rPr lang="ru-RU" alt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системное (постоянное) взаимодействие с </a:t>
            </a:r>
            <a:r>
              <a:rPr lang="ru-RU" alt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потребителями (рынком труда), изучение запросов и понимание </a:t>
            </a:r>
            <a:r>
              <a:rPr lang="ru-RU" alt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диапазона потребностей и ожиданий потребителей;</a:t>
            </a:r>
          </a:p>
          <a:p>
            <a:pPr algn="just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itchFamily="2" charset="2"/>
              <a:buChar char="q"/>
            </a:pPr>
            <a:r>
              <a:rPr lang="ru-RU" alt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alt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азработка основных и дополнительных программ на основе квалификационных </a:t>
            </a:r>
            <a:r>
              <a:rPr lang="ru-RU" alt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запросов </a:t>
            </a:r>
            <a:r>
              <a:rPr lang="ru-RU" alt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предприятий/организаций регионального </a:t>
            </a:r>
            <a:r>
              <a:rPr lang="ru-RU" alt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рынка </a:t>
            </a:r>
            <a:r>
              <a:rPr lang="ru-RU" alt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труда; </a:t>
            </a:r>
          </a:p>
          <a:p>
            <a:pPr algn="just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itchFamily="2" charset="2"/>
              <a:buChar char="q"/>
            </a:pPr>
            <a:r>
              <a:rPr lang="ru-RU" alt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alt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остоянное расширение и обновление портфеля </a:t>
            </a:r>
            <a:r>
              <a:rPr lang="ru-RU" alt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 </a:t>
            </a:r>
            <a:r>
              <a:rPr lang="ru-RU" alt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ПО, ДПО и их реализация под </a:t>
            </a:r>
            <a:r>
              <a:rPr lang="ru-RU" alt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заказ предприятий/организаций регионального рынка труда</a:t>
            </a:r>
            <a:r>
              <a:rPr lang="ru-RU" alt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altLang="ru-RU" sz="1500" b="1" dirty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itchFamily="2" charset="2"/>
              <a:buChar char="q"/>
            </a:pPr>
            <a:r>
              <a:rPr lang="ru-RU" alt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ценка и анализ </a:t>
            </a:r>
            <a:r>
              <a:rPr lang="ru-RU" alt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степени удовлетворения </a:t>
            </a:r>
            <a:r>
              <a:rPr lang="ru-RU" alt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ожиданий потребителей</a:t>
            </a:r>
            <a:r>
              <a:rPr lang="ru-RU" alt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altLang="ru-RU" sz="1500" dirty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itchFamily="2" charset="2"/>
              <a:buChar char="q"/>
            </a:pPr>
            <a:r>
              <a:rPr lang="ru-RU" alt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доведение </a:t>
            </a:r>
            <a:r>
              <a:rPr lang="ru-RU" alt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потребностей и </a:t>
            </a:r>
            <a:r>
              <a:rPr lang="ru-RU" alt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ожиданий </a:t>
            </a:r>
            <a:r>
              <a:rPr lang="ru-RU" alt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предприятий/организаций регионального рынка труда до сведения </a:t>
            </a:r>
            <a:r>
              <a:rPr lang="ru-RU" alt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сотрудников образовательной организации;</a:t>
            </a:r>
          </a:p>
          <a:p>
            <a:pPr algn="just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itchFamily="2" charset="2"/>
              <a:buChar char="q"/>
            </a:pPr>
            <a:r>
              <a:rPr lang="ru-RU" alt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alt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сетевого взаимодействия между </a:t>
            </a:r>
            <a:r>
              <a:rPr lang="ru-RU" alt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 </a:t>
            </a:r>
            <a:r>
              <a:rPr lang="ru-RU" alt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реализации основных и дополнительных </a:t>
            </a:r>
            <a:r>
              <a:rPr lang="ru-RU" alt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программ;</a:t>
            </a:r>
          </a:p>
          <a:p>
            <a:pPr algn="just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itchFamily="2" charset="2"/>
              <a:buChar char="q"/>
            </a:pPr>
            <a:r>
              <a:rPr lang="ru-RU" alt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alt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практики реализации программ дополнительного образования для студентов </a:t>
            </a:r>
            <a:r>
              <a:rPr lang="ru-RU" alt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 (расширение квалификаций у выпускников, «тонкая настройка» под запросы студентов, родителей и работодателей), </a:t>
            </a:r>
            <a:r>
              <a:rPr lang="ru-RU" alt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том числе в рамках интенсификации образовательного </a:t>
            </a:r>
            <a:r>
              <a:rPr lang="ru-RU" alt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процесса</a:t>
            </a:r>
          </a:p>
        </p:txBody>
      </p:sp>
    </p:spTree>
    <p:extLst>
      <p:ext uri="{BB962C8B-B14F-4D97-AF65-F5344CB8AC3E}">
        <p14:creationId xmlns:p14="http://schemas.microsoft.com/office/powerpoint/2010/main" val="167234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6202" y="188640"/>
            <a:ext cx="7355134" cy="327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85000"/>
              </a:lnSpc>
              <a:defRPr/>
            </a:pPr>
            <a:r>
              <a:rPr lang="ru-RU" b="1" spc="-30" dirty="0">
                <a:solidFill>
                  <a:srgbClr val="0000FF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ОБРАЗОВАТЕЛЬНАЯ ПРОГРАММА</a:t>
            </a:r>
            <a:r>
              <a:rPr lang="ru-RU" b="1" spc="-30" baseline="-25000" dirty="0">
                <a:solidFill>
                  <a:srgbClr val="0000FF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b="1" spc="-30" dirty="0">
                <a:solidFill>
                  <a:srgbClr val="0000FF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=  ПРОЕКТ</a:t>
            </a:r>
          </a:p>
        </p:txBody>
      </p:sp>
      <p:sp>
        <p:nvSpPr>
          <p:cNvPr id="5" name="Text Box 39"/>
          <p:cNvSpPr txBox="1">
            <a:spLocks noChangeArrowheads="1"/>
          </p:cNvSpPr>
          <p:nvPr/>
        </p:nvSpPr>
        <p:spPr bwMode="auto">
          <a:xfrm>
            <a:off x="436946" y="819869"/>
            <a:ext cx="3980088" cy="1384995"/>
          </a:xfrm>
          <a:prstGeom prst="rect">
            <a:avLst/>
          </a:prstGeom>
          <a:noFill/>
          <a:ln w="12700">
            <a:noFill/>
            <a:prstDash val="sysDash"/>
            <a:headEnd/>
            <a:tailEnd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eaLnBrk="0" hangingPunct="0"/>
            <a:r>
              <a:rPr lang="ru-RU" sz="14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</a:t>
            </a:r>
            <a:r>
              <a:rPr lang="ru-RU" sz="14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это комплекс взаимосвязанных мероприятий, предназначенных для достижения в течение заданного периода времени и при установленном бюджете, поставленных задач с четко определёнными целями</a:t>
            </a:r>
            <a:r>
              <a:rPr lang="ru-RU" sz="14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1400" b="1" dirty="0">
              <a:solidFill>
                <a:srgbClr val="00194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39"/>
          <p:cNvSpPr txBox="1">
            <a:spLocks noChangeArrowheads="1"/>
          </p:cNvSpPr>
          <p:nvPr/>
        </p:nvSpPr>
        <p:spPr bwMode="auto">
          <a:xfrm>
            <a:off x="4499992" y="819869"/>
            <a:ext cx="4502603" cy="1384995"/>
          </a:xfrm>
          <a:prstGeom prst="rect">
            <a:avLst/>
          </a:prstGeom>
          <a:noFill/>
          <a:ln w="12700">
            <a:noFill/>
            <a:prstDash val="sysDash"/>
            <a:headEnd/>
            <a:tailEnd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eaLnBrk="0" hangingPunct="0"/>
            <a:r>
              <a:rPr lang="ru-RU" sz="14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Образовательная программа </a:t>
            </a:r>
            <a:r>
              <a:rPr lang="ru-RU" sz="14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комплекс основных </a:t>
            </a:r>
            <a:r>
              <a:rPr lang="ru-RU" sz="14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характеристик </a:t>
            </a:r>
            <a:r>
              <a:rPr lang="ru-RU" sz="14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(объем, содержание, планируемые </a:t>
            </a:r>
            <a:r>
              <a:rPr lang="ru-RU" sz="14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</a:t>
            </a:r>
            <a:r>
              <a:rPr lang="ru-RU" sz="14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организационно-педагогических условий &lt;..&gt;, </a:t>
            </a:r>
            <a:r>
              <a:rPr lang="ru-RU" sz="14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который </a:t>
            </a:r>
            <a:r>
              <a:rPr lang="ru-RU" sz="14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 в виде учебного плана, </a:t>
            </a:r>
            <a:r>
              <a:rPr lang="ru-RU" sz="14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рабочих программ…</a:t>
            </a:r>
            <a:endParaRPr lang="ru-RU" sz="1400" dirty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4499992" y="908720"/>
            <a:ext cx="1" cy="1296144"/>
          </a:xfrm>
          <a:prstGeom prst="line">
            <a:avLst/>
          </a:prstGeom>
          <a:ln w="19050">
            <a:solidFill>
              <a:srgbClr val="000C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530243" y="2220831"/>
            <a:ext cx="8479366" cy="27537"/>
          </a:xfrm>
          <a:prstGeom prst="line">
            <a:avLst/>
          </a:prstGeom>
          <a:ln w="19050">
            <a:solidFill>
              <a:srgbClr val="000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526202" y="2348880"/>
            <a:ext cx="397379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194C"/>
                </a:solidFill>
              </a:rPr>
              <a:t>Управление проектом </a:t>
            </a:r>
            <a:r>
              <a:rPr lang="ru-RU" sz="1400" dirty="0">
                <a:solidFill>
                  <a:srgbClr val="00194C"/>
                </a:solidFill>
              </a:rPr>
              <a:t>– это управление целенаправленными изменениями для УСПЕШНОГО выполнения запланированных работ в соответствии с изначально установленными целями и требованиями по: </a:t>
            </a:r>
            <a:endParaRPr lang="ru-RU" sz="1400" dirty="0" smtClean="0">
              <a:solidFill>
                <a:srgbClr val="00194C"/>
              </a:solidFill>
            </a:endParaRPr>
          </a:p>
          <a:p>
            <a:pPr algn="just"/>
            <a:r>
              <a:rPr lang="ru-RU" sz="1400" dirty="0" smtClean="0">
                <a:solidFill>
                  <a:srgbClr val="00194C"/>
                </a:solidFill>
              </a:rPr>
              <a:t>● </a:t>
            </a:r>
            <a:r>
              <a:rPr lang="ru-RU" sz="1400" dirty="0">
                <a:solidFill>
                  <a:srgbClr val="00194C"/>
                </a:solidFill>
              </a:rPr>
              <a:t>срокам </a:t>
            </a:r>
            <a:endParaRPr lang="ru-RU" sz="1400" dirty="0" smtClean="0">
              <a:solidFill>
                <a:srgbClr val="00194C"/>
              </a:solidFill>
            </a:endParaRPr>
          </a:p>
          <a:p>
            <a:pPr algn="just"/>
            <a:r>
              <a:rPr lang="ru-RU" sz="1400" dirty="0" smtClean="0">
                <a:solidFill>
                  <a:srgbClr val="00194C"/>
                </a:solidFill>
              </a:rPr>
              <a:t>● </a:t>
            </a:r>
            <a:r>
              <a:rPr lang="ru-RU" sz="1400" dirty="0">
                <a:solidFill>
                  <a:srgbClr val="00194C"/>
                </a:solidFill>
              </a:rPr>
              <a:t>стоимости </a:t>
            </a:r>
            <a:endParaRPr lang="ru-RU" sz="1400" dirty="0" smtClean="0">
              <a:solidFill>
                <a:srgbClr val="00194C"/>
              </a:solidFill>
            </a:endParaRPr>
          </a:p>
          <a:p>
            <a:pPr algn="just"/>
            <a:r>
              <a:rPr lang="ru-RU" sz="1400" dirty="0" smtClean="0">
                <a:solidFill>
                  <a:srgbClr val="00194C"/>
                </a:solidFill>
              </a:rPr>
              <a:t>● </a:t>
            </a:r>
            <a:r>
              <a:rPr lang="ru-RU" sz="1400" dirty="0">
                <a:solidFill>
                  <a:srgbClr val="00194C"/>
                </a:solidFill>
              </a:rPr>
              <a:t>характеристикам ожидаемых результатов (качеству) </a:t>
            </a:r>
            <a:endParaRPr lang="ru-RU" sz="1400" dirty="0" smtClean="0">
              <a:solidFill>
                <a:srgbClr val="00194C"/>
              </a:solidFill>
            </a:endParaRPr>
          </a:p>
          <a:p>
            <a:pPr algn="just"/>
            <a:endParaRPr lang="ru-RU" sz="1400" dirty="0">
              <a:solidFill>
                <a:srgbClr val="00194C"/>
              </a:solidFill>
            </a:endParaRPr>
          </a:p>
          <a:p>
            <a:pPr algn="just"/>
            <a:r>
              <a:rPr lang="ru-RU" sz="1400" b="1" dirty="0" smtClean="0">
                <a:solidFill>
                  <a:srgbClr val="00194C"/>
                </a:solidFill>
              </a:rPr>
              <a:t>Руководитель </a:t>
            </a:r>
            <a:r>
              <a:rPr lang="ru-RU" sz="1400" b="1" dirty="0">
                <a:solidFill>
                  <a:srgbClr val="00194C"/>
                </a:solidFill>
              </a:rPr>
              <a:t>Проекта </a:t>
            </a:r>
            <a:r>
              <a:rPr lang="ru-RU" sz="1400" dirty="0">
                <a:solidFill>
                  <a:srgbClr val="00194C"/>
                </a:solidFill>
              </a:rPr>
              <a:t>– это профессиональный руководитель, владеющий необходимыми знаниями и опытом для успешного выполнения проекта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4788024" y="2374052"/>
            <a:ext cx="4153200" cy="3863260"/>
            <a:chOff x="4788024" y="2086020"/>
            <a:chExt cx="4153200" cy="3863260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4788024" y="2086020"/>
              <a:ext cx="4153200" cy="3863260"/>
              <a:chOff x="6703083" y="2429314"/>
              <a:chExt cx="4728860" cy="4185662"/>
            </a:xfrm>
          </p:grpSpPr>
          <p:grpSp>
            <p:nvGrpSpPr>
              <p:cNvPr id="11" name="Группа 10"/>
              <p:cNvGrpSpPr/>
              <p:nvPr/>
            </p:nvGrpSpPr>
            <p:grpSpPr>
              <a:xfrm>
                <a:off x="6703083" y="2429314"/>
                <a:ext cx="4728860" cy="4185662"/>
                <a:chOff x="7568313" y="2312778"/>
                <a:chExt cx="4427621" cy="4106779"/>
              </a:xfrm>
            </p:grpSpPr>
            <p:pic>
              <p:nvPicPr>
                <p:cNvPr id="13" name="Рисунок 12"/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54250" t="18227" r="21560" b="41851"/>
                <a:stretch/>
              </p:blipFill>
              <p:spPr>
                <a:xfrm>
                  <a:off x="7568313" y="2312778"/>
                  <a:ext cx="4427621" cy="4106779"/>
                </a:xfrm>
                <a:prstGeom prst="rect">
                  <a:avLst/>
                </a:prstGeom>
              </p:spPr>
            </p:pic>
            <p:sp>
              <p:nvSpPr>
                <p:cNvPr id="14" name="Прямоугольник 13"/>
                <p:cNvSpPr/>
                <p:nvPr/>
              </p:nvSpPr>
              <p:spPr>
                <a:xfrm>
                  <a:off x="7568313" y="5662863"/>
                  <a:ext cx="436698" cy="4904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rgbClr val="00194C"/>
                    </a:solidFill>
                  </a:endParaRPr>
                </a:p>
              </p:txBody>
            </p:sp>
          </p:grpSp>
          <p:sp>
            <p:nvSpPr>
              <p:cNvPr id="12" name="TextBox 11"/>
              <p:cNvSpPr txBox="1"/>
              <p:nvPr/>
            </p:nvSpPr>
            <p:spPr>
              <a:xfrm>
                <a:off x="8186527" y="4204472"/>
                <a:ext cx="1761971" cy="625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050" b="1" dirty="0">
                    <a:solidFill>
                      <a:srgbClr val="00194C"/>
                    </a:solidFill>
                  </a:rPr>
                  <a:t>Жизненный цикл образовательной программы</a:t>
                </a:r>
              </a:p>
            </p:txBody>
          </p:sp>
        </p:grpSp>
        <p:sp>
          <p:nvSpPr>
            <p:cNvPr id="2" name="Скругленный прямоугольник 1"/>
            <p:cNvSpPr/>
            <p:nvPr/>
          </p:nvSpPr>
          <p:spPr>
            <a:xfrm>
              <a:off x="6201808" y="2204864"/>
              <a:ext cx="1313728" cy="648072"/>
            </a:xfrm>
            <a:prstGeom prst="roundRect">
              <a:avLst/>
            </a:prstGeom>
            <a:solidFill>
              <a:srgbClr val="C6EC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b="1" dirty="0" smtClean="0">
                  <a:solidFill>
                    <a:srgbClr val="00194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Выявление потребности</a:t>
              </a:r>
            </a:p>
            <a:p>
              <a:pPr algn="ctr"/>
              <a:r>
                <a:rPr lang="ru-RU" sz="900" b="1" dirty="0" smtClean="0">
                  <a:solidFill>
                    <a:srgbClr val="00194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(изучение спроса)</a:t>
              </a:r>
              <a:endParaRPr lang="ru-RU" sz="9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Стрелка вправо 15"/>
          <p:cNvSpPr/>
          <p:nvPr/>
        </p:nvSpPr>
        <p:spPr>
          <a:xfrm>
            <a:off x="467544" y="5820116"/>
            <a:ext cx="4857974" cy="993260"/>
          </a:xfrm>
          <a:prstGeom prst="rightArrow">
            <a:avLst>
              <a:gd name="adj1" fmla="val 100000"/>
              <a:gd name="adj2" fmla="val 50263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к управлению </a:t>
            </a: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 = </a:t>
            </a:r>
          </a:p>
          <a:p>
            <a:pPr algn="ctr"/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требованиям </a:t>
            </a:r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СПО </a:t>
            </a: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управлению ООП = </a:t>
            </a:r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требованиям ГОСТ ISO </a:t>
            </a: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серии 9000 </a:t>
            </a:r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управлению </a:t>
            </a: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документацией</a:t>
            </a: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9512" y="5910371"/>
            <a:ext cx="213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!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95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54596" y="0"/>
            <a:ext cx="8381900" cy="635571"/>
          </a:xfrm>
        </p:spPr>
        <p:txBody>
          <a:bodyPr/>
          <a:lstStyle/>
          <a:p>
            <a:pPr algn="just"/>
            <a:r>
              <a:rPr lang="ru-RU" sz="1800" b="1" i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Условия </a:t>
            </a:r>
            <a:r>
              <a:rPr lang="ru-RU" sz="1800" b="1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разработки и реализации </a:t>
            </a:r>
            <a:r>
              <a:rPr lang="ru-RU" sz="1800" b="1" i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программ подготовки, ориентированных на рынок </a:t>
            </a:r>
            <a:r>
              <a:rPr lang="ru-RU" sz="1800" b="1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труда</a:t>
            </a:r>
            <a:endParaRPr lang="ru-RU" sz="1800" b="1" i="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16016" y="764703"/>
            <a:ext cx="4320480" cy="273675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Обучение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внешних семинарах сотрудника, способного транслировать новые знания и обучить персонал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ПОО,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вовлеченный в работу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сотрудник должен обладать управленческими полномочиями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!!!!!!)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sng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(</a:t>
            </a:r>
            <a:r>
              <a:rPr kumimoji="0" lang="ru-RU" sz="11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ИЛИ)</a:t>
            </a:r>
            <a:r>
              <a:rPr kumimoji="0" lang="ru-RU" sz="9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ru-RU" sz="14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обучение педагогических и административных работников с привлечением сторонних специалистов И (ИЛИ) активное участие в работе регионального УМО по УГС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sng" strike="noStrike" kern="1200" cap="none" spc="0" normalizeH="0" baseline="0" noProof="0" dirty="0" smtClean="0">
              <a:ln>
                <a:noFill/>
              </a:ln>
              <a:solidFill>
                <a:srgbClr val="0019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</a:t>
            </a:r>
            <a:r>
              <a:rPr kumimoji="0" lang="ru-RU" sz="1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ва вектора обучения</a:t>
            </a:r>
            <a:r>
              <a:rPr kumimoji="0" lang="ru-RU" sz="14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ru-RU" sz="1400" b="0" i="0" u="sng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обучение модераторов и преподавателей</a:t>
            </a:r>
            <a:r>
              <a:rPr kumimoji="0" lang="ru-RU" sz="14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ru-RU" sz="1400" b="0" i="0" u="sng" strike="noStrike" kern="1200" cap="none" spc="0" normalizeH="0" baseline="0" noProof="0" dirty="0">
              <a:ln>
                <a:noFill/>
              </a:ln>
              <a:solidFill>
                <a:srgbClr val="0019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33826" y="3710642"/>
            <a:ext cx="4302670" cy="1446550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Контроль за выполнением регламентов (административный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контроль).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Проведение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внутренних аудитов </a:t>
            </a:r>
            <a:r>
              <a:rPr kumimoji="0" lang="ru-RU" sz="1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структурных подразделений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оценке результативности деятельности и выполнения установленных требований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29445" y="5646902"/>
            <a:ext cx="4001988" cy="101566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Реализация ОП, мониторинг соответствия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результатов подготовки запросам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рынка труда  (текущая, промежуточная и итоговая аттестация)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19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33826" y="6084585"/>
            <a:ext cx="4302670" cy="584775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Корректировка/актуализация основных и дополнительных образовательных программ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19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8180" y="764704"/>
            <a:ext cx="4013820" cy="110490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Возложение ответственности на заместителя директора, создание специализированного отдела и/или введению дополнительных трудовых функций действующим сотрудникам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58180" y="2054020"/>
            <a:ext cx="4001988" cy="108057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Разработка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четкого алгоритма работы с назначением сроков и ответственных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 выполнение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 (администрирование процесса)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19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2461" y="4528002"/>
            <a:ext cx="4001988" cy="100662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Применение внутренних регламентов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перевода требований рынка труда в образовательные результаты и содержание рабочих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программ на уровне ПЦК..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19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9445" y="3306519"/>
            <a:ext cx="4028020" cy="107825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Разработка внутренних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локальных актов,  инструкций, рекомендаций, шаблонов для выполнения работы (форм согласования ПС и ФГОС, шаблона рабочей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программы и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др.)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733826" y="5301208"/>
            <a:ext cx="4302670" cy="584775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19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Организация мастер-классов по обмену опытом между структурными подразделениями</a:t>
            </a:r>
          </a:p>
        </p:txBody>
      </p:sp>
    </p:spTree>
    <p:extLst>
      <p:ext uri="{BB962C8B-B14F-4D97-AF65-F5344CB8AC3E}">
        <p14:creationId xmlns:p14="http://schemas.microsoft.com/office/powerpoint/2010/main" val="145637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 bwMode="auto">
          <a:xfrm>
            <a:off x="971600" y="6093296"/>
            <a:ext cx="7632848" cy="648073"/>
          </a:xfrm>
          <a:prstGeom prst="roundRect">
            <a:avLst/>
          </a:prstGeom>
          <a:ln>
            <a:solidFill>
              <a:schemeClr val="bg2">
                <a:lumMod val="25000"/>
              </a:schemeClr>
            </a:solidFill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 </a:t>
            </a:r>
            <a:r>
              <a:rPr lang="ru-RU" sz="14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 ПО, ДПО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(для действующего </a:t>
            </a:r>
            <a:r>
              <a:rPr lang="ru-RU" sz="1400" b="1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персонала </a:t>
            </a:r>
            <a:r>
              <a:rPr lang="ru-RU" sz="14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предприятий, незанятого населения и студентов)</a:t>
            </a:r>
            <a:endParaRPr lang="ru-RU" sz="1400" b="1" kern="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5364088" y="5149900"/>
            <a:ext cx="3456384" cy="799380"/>
          </a:xfrm>
          <a:prstGeom prst="roundRect">
            <a:avLst/>
          </a:prstGeom>
          <a:ln>
            <a:solidFill>
              <a:schemeClr val="bg2">
                <a:lumMod val="25000"/>
              </a:schemeClr>
            </a:solidFill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НОВЫЕ программы </a:t>
            </a:r>
            <a:r>
              <a:rPr lang="ru-RU" sz="14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 технологии организации стажировки </a:t>
            </a:r>
            <a:r>
              <a:rPr lang="ru-RU" sz="1400" b="1" kern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педагогов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3001"/>
            <a:ext cx="8604448" cy="695697"/>
          </a:xfrm>
        </p:spPr>
        <p:txBody>
          <a:bodyPr/>
          <a:lstStyle/>
          <a:p>
            <a:pPr algn="just"/>
            <a:r>
              <a:rPr lang="ru-R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исследований квалификационных запросов рынка труда при отборе содержания программ</a:t>
            </a:r>
            <a:endParaRPr lang="ru-RU" sz="1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олилиния 20"/>
          <p:cNvSpPr/>
          <p:nvPr/>
        </p:nvSpPr>
        <p:spPr>
          <a:xfrm>
            <a:off x="3510520" y="2003778"/>
            <a:ext cx="2483000" cy="1254114"/>
          </a:xfrm>
          <a:custGeom>
            <a:avLst/>
            <a:gdLst>
              <a:gd name="connsiteX0" fmla="*/ 0 w 1383654"/>
              <a:gd name="connsiteY0" fmla="*/ 691827 h 1383654"/>
              <a:gd name="connsiteX1" fmla="*/ 691827 w 1383654"/>
              <a:gd name="connsiteY1" fmla="*/ 0 h 1383654"/>
              <a:gd name="connsiteX2" fmla="*/ 1383654 w 1383654"/>
              <a:gd name="connsiteY2" fmla="*/ 691827 h 1383654"/>
              <a:gd name="connsiteX3" fmla="*/ 691827 w 1383654"/>
              <a:gd name="connsiteY3" fmla="*/ 1383654 h 1383654"/>
              <a:gd name="connsiteX4" fmla="*/ 0 w 1383654"/>
              <a:gd name="connsiteY4" fmla="*/ 691827 h 1383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3654" h="1383654">
                <a:moveTo>
                  <a:pt x="0" y="691827"/>
                </a:moveTo>
                <a:cubicBezTo>
                  <a:pt x="0" y="309741"/>
                  <a:pt x="309741" y="0"/>
                  <a:pt x="691827" y="0"/>
                </a:cubicBezTo>
                <a:cubicBezTo>
                  <a:pt x="1073913" y="0"/>
                  <a:pt x="1383654" y="309741"/>
                  <a:pt x="1383654" y="691827"/>
                </a:cubicBezTo>
                <a:cubicBezTo>
                  <a:pt x="1383654" y="1073913"/>
                  <a:pt x="1073913" y="1383654"/>
                  <a:pt x="691827" y="1383654"/>
                </a:cubicBezTo>
                <a:cubicBezTo>
                  <a:pt x="309741" y="1383654"/>
                  <a:pt x="0" y="1073913"/>
                  <a:pt x="0" y="691827"/>
                </a:cubicBezTo>
                <a:close/>
              </a:path>
            </a:pathLst>
          </a:custGeom>
          <a:solidFill>
            <a:srgbClr val="00B05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2">
              <a:hueOff val="-13120027"/>
              <a:satOff val="-67165"/>
              <a:lumOff val="2627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7871" tIns="217871" rIns="217871" bIns="21787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 СПО</a:t>
            </a:r>
            <a:endPara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2457944" y="908720"/>
            <a:ext cx="2498618" cy="1254114"/>
          </a:xfrm>
          <a:custGeom>
            <a:avLst/>
            <a:gdLst>
              <a:gd name="connsiteX0" fmla="*/ 0 w 1383654"/>
              <a:gd name="connsiteY0" fmla="*/ 691827 h 1383654"/>
              <a:gd name="connsiteX1" fmla="*/ 691827 w 1383654"/>
              <a:gd name="connsiteY1" fmla="*/ 0 h 1383654"/>
              <a:gd name="connsiteX2" fmla="*/ 1383654 w 1383654"/>
              <a:gd name="connsiteY2" fmla="*/ 691827 h 1383654"/>
              <a:gd name="connsiteX3" fmla="*/ 691827 w 1383654"/>
              <a:gd name="connsiteY3" fmla="*/ 1383654 h 1383654"/>
              <a:gd name="connsiteX4" fmla="*/ 0 w 1383654"/>
              <a:gd name="connsiteY4" fmla="*/ 691827 h 1383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3654" h="1383654">
                <a:moveTo>
                  <a:pt x="0" y="691827"/>
                </a:moveTo>
                <a:cubicBezTo>
                  <a:pt x="0" y="309741"/>
                  <a:pt x="309741" y="0"/>
                  <a:pt x="691827" y="0"/>
                </a:cubicBezTo>
                <a:cubicBezTo>
                  <a:pt x="1073913" y="0"/>
                  <a:pt x="1383654" y="309741"/>
                  <a:pt x="1383654" y="691827"/>
                </a:cubicBezTo>
                <a:cubicBezTo>
                  <a:pt x="1383654" y="1073913"/>
                  <a:pt x="1073913" y="1383654"/>
                  <a:pt x="691827" y="1383654"/>
                </a:cubicBezTo>
                <a:cubicBezTo>
                  <a:pt x="309741" y="1383654"/>
                  <a:pt x="0" y="1073913"/>
                  <a:pt x="0" y="691827"/>
                </a:cubicBezTo>
                <a:close/>
              </a:path>
            </a:pathLst>
          </a:custGeom>
          <a:solidFill>
            <a:srgbClr val="C0000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2">
              <a:hueOff val="-6560013"/>
              <a:satOff val="-33582"/>
              <a:lumOff val="1313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217871" rIns="108000" bIns="21787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Требования </a:t>
            </a: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НЧ/РЧ, ДЭ </a:t>
            </a: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 bwMode="auto">
          <a:xfrm>
            <a:off x="395536" y="2815922"/>
            <a:ext cx="2520280" cy="864096"/>
          </a:xfrm>
          <a:prstGeom prst="roundRect">
            <a:avLst/>
          </a:prstGeom>
          <a:ln>
            <a:solidFill>
              <a:schemeClr val="bg2">
                <a:lumMod val="25000"/>
              </a:schemeClr>
            </a:solidFill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rgbClr val="001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модулей, дисциплин,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 smtClean="0">
                <a:solidFill>
                  <a:srgbClr val="001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МР УП/ПП, </a:t>
            </a:r>
            <a:r>
              <a:rPr lang="ru-RU" sz="1400" b="1" kern="0" dirty="0">
                <a:solidFill>
                  <a:srgbClr val="001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КР/ВКР</a:t>
            </a:r>
          </a:p>
        </p:txBody>
      </p:sp>
      <p:sp>
        <p:nvSpPr>
          <p:cNvPr id="31" name="Скругленный прямоугольник 30"/>
          <p:cNvSpPr/>
          <p:nvPr/>
        </p:nvSpPr>
        <p:spPr bwMode="auto">
          <a:xfrm>
            <a:off x="395536" y="3861048"/>
            <a:ext cx="2520280" cy="864096"/>
          </a:xfrm>
          <a:prstGeom prst="roundRect">
            <a:avLst/>
          </a:prstGeom>
          <a:ln>
            <a:solidFill>
              <a:schemeClr val="bg2">
                <a:lumMod val="25000"/>
              </a:schemeClr>
            </a:solidFill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dirty="0">
                <a:solidFill>
                  <a:srgbClr val="001400"/>
                </a:solidFill>
                <a:latin typeface="Arial" pitchFamily="34" charset="0"/>
                <a:cs typeface="Arial" pitchFamily="34" charset="0"/>
              </a:rPr>
              <a:t>Тематика ЛР/ПЗ и технологии проведения учебных занятий </a:t>
            </a:r>
            <a:endParaRPr lang="ru-RU" sz="1600" b="1" kern="0" dirty="0">
              <a:solidFill>
                <a:srgbClr val="0014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 bwMode="auto">
          <a:xfrm>
            <a:off x="3491880" y="3861048"/>
            <a:ext cx="2376264" cy="864096"/>
          </a:xfrm>
          <a:prstGeom prst="roundRect">
            <a:avLst/>
          </a:prstGeom>
          <a:ln>
            <a:solidFill>
              <a:schemeClr val="bg2">
                <a:lumMod val="25000"/>
              </a:schemeClr>
            </a:solidFill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dirty="0">
                <a:solidFill>
                  <a:srgbClr val="001400"/>
                </a:solidFill>
                <a:latin typeface="Arial" pitchFamily="34" charset="0"/>
                <a:cs typeface="Arial" pitchFamily="34" charset="0"/>
              </a:rPr>
              <a:t>Содержание КОС и процедур оценки </a:t>
            </a:r>
          </a:p>
        </p:txBody>
      </p:sp>
      <p:sp>
        <p:nvSpPr>
          <p:cNvPr id="33" name="Скругленный прямоугольник 32"/>
          <p:cNvSpPr/>
          <p:nvPr/>
        </p:nvSpPr>
        <p:spPr bwMode="auto">
          <a:xfrm>
            <a:off x="6588224" y="2815923"/>
            <a:ext cx="2376264" cy="864096"/>
          </a:xfrm>
          <a:prstGeom prst="roundRect">
            <a:avLst/>
          </a:prstGeom>
          <a:ln>
            <a:solidFill>
              <a:schemeClr val="bg2">
                <a:lumMod val="25000"/>
              </a:schemeClr>
            </a:solidFill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dirty="0">
                <a:solidFill>
                  <a:srgbClr val="001400"/>
                </a:solidFill>
                <a:latin typeface="Arial" pitchFamily="34" charset="0"/>
                <a:cs typeface="Arial" pitchFamily="34" charset="0"/>
              </a:rPr>
              <a:t>Программное и материально-техническое обеспечение</a:t>
            </a:r>
          </a:p>
        </p:txBody>
      </p:sp>
      <p:sp>
        <p:nvSpPr>
          <p:cNvPr id="34" name="Скругленный прямоугольник 33"/>
          <p:cNvSpPr/>
          <p:nvPr/>
        </p:nvSpPr>
        <p:spPr bwMode="auto">
          <a:xfrm>
            <a:off x="6588224" y="3861048"/>
            <a:ext cx="2376264" cy="864096"/>
          </a:xfrm>
          <a:prstGeom prst="roundRect">
            <a:avLst/>
          </a:prstGeom>
          <a:ln>
            <a:solidFill>
              <a:schemeClr val="bg2">
                <a:lumMod val="25000"/>
              </a:schemeClr>
            </a:solidFill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dirty="0">
                <a:solidFill>
                  <a:srgbClr val="001400"/>
                </a:solidFill>
                <a:latin typeface="Arial" pitchFamily="34" charset="0"/>
                <a:cs typeface="Arial" pitchFamily="34" charset="0"/>
              </a:rPr>
              <a:t>Методическое обеспечение дуального обучения</a:t>
            </a:r>
          </a:p>
        </p:txBody>
      </p:sp>
      <p:sp>
        <p:nvSpPr>
          <p:cNvPr id="35" name="Скругленный прямоугольник 34"/>
          <p:cNvSpPr/>
          <p:nvPr/>
        </p:nvSpPr>
        <p:spPr bwMode="auto">
          <a:xfrm>
            <a:off x="755576" y="5149900"/>
            <a:ext cx="3456384" cy="799380"/>
          </a:xfrm>
          <a:prstGeom prst="roundRect">
            <a:avLst/>
          </a:prstGeom>
          <a:ln>
            <a:solidFill>
              <a:schemeClr val="bg2">
                <a:lumMod val="25000"/>
              </a:schemeClr>
            </a:solidFill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Программы обучения наставников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 предприятии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51520" y="4941168"/>
            <a:ext cx="8784976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Стрелка вверх 4"/>
          <p:cNvSpPr/>
          <p:nvPr/>
        </p:nvSpPr>
        <p:spPr>
          <a:xfrm>
            <a:off x="2051720" y="4941168"/>
            <a:ext cx="720080" cy="208732"/>
          </a:xfrm>
          <a:prstGeom prst="upArrow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верх 35"/>
          <p:cNvSpPr/>
          <p:nvPr/>
        </p:nvSpPr>
        <p:spPr>
          <a:xfrm>
            <a:off x="6948264" y="4941168"/>
            <a:ext cx="720080" cy="208732"/>
          </a:xfrm>
          <a:prstGeom prst="upArrow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427984" y="4941168"/>
            <a:ext cx="648072" cy="1008112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4490814" y="836712"/>
            <a:ext cx="2673474" cy="1318474"/>
          </a:xfrm>
          <a:custGeom>
            <a:avLst/>
            <a:gdLst>
              <a:gd name="connsiteX0" fmla="*/ 0 w 1383654"/>
              <a:gd name="connsiteY0" fmla="*/ 691827 h 1383654"/>
              <a:gd name="connsiteX1" fmla="*/ 691827 w 1383654"/>
              <a:gd name="connsiteY1" fmla="*/ 0 h 1383654"/>
              <a:gd name="connsiteX2" fmla="*/ 1383654 w 1383654"/>
              <a:gd name="connsiteY2" fmla="*/ 691827 h 1383654"/>
              <a:gd name="connsiteX3" fmla="*/ 691827 w 1383654"/>
              <a:gd name="connsiteY3" fmla="*/ 1383654 h 1383654"/>
              <a:gd name="connsiteX4" fmla="*/ 0 w 1383654"/>
              <a:gd name="connsiteY4" fmla="*/ 691827 h 1383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3654" h="1383654">
                <a:moveTo>
                  <a:pt x="0" y="691827"/>
                </a:moveTo>
                <a:cubicBezTo>
                  <a:pt x="0" y="309741"/>
                  <a:pt x="309741" y="0"/>
                  <a:pt x="691827" y="0"/>
                </a:cubicBezTo>
                <a:cubicBezTo>
                  <a:pt x="1073913" y="0"/>
                  <a:pt x="1383654" y="309741"/>
                  <a:pt x="1383654" y="691827"/>
                </a:cubicBezTo>
                <a:cubicBezTo>
                  <a:pt x="1383654" y="1073913"/>
                  <a:pt x="1073913" y="1383654"/>
                  <a:pt x="691827" y="1383654"/>
                </a:cubicBezTo>
                <a:cubicBezTo>
                  <a:pt x="309741" y="1383654"/>
                  <a:pt x="0" y="1073913"/>
                  <a:pt x="0" y="691827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7871" tIns="217871" rIns="217871" bIns="21787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Требования ПС + предприятий, организаций</a:t>
            </a:r>
            <a:endPara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Shape 21"/>
          <p:cNvSpPr/>
          <p:nvPr/>
        </p:nvSpPr>
        <p:spPr>
          <a:xfrm>
            <a:off x="1018656" y="692696"/>
            <a:ext cx="7488831" cy="2520280"/>
          </a:xfrm>
          <a:prstGeom prst="funnel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1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Стрелка вниз 17"/>
          <p:cNvSpPr/>
          <p:nvPr/>
        </p:nvSpPr>
        <p:spPr>
          <a:xfrm>
            <a:off x="3418112" y="3212976"/>
            <a:ext cx="2738064" cy="467043"/>
          </a:xfrm>
          <a:prstGeom prst="downArrow">
            <a:avLst>
              <a:gd name="adj1" fmla="val 73624"/>
              <a:gd name="adj2" fmla="val 5716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изменения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39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5" grpId="0" animBg="1"/>
      <p:bldP spid="36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259632" y="1916832"/>
            <a:ext cx="7560840" cy="31683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altLang="ru-RU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Актуализация форм учебно-методических документов как инструмент администрирования процесса разработки образовательных программ в соответствии с запросами рынка труда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663330" y="188640"/>
            <a:ext cx="3044573" cy="864096"/>
          </a:xfrm>
          <a:prstGeom prst="homePlate">
            <a:avLst>
              <a:gd name="adj" fmla="val 28836"/>
            </a:avLst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Тематический блок 2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55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5556" y="100043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Актуализация форм учебно-методических </a:t>
            </a:r>
            <a:r>
              <a:rPr lang="ru-RU" alt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 как инструмент администрирования процесса разработки образовательных программ в соответствии с запросами рынка труда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Параллелограмм 2"/>
          <p:cNvSpPr/>
          <p:nvPr/>
        </p:nvSpPr>
        <p:spPr>
          <a:xfrm>
            <a:off x="3203848" y="1531026"/>
            <a:ext cx="5760640" cy="1059644"/>
          </a:xfrm>
          <a:prstGeom prst="parallelogram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i="1" dirty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Должно ли что-то поменяться в </a:t>
            </a:r>
            <a:r>
              <a:rPr lang="ru-RU" sz="1500" b="1" i="1" dirty="0" smtClean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структуре </a:t>
            </a:r>
            <a:r>
              <a:rPr lang="ru-RU" sz="1500" b="1" i="1" dirty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учебно-методических документов при разработке программ ориентированных на рынок труда?</a:t>
            </a:r>
          </a:p>
        </p:txBody>
      </p:sp>
      <p:sp>
        <p:nvSpPr>
          <p:cNvPr id="9" name="Параллелограмм 8"/>
          <p:cNvSpPr/>
          <p:nvPr/>
        </p:nvSpPr>
        <p:spPr>
          <a:xfrm>
            <a:off x="2843808" y="2899178"/>
            <a:ext cx="5760640" cy="1059644"/>
          </a:xfrm>
          <a:prstGeom prst="parallelogram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i="1" dirty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Какие «следы» должны содержать рабочие программы и иные учебно-методические документы, ориентированные  выполнение требований рынка труда?</a:t>
            </a:r>
          </a:p>
        </p:txBody>
      </p:sp>
      <p:sp>
        <p:nvSpPr>
          <p:cNvPr id="10" name="Параллелограмм 9"/>
          <p:cNvSpPr/>
          <p:nvPr/>
        </p:nvSpPr>
        <p:spPr>
          <a:xfrm>
            <a:off x="2483768" y="4293096"/>
            <a:ext cx="5760640" cy="1059644"/>
          </a:xfrm>
          <a:prstGeom prst="parallelogram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i="1" dirty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В какой из разделов РП необходимо будет вносить изменения?</a:t>
            </a:r>
          </a:p>
        </p:txBody>
      </p:sp>
      <p:sp>
        <p:nvSpPr>
          <p:cNvPr id="11" name="Параллелограмм 10"/>
          <p:cNvSpPr/>
          <p:nvPr/>
        </p:nvSpPr>
        <p:spPr>
          <a:xfrm>
            <a:off x="2123728" y="5681724"/>
            <a:ext cx="5760640" cy="1059644"/>
          </a:xfrm>
          <a:prstGeom prst="parallelogram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i="1" dirty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Должны ли быть единые требования к структуре и оформлению учебно-методических документов в ПОО? </a:t>
            </a:r>
          </a:p>
          <a:p>
            <a:r>
              <a:rPr lang="ru-RU" sz="1500" b="1" i="1" dirty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Кто устанавливает эти требования?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1907704" y="1440071"/>
            <a:ext cx="1368152" cy="530129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1763688" y="1976628"/>
            <a:ext cx="1071510" cy="423491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2051720" y="1412776"/>
            <a:ext cx="648072" cy="2561369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1313989" y="4293096"/>
            <a:ext cx="619456" cy="2448272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737947" y="1440071"/>
            <a:ext cx="457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77907" y="2793122"/>
            <a:ext cx="457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08397" y="4161274"/>
            <a:ext cx="457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1560" y="5669897"/>
            <a:ext cx="457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489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028384" cy="720080"/>
          </a:xfrm>
        </p:spPr>
        <p:txBody>
          <a:bodyPr/>
          <a:lstStyle/>
          <a:p>
            <a:pPr algn="ctr"/>
            <a:r>
              <a:rPr lang="ru-RU" altLang="ru-RU" sz="1800" b="1" i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Актуализация </a:t>
            </a:r>
            <a:r>
              <a:rPr lang="ru-RU" altLang="ru-RU" sz="1800" b="1" i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 учебно-методических документов!!!!!</a:t>
            </a:r>
            <a:endParaRPr lang="ru-RU" altLang="ru-RU" sz="1800" b="1" i="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6372036"/>
            <a:ext cx="885698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Bahnschrift" pitchFamily="34" charset="0"/>
              </a:rPr>
              <a:t>Документы должны содержать «следы» отражения требований рынка труда</a:t>
            </a:r>
            <a:endParaRPr lang="ru-RU" dirty="0">
              <a:solidFill>
                <a:srgbClr val="FF0000"/>
              </a:solidFill>
              <a:latin typeface="Bahnschrift" pitchFamily="34" charset="0"/>
            </a:endParaRPr>
          </a:p>
        </p:txBody>
      </p:sp>
      <p:sp>
        <p:nvSpPr>
          <p:cNvPr id="5" name="Параллелограмм 4"/>
          <p:cNvSpPr/>
          <p:nvPr/>
        </p:nvSpPr>
        <p:spPr>
          <a:xfrm>
            <a:off x="755576" y="1322988"/>
            <a:ext cx="8208912" cy="2106012"/>
          </a:xfrm>
          <a:prstGeom prst="parallelogram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i="1" dirty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Необходимо продумать где в программах профессиональных модулей и учебных дисциплин работа по сопоставлению ФГОС и рынка труда найдет отражение.</a:t>
            </a:r>
          </a:p>
          <a:p>
            <a:endParaRPr lang="ru-RU" sz="1600" i="1" dirty="0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i="1" dirty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Для организации работы по проектированию образовательного процесса на уровне ОО требуется разработка макета (шаблона) программ учебных дисциплин и профессиональных </a:t>
            </a:r>
            <a:r>
              <a:rPr lang="ru-RU" sz="1600" i="1" dirty="0" smtClean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модулей</a:t>
            </a:r>
            <a:endParaRPr lang="ru-RU" sz="1600" i="1" dirty="0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араллелограмм 6"/>
          <p:cNvSpPr/>
          <p:nvPr/>
        </p:nvSpPr>
        <p:spPr>
          <a:xfrm>
            <a:off x="611560" y="3789040"/>
            <a:ext cx="8208912" cy="2304256"/>
          </a:xfrm>
          <a:prstGeom prst="parallelogram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i="1" dirty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Требуется внесение изменений в шаблоны рабочих программ учебных дисциплин и профессиональных модулей: изменения (новые клише, таблицы) в разделы: </a:t>
            </a:r>
            <a:endParaRPr lang="ru-RU" sz="1600" i="1" dirty="0" smtClean="0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i="1" dirty="0" smtClean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паспорт </a:t>
            </a:r>
            <a:r>
              <a:rPr lang="ru-RU" sz="1600" i="1" dirty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программы,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i="1" dirty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результаты освоения,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i="1" dirty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структура и содержание,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i="1" dirty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условия реализации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286457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 txBox="1">
            <a:spLocks/>
          </p:cNvSpPr>
          <p:nvPr/>
        </p:nvSpPr>
        <p:spPr>
          <a:xfrm>
            <a:off x="670476" y="44624"/>
            <a:ext cx="8395724" cy="72008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pPr algn="just"/>
            <a:r>
              <a:rPr lang="ru-RU" sz="1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разработки программ </a:t>
            </a:r>
            <a:r>
              <a:rPr lang="ru-R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модулей и дисциплин на основе требований рынка труда</a:t>
            </a:r>
            <a:endParaRPr lang="ru-RU" sz="1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6156903" y="3322368"/>
            <a:ext cx="2879593" cy="2845516"/>
          </a:xfrm>
          <a:prstGeom prst="chevron">
            <a:avLst>
              <a:gd name="adj" fmla="val 16468"/>
            </a:avLst>
          </a:prstGeom>
          <a:solidFill>
            <a:schemeClr val="bg1">
              <a:lumMod val="95000"/>
            </a:schemeClr>
          </a:solidFill>
          <a:ln w="38100">
            <a:noFill/>
            <a:miter lim="800000"/>
            <a:headEnd/>
            <a:tailEnd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gray">
          <a:xfrm>
            <a:off x="3264946" y="3285164"/>
            <a:ext cx="3035246" cy="2845516"/>
          </a:xfrm>
          <a:prstGeom prst="chevron">
            <a:avLst>
              <a:gd name="adj" fmla="val 17842"/>
            </a:avLst>
          </a:prstGeom>
          <a:solidFill>
            <a:schemeClr val="bg1">
              <a:lumMod val="95000"/>
            </a:schemeClr>
          </a:solidFill>
          <a:ln w="38100">
            <a:noFill/>
            <a:miter lim="800000"/>
            <a:headEnd/>
            <a:tailEnd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gray">
          <a:xfrm>
            <a:off x="251520" y="3285164"/>
            <a:ext cx="3035246" cy="2845516"/>
          </a:xfrm>
          <a:prstGeom prst="chevron">
            <a:avLst>
              <a:gd name="adj" fmla="val 17842"/>
            </a:avLst>
          </a:prstGeom>
          <a:solidFill>
            <a:schemeClr val="bg1">
              <a:lumMod val="95000"/>
            </a:schemeClr>
          </a:solidFill>
          <a:ln w="38100">
            <a:noFill/>
            <a:miter lim="800000"/>
            <a:headEnd/>
            <a:tailEnd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gray">
          <a:xfrm>
            <a:off x="670476" y="1052736"/>
            <a:ext cx="2101324" cy="56473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ru-RU" sz="2000" b="1" dirty="0">
                <a:solidFill>
                  <a:srgbClr val="00194C"/>
                </a:solidFill>
              </a:rPr>
              <a:t>этап</a:t>
            </a:r>
            <a:r>
              <a:rPr lang="en-US" sz="2000" b="1" dirty="0">
                <a:solidFill>
                  <a:srgbClr val="00194C"/>
                </a:solidFill>
              </a:rPr>
              <a:t> </a:t>
            </a:r>
            <a:r>
              <a:rPr lang="ru-RU" sz="2000" b="1" dirty="0">
                <a:solidFill>
                  <a:srgbClr val="00194C"/>
                </a:solidFill>
              </a:rPr>
              <a:t>1</a:t>
            </a:r>
            <a:endParaRPr lang="en-US" sz="2000" b="1" dirty="0">
              <a:solidFill>
                <a:srgbClr val="00194C"/>
              </a:solidFill>
            </a:endParaRP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gray">
          <a:xfrm>
            <a:off x="3622804" y="1052736"/>
            <a:ext cx="2101324" cy="56473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>
                <a:solidFill>
                  <a:srgbClr val="00194C"/>
                </a:solidFill>
              </a:rPr>
              <a:t>этап</a:t>
            </a:r>
            <a:r>
              <a:rPr lang="en-US" sz="2000" b="1" dirty="0">
                <a:solidFill>
                  <a:srgbClr val="00194C"/>
                </a:solidFill>
              </a:rPr>
              <a:t> </a:t>
            </a:r>
            <a:r>
              <a:rPr lang="ru-RU" sz="2000" b="1" dirty="0">
                <a:solidFill>
                  <a:srgbClr val="00194C"/>
                </a:solidFill>
              </a:rPr>
              <a:t>2</a:t>
            </a:r>
            <a:endParaRPr lang="en-US" sz="2000" b="1" dirty="0">
              <a:solidFill>
                <a:srgbClr val="00194C"/>
              </a:solidFill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gray">
          <a:xfrm>
            <a:off x="6431116" y="1052736"/>
            <a:ext cx="2101324" cy="56473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>
                <a:solidFill>
                  <a:srgbClr val="00194C"/>
                </a:solidFill>
              </a:rPr>
              <a:t>этап</a:t>
            </a:r>
            <a:r>
              <a:rPr lang="en-US" sz="2000" b="1" dirty="0">
                <a:solidFill>
                  <a:srgbClr val="00194C"/>
                </a:solidFill>
              </a:rPr>
              <a:t> </a:t>
            </a:r>
            <a:r>
              <a:rPr lang="ru-RU" sz="2000" b="1" dirty="0">
                <a:solidFill>
                  <a:srgbClr val="00194C"/>
                </a:solidFill>
              </a:rPr>
              <a:t>3</a:t>
            </a:r>
            <a:endParaRPr lang="en-US" sz="2000" b="1" dirty="0">
              <a:solidFill>
                <a:srgbClr val="00194C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3988221"/>
            <a:ext cx="204395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400" b="1" dirty="0">
                <a:solidFill>
                  <a:srgbClr val="00194C"/>
                </a:solidFill>
              </a:rPr>
              <a:t>Разработка протокола сопоставления требований ФГОС СПО и </a:t>
            </a:r>
            <a:r>
              <a:rPr lang="ru-RU" sz="1400" b="1" dirty="0" smtClean="0">
                <a:solidFill>
                  <a:srgbClr val="00194C"/>
                </a:solidFill>
              </a:rPr>
              <a:t>требований предприятий (ПС)</a:t>
            </a:r>
            <a:endParaRPr lang="en-US" sz="900" b="0" u="sng" dirty="0">
              <a:solidFill>
                <a:srgbClr val="00194C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79912" y="3501008"/>
            <a:ext cx="2028428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400" b="1" dirty="0">
                <a:solidFill>
                  <a:srgbClr val="00194C"/>
                </a:solidFill>
              </a:rPr>
              <a:t>Разработка </a:t>
            </a:r>
            <a:r>
              <a:rPr lang="ru-RU" sz="1400" b="1" dirty="0" smtClean="0">
                <a:solidFill>
                  <a:srgbClr val="00194C"/>
                </a:solidFill>
              </a:rPr>
              <a:t>содержания  рабочих программ  </a:t>
            </a:r>
            <a:r>
              <a:rPr lang="ru-RU" sz="1400" b="1" dirty="0">
                <a:solidFill>
                  <a:srgbClr val="00194C"/>
                </a:solidFill>
              </a:rPr>
              <a:t>профессиональных модулей и </a:t>
            </a:r>
            <a:r>
              <a:rPr lang="ru-RU" sz="1400" b="1" dirty="0" smtClean="0">
                <a:solidFill>
                  <a:srgbClr val="00194C"/>
                </a:solidFill>
              </a:rPr>
              <a:t>дисциплин (обновление тематики ЛР, ПЗ, заданий на практику)</a:t>
            </a:r>
            <a:endParaRPr lang="ru-RU" sz="1200" b="0" dirty="0">
              <a:solidFill>
                <a:srgbClr val="00194C"/>
              </a:solidFill>
            </a:endParaRPr>
          </a:p>
          <a:p>
            <a:pPr algn="ctr" eaLnBrk="0" hangingPunct="0"/>
            <a:endParaRPr lang="en-US" sz="1400" b="1" dirty="0">
              <a:solidFill>
                <a:srgbClr val="00194C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32240" y="4049957"/>
            <a:ext cx="201622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400" b="1" dirty="0">
                <a:solidFill>
                  <a:srgbClr val="00194C"/>
                </a:solidFill>
              </a:rPr>
              <a:t>Заполнение шаблона рабочей программы профессионального модуля и дисциплины</a:t>
            </a:r>
            <a:endParaRPr lang="en-US" sz="900" b="0" dirty="0">
              <a:solidFill>
                <a:srgbClr val="00194C"/>
              </a:solidFill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 bwMode="auto">
          <a:xfrm>
            <a:off x="251520" y="1989020"/>
            <a:ext cx="2808312" cy="930000"/>
          </a:xfrm>
          <a:prstGeom prst="downArrowCallout">
            <a:avLst>
              <a:gd name="adj1" fmla="val 25000"/>
              <a:gd name="adj2" fmla="val 25000"/>
              <a:gd name="adj3" fmla="val 11424"/>
              <a:gd name="adj4" fmla="val 82382"/>
            </a:avLst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chemeClr val="accent1"/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Рабочая группа </a:t>
            </a:r>
          </a:p>
          <a:p>
            <a:pPr marL="0" indent="0" algn="ctr">
              <a:buNone/>
            </a:pP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руководством </a:t>
            </a:r>
          </a:p>
          <a:p>
            <a:pPr marL="0" indent="0" algn="ctr">
              <a:buNone/>
            </a:pP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модератора</a:t>
            </a:r>
          </a:p>
        </p:txBody>
      </p:sp>
      <p:sp>
        <p:nvSpPr>
          <p:cNvPr id="17" name="Объект 2"/>
          <p:cNvSpPr txBox="1">
            <a:spLocks/>
          </p:cNvSpPr>
          <p:nvPr/>
        </p:nvSpPr>
        <p:spPr bwMode="auto">
          <a:xfrm>
            <a:off x="3324625" y="1989020"/>
            <a:ext cx="2627731" cy="930000"/>
          </a:xfrm>
          <a:prstGeom prst="downArrowCallout">
            <a:avLst>
              <a:gd name="adj1" fmla="val 25000"/>
              <a:gd name="adj2" fmla="val 25000"/>
              <a:gd name="adj3" fmla="val 11424"/>
              <a:gd name="adj4" fmla="val 82382"/>
            </a:avLst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chemeClr val="accent1"/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 sz="1400" b="1">
                <a:solidFill>
                  <a:schemeClr val="accent1">
                    <a:lumMod val="50000"/>
                  </a:schemeClr>
                </a:solidFill>
              </a:defRPr>
            </a:lvl1pPr>
            <a:lvl2pPr marL="742950" indent="-285750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400"/>
            </a:lvl2pPr>
            <a:lvl3pPr marL="1143000" indent="-228600" eaLnBrk="1" hangingPunct="1">
              <a:spcBef>
                <a:spcPct val="20000"/>
              </a:spcBef>
              <a:buClr>
                <a:schemeClr val="tx1"/>
              </a:buClr>
              <a:buChar char="•"/>
              <a:defRPr sz="2000"/>
            </a:lvl3pPr>
            <a:lvl4pPr marL="1600200" indent="-228600" eaLnBrk="1" hangingPunct="1">
              <a:spcBef>
                <a:spcPct val="20000"/>
              </a:spcBef>
              <a:buChar char="–"/>
            </a:lvl4pPr>
            <a:lvl5pPr marL="2057400" indent="-228600" eaLnBrk="1" hangingPunct="1">
              <a:spcBef>
                <a:spcPct val="20000"/>
              </a:spcBef>
              <a:buChar char="»"/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</a:lvl9pPr>
          </a:lstStyle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Рабочая группа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под руководством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модератора</a:t>
            </a:r>
          </a:p>
        </p:txBody>
      </p:sp>
      <p:sp>
        <p:nvSpPr>
          <p:cNvPr id="19" name="Объект 2"/>
          <p:cNvSpPr txBox="1">
            <a:spLocks/>
          </p:cNvSpPr>
          <p:nvPr/>
        </p:nvSpPr>
        <p:spPr bwMode="auto">
          <a:xfrm>
            <a:off x="6192741" y="1989020"/>
            <a:ext cx="2627731" cy="930000"/>
          </a:xfrm>
          <a:prstGeom prst="downArrowCallout">
            <a:avLst>
              <a:gd name="adj1" fmla="val 25000"/>
              <a:gd name="adj2" fmla="val 25000"/>
              <a:gd name="adj3" fmla="val 11424"/>
              <a:gd name="adj4" fmla="val 82382"/>
            </a:avLst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chemeClr val="accent1"/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 sz="1400" b="1">
                <a:solidFill>
                  <a:schemeClr val="accent1">
                    <a:lumMod val="50000"/>
                  </a:schemeClr>
                </a:solidFill>
              </a:defRPr>
            </a:lvl1pPr>
            <a:lvl2pPr marL="742950" indent="-285750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400"/>
            </a:lvl2pPr>
            <a:lvl3pPr marL="1143000" indent="-228600" eaLnBrk="1" hangingPunct="1">
              <a:spcBef>
                <a:spcPct val="20000"/>
              </a:spcBef>
              <a:buClr>
                <a:schemeClr val="tx1"/>
              </a:buClr>
              <a:buChar char="•"/>
              <a:defRPr sz="2000"/>
            </a:lvl3pPr>
            <a:lvl4pPr marL="1600200" indent="-228600" eaLnBrk="1" hangingPunct="1">
              <a:spcBef>
                <a:spcPct val="20000"/>
              </a:spcBef>
              <a:buChar char="–"/>
            </a:lvl4pPr>
            <a:lvl5pPr marL="2057400" indent="-228600" eaLnBrk="1" hangingPunct="1">
              <a:spcBef>
                <a:spcPct val="20000"/>
              </a:spcBef>
              <a:buChar char="»"/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</a:lvl9pPr>
          </a:lstStyle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Преподаватель ответственный за разработку рабочей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111193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3" t="6130" r="15000" b="7586"/>
          <a:stretch/>
        </p:blipFill>
        <p:spPr bwMode="auto">
          <a:xfrm>
            <a:off x="57425" y="692696"/>
            <a:ext cx="9013150" cy="616530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Скругленный прямоугольник 21"/>
          <p:cNvSpPr/>
          <p:nvPr/>
        </p:nvSpPr>
        <p:spPr bwMode="auto">
          <a:xfrm>
            <a:off x="73191" y="2996952"/>
            <a:ext cx="4354793" cy="1080120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4622364" y="692696"/>
            <a:ext cx="4391544" cy="3672407"/>
          </a:xfrm>
          <a:prstGeom prst="roundRect">
            <a:avLst>
              <a:gd name="adj" fmla="val 6782"/>
            </a:avLst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4622364" y="5157192"/>
            <a:ext cx="4407310" cy="1512167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0" y="0"/>
            <a:ext cx="9143999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pPr algn="just"/>
            <a:r>
              <a:rPr lang="ru-R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Модельный шаблон </a:t>
            </a:r>
            <a:r>
              <a:rPr lang="ru-RU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РП – форма, содержащая максимально возможное количество стандартизированных формулировок и рекомендаций для разработчиков</a:t>
            </a: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73191" y="6223619"/>
            <a:ext cx="4354793" cy="445740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06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  <p:bldP spid="2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Объект 2"/>
          <p:cNvSpPr txBox="1">
            <a:spLocks/>
          </p:cNvSpPr>
          <p:nvPr/>
        </p:nvSpPr>
        <p:spPr bwMode="auto">
          <a:xfrm rot="10800000">
            <a:off x="1149019" y="2708920"/>
            <a:ext cx="6735347" cy="723112"/>
          </a:xfrm>
          <a:prstGeom prst="downArrowCallout">
            <a:avLst>
              <a:gd name="adj1" fmla="val 42594"/>
              <a:gd name="adj2" fmla="val 34896"/>
              <a:gd name="adj3" fmla="val 11424"/>
              <a:gd name="adj4" fmla="val 82382"/>
            </a:avLst>
          </a:prstGeom>
          <a:solidFill>
            <a:schemeClr val="accent3"/>
          </a:solidFill>
          <a:ln w="25400" cap="flat" cmpd="sng" algn="ctr">
            <a:solidFill>
              <a:schemeClr val="tx1"/>
            </a:solidFill>
            <a:prstDash val="solid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13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9552" y="260649"/>
            <a:ext cx="8136904" cy="23967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AutoShape 4"/>
          <p:cNvSpPr>
            <a:spLocks noChangeArrowheads="1"/>
          </p:cNvSpPr>
          <p:nvPr/>
        </p:nvSpPr>
        <p:spPr bwMode="gray">
          <a:xfrm rot="5400000">
            <a:off x="4087245" y="-1702867"/>
            <a:ext cx="936107" cy="5151173"/>
          </a:xfrm>
          <a:prstGeom prst="chevron">
            <a:avLst>
              <a:gd name="adj" fmla="val 17842"/>
            </a:avLst>
          </a:prstGeom>
          <a:ln>
            <a:headEnd/>
            <a:tailEnd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endParaRPr lang="ru-RU"/>
          </a:p>
        </p:txBody>
      </p:sp>
      <p:sp>
        <p:nvSpPr>
          <p:cNvPr id="16" name="Выгнутая вниз стрелка 15"/>
          <p:cNvSpPr/>
          <p:nvPr/>
        </p:nvSpPr>
        <p:spPr>
          <a:xfrm rot="16200000">
            <a:off x="5444683" y="1764229"/>
            <a:ext cx="4951377" cy="2088232"/>
          </a:xfrm>
          <a:prstGeom prst="curvedUpArrow">
            <a:avLst/>
          </a:prstGeom>
          <a:solidFill>
            <a:srgbClr val="C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gray">
          <a:xfrm>
            <a:off x="1979713" y="601524"/>
            <a:ext cx="5151172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Рынок труда</a:t>
            </a: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76439" y="1772816"/>
            <a:ext cx="2520280" cy="619363"/>
          </a:xfrm>
          <a:prstGeom prst="roundRect">
            <a:avLst>
              <a:gd name="adj" fmla="val 27010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635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>
            <a:defPPr>
              <a:defRPr lang="ru-RU"/>
            </a:defPPr>
          </a:lstStyle>
          <a:p>
            <a:pPr algn="ctr"/>
            <a:r>
              <a:rPr lang="ru-RU" sz="1400" b="1" dirty="0" smtClean="0"/>
              <a:t>Требования ПС + ЕТКС</a:t>
            </a:r>
            <a:r>
              <a:rPr lang="ru-RU" sz="1400" b="1" dirty="0"/>
              <a:t>, ЕКС, </a:t>
            </a:r>
            <a:r>
              <a:rPr lang="ru-RU" sz="1400" b="1" dirty="0" smtClean="0"/>
              <a:t>ОКСО, ОКПДТР </a:t>
            </a:r>
            <a:endParaRPr lang="ru-RU" sz="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83569" y="1752972"/>
            <a:ext cx="2520279" cy="64698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635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>
            <a:defPPr>
              <a:defRPr lang="en-US"/>
            </a:defPPr>
            <a:lvl1pPr algn="ctr">
              <a:defRPr sz="1400" b="1"/>
            </a:lvl1pPr>
          </a:lstStyle>
          <a:p>
            <a:endParaRPr lang="ru-RU" sz="600" dirty="0" smtClean="0"/>
          </a:p>
          <a:p>
            <a:r>
              <a:rPr lang="ru-RU" sz="1300" dirty="0" smtClean="0"/>
              <a:t>Требования </a:t>
            </a:r>
          </a:p>
          <a:p>
            <a:r>
              <a:rPr lang="ru-RU" sz="1300" dirty="0" smtClean="0"/>
              <a:t>чемпионатов НЧ/РЧ, ДЭ</a:t>
            </a:r>
            <a:endParaRPr lang="ru-RU" sz="1100" dirty="0"/>
          </a:p>
        </p:txBody>
      </p:sp>
      <p:sp>
        <p:nvSpPr>
          <p:cNvPr id="15" name="TextBox 14"/>
          <p:cNvSpPr txBox="1"/>
          <p:nvPr/>
        </p:nvSpPr>
        <p:spPr>
          <a:xfrm>
            <a:off x="6084168" y="1794450"/>
            <a:ext cx="2448272" cy="59590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635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>
            <a:defPPr>
              <a:defRPr lang="en-US"/>
            </a:defPPr>
            <a:lvl1pPr algn="ctr">
              <a:defRPr sz="1400" b="1"/>
            </a:lvl1pPr>
          </a:lstStyle>
          <a:p>
            <a:endParaRPr lang="ru-RU" sz="200" dirty="0" smtClean="0"/>
          </a:p>
          <a:p>
            <a:r>
              <a:rPr lang="ru-RU" sz="1300" dirty="0" smtClean="0"/>
              <a:t>Требования предприятий (документы/регламенты)</a:t>
            </a:r>
            <a:endParaRPr lang="ru-RU" sz="1300" dirty="0"/>
          </a:p>
        </p:txBody>
      </p:sp>
      <p:sp>
        <p:nvSpPr>
          <p:cNvPr id="6" name="TextBox 5"/>
          <p:cNvSpPr txBox="1"/>
          <p:nvPr/>
        </p:nvSpPr>
        <p:spPr>
          <a:xfrm>
            <a:off x="1115615" y="2852936"/>
            <a:ext cx="6768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Подготовка специалистов,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реально запрашиваемых рынком труда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3" name="Выноска со стрелками влево/вправо 2"/>
          <p:cNvSpPr/>
          <p:nvPr/>
        </p:nvSpPr>
        <p:spPr>
          <a:xfrm rot="5400000">
            <a:off x="3959930" y="656693"/>
            <a:ext cx="1080120" cy="6768750"/>
          </a:xfrm>
          <a:prstGeom prst="leftRightArrowCallout">
            <a:avLst>
              <a:gd name="adj1" fmla="val 22627"/>
              <a:gd name="adj2" fmla="val 20219"/>
              <a:gd name="adj3" fmla="val 12368"/>
              <a:gd name="adj4" fmla="val 59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1080077" y="3756787"/>
            <a:ext cx="6804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Изучение требований рынка труда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к деятельности  специалистов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39552" y="4643844"/>
            <a:ext cx="8136904" cy="20975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31" name="TextBox 30"/>
          <p:cNvSpPr txBox="1"/>
          <p:nvPr/>
        </p:nvSpPr>
        <p:spPr>
          <a:xfrm>
            <a:off x="683569" y="5933340"/>
            <a:ext cx="1152127" cy="664012"/>
          </a:xfrm>
          <a:prstGeom prst="roundRect">
            <a:avLst/>
          </a:prstGeom>
          <a:solidFill>
            <a:srgbClr val="0070C0"/>
          </a:solidFill>
          <a:ln w="38100">
            <a:solidFill>
              <a:srgbClr val="0070C0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spAutoFit/>
          </a:bodyPr>
          <a:lstStyle>
            <a:defPPr>
              <a:defRPr lang="ru-RU"/>
            </a:defPPr>
          </a:lstStyle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ППССЗ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и/или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ППКРС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979712" y="5933340"/>
            <a:ext cx="2664296" cy="664012"/>
          </a:xfrm>
          <a:prstGeom prst="roundRect">
            <a:avLst/>
          </a:prstGeom>
          <a:solidFill>
            <a:srgbClr val="0070C0"/>
          </a:solidFill>
          <a:ln w="38100">
            <a:solidFill>
              <a:srgbClr val="0070C0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spAutoFit/>
          </a:bodyPr>
          <a:lstStyle>
            <a:defPPr>
              <a:defRPr lang="ru-RU"/>
            </a:defPPr>
          </a:lstStyle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Дополнительные общеобразовательные программы, программы ДПО, ПО 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860032" y="5933340"/>
            <a:ext cx="3600400" cy="664012"/>
          </a:xfrm>
          <a:prstGeom prst="roundRect">
            <a:avLst/>
          </a:prstGeom>
          <a:solidFill>
            <a:srgbClr val="0070C0"/>
          </a:solidFill>
          <a:ln w="38100">
            <a:solidFill>
              <a:srgbClr val="0070C0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spAutoFit/>
          </a:bodyPr>
          <a:lstStyle>
            <a:defPPr>
              <a:defRPr lang="ru-RU"/>
            </a:defPPr>
          </a:lstStyle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Программы профессионального обучения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Программы дополнительного профессионального образования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860032" y="5180617"/>
            <a:ext cx="3600400" cy="306467"/>
          </a:xfrm>
          <a:prstGeom prst="roundRect">
            <a:avLst/>
          </a:prstGeom>
          <a:solidFill>
            <a:srgbClr val="0070C0"/>
          </a:solidFill>
          <a:ln w="381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635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>
            <a:defPPr>
              <a:defRPr lang="en-US"/>
            </a:defPPr>
            <a:lvl1pPr algn="ctr">
              <a:defRPr sz="1400" b="1"/>
            </a:lvl1pPr>
          </a:lstStyle>
          <a:p>
            <a:r>
              <a:rPr lang="ru-RU" sz="1200" dirty="0" smtClean="0">
                <a:solidFill>
                  <a:schemeClr val="bg1"/>
                </a:solidFill>
              </a:rPr>
              <a:t>Обучение </a:t>
            </a:r>
            <a:r>
              <a:rPr lang="ru-RU" sz="1200" dirty="0">
                <a:solidFill>
                  <a:schemeClr val="bg1"/>
                </a:solidFill>
              </a:rPr>
              <a:t>взрослых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3569" y="5187339"/>
            <a:ext cx="3942183" cy="306467"/>
          </a:xfrm>
          <a:prstGeom prst="roundRect">
            <a:avLst/>
          </a:prstGeom>
          <a:solidFill>
            <a:srgbClr val="0070C0"/>
          </a:solidFill>
          <a:ln w="381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635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>
            <a:defPPr>
              <a:defRPr lang="en-US"/>
            </a:defPPr>
            <a:lvl1pPr algn="ctr">
              <a:defRPr sz="1400" b="1"/>
            </a:lvl1pPr>
          </a:lstStyle>
          <a:p>
            <a:r>
              <a:rPr lang="ru-RU" sz="1200" dirty="0" smtClean="0">
                <a:solidFill>
                  <a:schemeClr val="bg1"/>
                </a:solidFill>
              </a:rPr>
              <a:t>Обучение студентов</a:t>
            </a:r>
            <a:endParaRPr lang="ru-RU" sz="600" dirty="0">
              <a:solidFill>
                <a:schemeClr val="bg1"/>
              </a:solidFill>
            </a:endParaRPr>
          </a:p>
        </p:txBody>
      </p:sp>
      <p:sp>
        <p:nvSpPr>
          <p:cNvPr id="42" name="Стрелка вверх 41"/>
          <p:cNvSpPr/>
          <p:nvPr/>
        </p:nvSpPr>
        <p:spPr>
          <a:xfrm rot="10800000">
            <a:off x="1043608" y="5661248"/>
            <a:ext cx="360040" cy="21602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вверх 42"/>
          <p:cNvSpPr/>
          <p:nvPr/>
        </p:nvSpPr>
        <p:spPr>
          <a:xfrm rot="10800000">
            <a:off x="3203849" y="5661248"/>
            <a:ext cx="360040" cy="21602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 вверх 43"/>
          <p:cNvSpPr/>
          <p:nvPr/>
        </p:nvSpPr>
        <p:spPr>
          <a:xfrm rot="10800000">
            <a:off x="6516216" y="5661247"/>
            <a:ext cx="360040" cy="21602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1943711" y="4643844"/>
            <a:ext cx="54366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 Образовательная организация</a:t>
            </a:r>
            <a:endParaRPr lang="ru-RU" sz="1600" b="1" dirty="0"/>
          </a:p>
        </p:txBody>
      </p:sp>
      <p:sp>
        <p:nvSpPr>
          <p:cNvPr id="30" name="Выгнутая вниз стрелка 29"/>
          <p:cNvSpPr/>
          <p:nvPr/>
        </p:nvSpPr>
        <p:spPr>
          <a:xfrm rot="5400000">
            <a:off x="-1335763" y="1968558"/>
            <a:ext cx="4831680" cy="1799269"/>
          </a:xfrm>
          <a:prstGeom prst="curvedUpArrow">
            <a:avLst/>
          </a:prstGeom>
          <a:solidFill>
            <a:srgbClr val="C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29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6" grpId="0" animBg="1"/>
      <p:bldP spid="6" grpId="0"/>
      <p:bldP spid="3" grpId="0" animBg="1"/>
      <p:bldP spid="3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0" t="21456" r="26552" b="23678"/>
          <a:stretch/>
        </p:blipFill>
        <p:spPr bwMode="auto">
          <a:xfrm>
            <a:off x="35496" y="764704"/>
            <a:ext cx="9029922" cy="5776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444208" y="1700808"/>
            <a:ext cx="1152128" cy="482453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9143999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pPr algn="just"/>
            <a:r>
              <a:rPr lang="ru-R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Модельный шаблон </a:t>
            </a:r>
            <a:r>
              <a:rPr lang="ru-RU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РП – форма, содержащая максимально возможное количество стандартизированных формулировок и рекомендаций для разработчиков</a:t>
            </a:r>
          </a:p>
        </p:txBody>
      </p:sp>
    </p:spTree>
    <p:extLst>
      <p:ext uri="{BB962C8B-B14F-4D97-AF65-F5344CB8AC3E}">
        <p14:creationId xmlns:p14="http://schemas.microsoft.com/office/powerpoint/2010/main" val="130705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35496" y="1170782"/>
            <a:ext cx="8712968" cy="5570586"/>
            <a:chOff x="35496" y="1170782"/>
            <a:chExt cx="8712968" cy="5570586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/>
            <a:srcRect l="15687" t="12593" r="16794" b="10626"/>
            <a:stretch/>
          </p:blipFill>
          <p:spPr>
            <a:xfrm>
              <a:off x="35496" y="1170782"/>
              <a:ext cx="8712968" cy="5570586"/>
            </a:xfrm>
            <a:prstGeom prst="rect">
              <a:avLst/>
            </a:prstGeom>
            <a:ln>
              <a:solidFill>
                <a:schemeClr val="accent5">
                  <a:lumMod val="50000"/>
                </a:schemeClr>
              </a:solidFill>
            </a:ln>
          </p:spPr>
        </p:pic>
        <p:sp>
          <p:nvSpPr>
            <p:cNvPr id="9" name="Прямоугольник 8"/>
            <p:cNvSpPr/>
            <p:nvPr/>
          </p:nvSpPr>
          <p:spPr>
            <a:xfrm>
              <a:off x="6444208" y="4196378"/>
              <a:ext cx="864096" cy="288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5134" t="13579" r="16241" b="9642"/>
          <a:stretch/>
        </p:blipFill>
        <p:spPr>
          <a:xfrm>
            <a:off x="179512" y="1417215"/>
            <a:ext cx="8640960" cy="5344852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39552" y="-27384"/>
            <a:ext cx="7956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0000FF"/>
                </a:solidFill>
              </a:rPr>
              <a:t>Фрагмент рабочей программы </a:t>
            </a:r>
            <a:endParaRPr lang="ru-RU" b="1" dirty="0" smtClean="0">
              <a:solidFill>
                <a:srgbClr val="0000FF"/>
              </a:solidFill>
            </a:endParaRPr>
          </a:p>
          <a:p>
            <a:pPr algn="just"/>
            <a:r>
              <a:rPr lang="ru-RU" b="1" dirty="0" smtClean="0">
                <a:solidFill>
                  <a:srgbClr val="0000FF"/>
                </a:solidFill>
              </a:rPr>
              <a:t>ПМ </a:t>
            </a:r>
            <a:r>
              <a:rPr lang="ru-RU" b="1" dirty="0">
                <a:solidFill>
                  <a:srgbClr val="0000FF"/>
                </a:solidFill>
              </a:rPr>
              <a:t>01 </a:t>
            </a:r>
            <a:r>
              <a:rPr lang="ru-RU" b="1" dirty="0" smtClean="0">
                <a:solidFill>
                  <a:srgbClr val="0000FF"/>
                </a:solidFill>
              </a:rPr>
              <a:t>по </a:t>
            </a:r>
            <a:r>
              <a:rPr lang="ru-RU" b="1" dirty="0">
                <a:solidFill>
                  <a:srgbClr val="0000FF"/>
                </a:solidFill>
              </a:rPr>
              <a:t>специальности </a:t>
            </a:r>
            <a:r>
              <a:rPr lang="ru-RU" b="1" dirty="0" smtClean="0">
                <a:solidFill>
                  <a:srgbClr val="0000FF"/>
                </a:solidFill>
              </a:rPr>
              <a:t>«Технология машиностроения»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372200" y="1484784"/>
            <a:ext cx="1152128" cy="518457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авая фигурная скобка 7"/>
          <p:cNvSpPr/>
          <p:nvPr/>
        </p:nvSpPr>
        <p:spPr>
          <a:xfrm>
            <a:off x="5440762" y="4869160"/>
            <a:ext cx="427382" cy="792088"/>
          </a:xfrm>
          <a:prstGeom prst="rightBrace">
            <a:avLst>
              <a:gd name="adj1" fmla="val 31407"/>
              <a:gd name="adj2" fmla="val 46605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10"/>
          <p:cNvSpPr/>
          <p:nvPr/>
        </p:nvSpPr>
        <p:spPr>
          <a:xfrm>
            <a:off x="181935" y="618947"/>
            <a:ext cx="8712968" cy="1081861"/>
          </a:xfrm>
          <a:prstGeom prst="parallelogram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Содержание РП по ПМ формируется на основе сопоставления требований ФГОС СПО с требованиями рынка труда (ПС, </a:t>
            </a:r>
            <a:r>
              <a:rPr lang="ru-RU" sz="11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работодателей, </a:t>
            </a:r>
            <a:r>
              <a:rPr lang="ru-RU" sz="11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ДЭ, РЧ/НЧ)</a:t>
            </a:r>
          </a:p>
          <a:p>
            <a:endParaRPr lang="ru-RU" sz="11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1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Графа «Место организации обучения и/или название лаборатории, кабинета – важная составляющая программы дуального обучения </a:t>
            </a:r>
          </a:p>
        </p:txBody>
      </p:sp>
    </p:spTree>
    <p:extLst>
      <p:ext uri="{BB962C8B-B14F-4D97-AF65-F5344CB8AC3E}">
        <p14:creationId xmlns:p14="http://schemas.microsoft.com/office/powerpoint/2010/main" val="369209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67544" y="1580"/>
            <a:ext cx="7548570" cy="609370"/>
          </a:xfrm>
        </p:spPr>
        <p:txBody>
          <a:bodyPr/>
          <a:lstStyle/>
          <a:p>
            <a:pPr algn="just"/>
            <a:r>
              <a:rPr lang="ru-RU" sz="1800" b="1" i="0" kern="1200" dirty="0">
                <a:solidFill>
                  <a:srgbClr val="0000FF"/>
                </a:solidFill>
                <a:latin typeface="Arial" pitchFamily="34" charset="0"/>
                <a:cs typeface="Arial" panose="020B0604020202020204" pitchFamily="34" charset="0"/>
              </a:rPr>
              <a:t>Раздел 4. Условия реализации ПМ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399260" y="980728"/>
            <a:ext cx="8637236" cy="4032448"/>
            <a:chOff x="253381" y="1484784"/>
            <a:chExt cx="8637236" cy="4032448"/>
          </a:xfrm>
        </p:grpSpPr>
        <p:sp>
          <p:nvSpPr>
            <p:cNvPr id="12" name="Полилиния 11"/>
            <p:cNvSpPr/>
            <p:nvPr/>
          </p:nvSpPr>
          <p:spPr>
            <a:xfrm>
              <a:off x="421981" y="1727141"/>
              <a:ext cx="4046399" cy="1677856"/>
            </a:xfrm>
            <a:custGeom>
              <a:avLst/>
              <a:gdLst>
                <a:gd name="connsiteX0" fmla="*/ 0 w 4046399"/>
                <a:gd name="connsiteY0" fmla="*/ 0 h 1264499"/>
                <a:gd name="connsiteX1" fmla="*/ 4046399 w 4046399"/>
                <a:gd name="connsiteY1" fmla="*/ 0 h 1264499"/>
                <a:gd name="connsiteX2" fmla="*/ 4046399 w 4046399"/>
                <a:gd name="connsiteY2" fmla="*/ 1264499 h 1264499"/>
                <a:gd name="connsiteX3" fmla="*/ 0 w 4046399"/>
                <a:gd name="connsiteY3" fmla="*/ 1264499 h 1264499"/>
                <a:gd name="connsiteX4" fmla="*/ 0 w 4046399"/>
                <a:gd name="connsiteY4" fmla="*/ 0 h 126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6399" h="1264499">
                  <a:moveTo>
                    <a:pt x="0" y="0"/>
                  </a:moveTo>
                  <a:lnTo>
                    <a:pt x="4046399" y="0"/>
                  </a:lnTo>
                  <a:lnTo>
                    <a:pt x="4046399" y="1264499"/>
                  </a:lnTo>
                  <a:lnTo>
                    <a:pt x="0" y="12644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F8">
                <a:alpha val="40000"/>
              </a:srgbClr>
            </a:solidFill>
            <a:ln>
              <a:solidFill>
                <a:schemeClr val="bg1">
                  <a:lumMod val="50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 prst="divot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6488" tIns="64770" rIns="64770" bIns="64770" numCol="1" spcCol="1270" anchor="ctr" anchorCtr="0">
              <a:noAutofit/>
            </a:bodyPr>
            <a:lstStyle/>
            <a:p>
              <a:pPr marL="0" lvl="0" indent="0" defTabSz="755650" rtl="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b="1" kern="1200" dirty="0">
                  <a:solidFill>
                    <a:srgbClr val="00194C"/>
                  </a:solidFill>
                  <a:latin typeface="Arial" pitchFamily="34" charset="0"/>
                  <a:cs typeface="Arial" panose="020B0604020202020204" pitchFamily="34" charset="0"/>
                </a:rPr>
                <a:t>Требования к минимальному материально-техническому обеспечению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53381" y="1484784"/>
              <a:ext cx="885149" cy="1761748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en-US" sz="2400" b="1" dirty="0">
                  <a:solidFill>
                    <a:srgbClr val="00194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ru-RU" sz="2400" b="1" dirty="0">
                  <a:solidFill>
                    <a:srgbClr val="00194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.1</a:t>
              </a: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4844218" y="1727141"/>
              <a:ext cx="4046399" cy="1677856"/>
            </a:xfrm>
            <a:custGeom>
              <a:avLst/>
              <a:gdLst>
                <a:gd name="connsiteX0" fmla="*/ 0 w 4046399"/>
                <a:gd name="connsiteY0" fmla="*/ 0 h 1264499"/>
                <a:gd name="connsiteX1" fmla="*/ 4046399 w 4046399"/>
                <a:gd name="connsiteY1" fmla="*/ 0 h 1264499"/>
                <a:gd name="connsiteX2" fmla="*/ 4046399 w 4046399"/>
                <a:gd name="connsiteY2" fmla="*/ 1264499 h 1264499"/>
                <a:gd name="connsiteX3" fmla="*/ 0 w 4046399"/>
                <a:gd name="connsiteY3" fmla="*/ 1264499 h 1264499"/>
                <a:gd name="connsiteX4" fmla="*/ 0 w 4046399"/>
                <a:gd name="connsiteY4" fmla="*/ 0 h 126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6399" h="1264499">
                  <a:moveTo>
                    <a:pt x="0" y="0"/>
                  </a:moveTo>
                  <a:lnTo>
                    <a:pt x="4046399" y="0"/>
                  </a:lnTo>
                  <a:lnTo>
                    <a:pt x="4046399" y="1264499"/>
                  </a:lnTo>
                  <a:lnTo>
                    <a:pt x="0" y="12644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F8">
                <a:alpha val="40000"/>
              </a:srgbClr>
            </a:soli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6488" tIns="64770" rIns="64770" bIns="64770" numCol="1" spcCol="1270" anchor="ctr" anchorCtr="0">
              <a:noAutofit/>
            </a:bodyPr>
            <a:lstStyle/>
            <a:p>
              <a:pPr lvl="0" defTabSz="755650">
                <a:lnSpc>
                  <a:spcPct val="90000"/>
                </a:lnSpc>
                <a:spcAft>
                  <a:spcPct val="35000"/>
                </a:spcAft>
              </a:pPr>
              <a:r>
                <a:rPr lang="ru-RU" sz="2000" b="1" dirty="0">
                  <a:solidFill>
                    <a:srgbClr val="00194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Информационное</a:t>
              </a:r>
            </a:p>
            <a:p>
              <a:pPr lvl="0" defTabSz="755650">
                <a:lnSpc>
                  <a:spcPct val="90000"/>
                </a:lnSpc>
                <a:spcAft>
                  <a:spcPct val="35000"/>
                </a:spcAft>
              </a:pPr>
              <a:r>
                <a:rPr lang="ru-RU" sz="2000" b="1" dirty="0">
                  <a:solidFill>
                    <a:srgbClr val="00194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обеспечение </a:t>
              </a:r>
            </a:p>
            <a:p>
              <a:pPr lvl="0" defTabSz="755650">
                <a:lnSpc>
                  <a:spcPct val="90000"/>
                </a:lnSpc>
                <a:spcAft>
                  <a:spcPct val="35000"/>
                </a:spcAft>
              </a:pPr>
              <a:r>
                <a:rPr lang="ru-RU" sz="2000" b="1" dirty="0">
                  <a:solidFill>
                    <a:srgbClr val="00194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обучения </a:t>
              </a:r>
              <a:endParaRPr lang="ru-RU" sz="2000" b="1" kern="12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675618" y="1484784"/>
              <a:ext cx="885149" cy="1761748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sz="2400" b="1" dirty="0">
                  <a:solidFill>
                    <a:srgbClr val="00194C"/>
                  </a:solidFill>
                  <a:latin typeface="Arial" pitchFamily="34" charset="0"/>
                  <a:cs typeface="Arial" panose="020B0604020202020204" pitchFamily="34" charset="0"/>
                </a:rPr>
                <a:t>4.2</a:t>
              </a:r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421981" y="3839376"/>
              <a:ext cx="4046399" cy="1677856"/>
            </a:xfrm>
            <a:custGeom>
              <a:avLst/>
              <a:gdLst>
                <a:gd name="connsiteX0" fmla="*/ 0 w 4046399"/>
                <a:gd name="connsiteY0" fmla="*/ 0 h 1264499"/>
                <a:gd name="connsiteX1" fmla="*/ 4046399 w 4046399"/>
                <a:gd name="connsiteY1" fmla="*/ 0 h 1264499"/>
                <a:gd name="connsiteX2" fmla="*/ 4046399 w 4046399"/>
                <a:gd name="connsiteY2" fmla="*/ 1264499 h 1264499"/>
                <a:gd name="connsiteX3" fmla="*/ 0 w 4046399"/>
                <a:gd name="connsiteY3" fmla="*/ 1264499 h 1264499"/>
                <a:gd name="connsiteX4" fmla="*/ 0 w 4046399"/>
                <a:gd name="connsiteY4" fmla="*/ 0 h 126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6399" h="1264499">
                  <a:moveTo>
                    <a:pt x="0" y="0"/>
                  </a:moveTo>
                  <a:lnTo>
                    <a:pt x="4046399" y="0"/>
                  </a:lnTo>
                  <a:lnTo>
                    <a:pt x="4046399" y="1264499"/>
                  </a:lnTo>
                  <a:lnTo>
                    <a:pt x="0" y="12644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F8">
                <a:alpha val="40000"/>
              </a:srgbClr>
            </a:soli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6488" tIns="64770" rIns="64770" bIns="64770" numCol="1" spcCol="1270" anchor="ctr" anchorCtr="0">
              <a:noAutofit/>
            </a:bodyPr>
            <a:lstStyle/>
            <a:p>
              <a:pPr marL="0" lvl="0" indent="0" algn="l" defTabSz="755650" rtl="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b="1" kern="1200" dirty="0">
                  <a:solidFill>
                    <a:srgbClr val="00194C"/>
                  </a:solidFill>
                  <a:latin typeface="Arial" pitchFamily="34" charset="0"/>
                  <a:cs typeface="Arial" panose="020B0604020202020204" pitchFamily="34" charset="0"/>
                </a:rPr>
                <a:t>Общие требования к организации образовательного процесса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53381" y="3597019"/>
              <a:ext cx="885149" cy="1761748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sz="2400" b="1" dirty="0">
                  <a:solidFill>
                    <a:srgbClr val="00194C"/>
                  </a:solidFill>
                  <a:latin typeface="Arial" pitchFamily="34" charset="0"/>
                  <a:cs typeface="Arial" panose="020B0604020202020204" pitchFamily="34" charset="0"/>
                </a:rPr>
                <a:t>4.3</a:t>
              </a:r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4844218" y="3839376"/>
              <a:ext cx="4046399" cy="1677856"/>
            </a:xfrm>
            <a:custGeom>
              <a:avLst/>
              <a:gdLst>
                <a:gd name="connsiteX0" fmla="*/ 0 w 4046399"/>
                <a:gd name="connsiteY0" fmla="*/ 0 h 1264499"/>
                <a:gd name="connsiteX1" fmla="*/ 4046399 w 4046399"/>
                <a:gd name="connsiteY1" fmla="*/ 0 h 1264499"/>
                <a:gd name="connsiteX2" fmla="*/ 4046399 w 4046399"/>
                <a:gd name="connsiteY2" fmla="*/ 1264499 h 1264499"/>
                <a:gd name="connsiteX3" fmla="*/ 0 w 4046399"/>
                <a:gd name="connsiteY3" fmla="*/ 1264499 h 1264499"/>
                <a:gd name="connsiteX4" fmla="*/ 0 w 4046399"/>
                <a:gd name="connsiteY4" fmla="*/ 0 h 126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6399" h="1264499">
                  <a:moveTo>
                    <a:pt x="0" y="0"/>
                  </a:moveTo>
                  <a:lnTo>
                    <a:pt x="4046399" y="0"/>
                  </a:lnTo>
                  <a:lnTo>
                    <a:pt x="4046399" y="1264499"/>
                  </a:lnTo>
                  <a:lnTo>
                    <a:pt x="0" y="12644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F8">
                <a:alpha val="40000"/>
              </a:srgbClr>
            </a:soli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6488" tIns="64770" rIns="64770" bIns="64770" numCol="1" spcCol="1270" anchor="ctr" anchorCtr="0">
              <a:noAutofit/>
            </a:bodyPr>
            <a:lstStyle/>
            <a:p>
              <a:pPr marL="0" lvl="0" indent="0" algn="l" defTabSz="755650" rtl="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b="1" kern="1200">
                  <a:solidFill>
                    <a:srgbClr val="00194C"/>
                  </a:solidFill>
                  <a:latin typeface="Arial" pitchFamily="34" charset="0"/>
                  <a:cs typeface="Arial" panose="020B0604020202020204" pitchFamily="34" charset="0"/>
                </a:rPr>
                <a:t>Кадровое обеспечение образовательного процесса</a:t>
              </a: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675618" y="3597019"/>
              <a:ext cx="885149" cy="1761748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sz="2400" b="1" dirty="0">
                  <a:solidFill>
                    <a:srgbClr val="00194C"/>
                  </a:solidFill>
                  <a:latin typeface="Arial" pitchFamily="34" charset="0"/>
                  <a:cs typeface="Arial" panose="020B0604020202020204" pitchFamily="34" charset="0"/>
                </a:rPr>
                <a:t>4.4</a:t>
              </a:r>
            </a:p>
          </p:txBody>
        </p:sp>
      </p:grpSp>
      <p:sp>
        <p:nvSpPr>
          <p:cNvPr id="4" name="Параллелограмм 3"/>
          <p:cNvSpPr/>
          <p:nvPr/>
        </p:nvSpPr>
        <p:spPr>
          <a:xfrm>
            <a:off x="399261" y="5301208"/>
            <a:ext cx="8637236" cy="1224136"/>
          </a:xfrm>
          <a:prstGeom prst="parallelogram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17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Сопоставление ФГОС и ПС потребует обновления требований к материально-техническому, информационному и другим видам обеспечения</a:t>
            </a:r>
          </a:p>
        </p:txBody>
      </p:sp>
    </p:spTree>
    <p:extLst>
      <p:ext uri="{BB962C8B-B14F-4D97-AF65-F5344CB8AC3E}">
        <p14:creationId xmlns:p14="http://schemas.microsoft.com/office/powerpoint/2010/main" val="59289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11318"/>
            <a:ext cx="8676456" cy="609370"/>
          </a:xfrm>
        </p:spPr>
        <p:txBody>
          <a:bodyPr/>
          <a:lstStyle/>
          <a:p>
            <a:pPr algn="just"/>
            <a:r>
              <a:rPr lang="ru-RU" sz="1800" b="1" i="0" kern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4.1. Требования к минимальному материально-техническому обеспечению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12360" y="1259468"/>
            <a:ext cx="710451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ПОО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98174" y="5075892"/>
            <a:ext cx="160627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FF"/>
                </a:solidFill>
              </a:rPr>
              <a:t>П</a:t>
            </a:r>
            <a:r>
              <a:rPr lang="ru-RU" dirty="0" smtClean="0">
                <a:solidFill>
                  <a:srgbClr val="0000FF"/>
                </a:solidFill>
              </a:rPr>
              <a:t>редприятие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96" t="5976" r="32500" b="8353"/>
          <a:stretch/>
        </p:blipFill>
        <p:spPr bwMode="auto">
          <a:xfrm>
            <a:off x="256335" y="764704"/>
            <a:ext cx="4392488" cy="5995792"/>
          </a:xfrm>
          <a:prstGeom prst="rect">
            <a:avLst/>
          </a:prstGeom>
          <a:ln>
            <a:solidFill>
              <a:srgbClr val="6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3" name="Прямая со стрелкой 2"/>
          <p:cNvCxnSpPr>
            <a:stCxn id="6" idx="2"/>
          </p:cNvCxnSpPr>
          <p:nvPr/>
        </p:nvCxnSpPr>
        <p:spPr>
          <a:xfrm flipH="1">
            <a:off x="4283968" y="1628800"/>
            <a:ext cx="3883618" cy="2659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6" idx="2"/>
          </p:cNvCxnSpPr>
          <p:nvPr/>
        </p:nvCxnSpPr>
        <p:spPr>
          <a:xfrm flipH="1">
            <a:off x="3851920" y="1628800"/>
            <a:ext cx="4315666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6" idx="2"/>
          </p:cNvCxnSpPr>
          <p:nvPr/>
        </p:nvCxnSpPr>
        <p:spPr>
          <a:xfrm flipH="1">
            <a:off x="3851920" y="1628800"/>
            <a:ext cx="4315666" cy="12241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6" idx="2"/>
          </p:cNvCxnSpPr>
          <p:nvPr/>
        </p:nvCxnSpPr>
        <p:spPr>
          <a:xfrm flipH="1">
            <a:off x="2807804" y="1628800"/>
            <a:ext cx="5359782" cy="1800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7" idx="0"/>
          </p:cNvCxnSpPr>
          <p:nvPr/>
        </p:nvCxnSpPr>
        <p:spPr>
          <a:xfrm flipH="1" flipV="1">
            <a:off x="4716017" y="4725144"/>
            <a:ext cx="3085294" cy="3507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877773" y="6011996"/>
            <a:ext cx="2726675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ПОО – сетевой партнер</a:t>
            </a:r>
            <a:endParaRPr lang="ru-RU" dirty="0">
              <a:solidFill>
                <a:srgbClr val="0000FF"/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H="1" flipV="1">
            <a:off x="4154741" y="5623744"/>
            <a:ext cx="3129414" cy="3906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5058308" y="2904854"/>
            <a:ext cx="3978188" cy="138499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050" dirty="0">
                <a:solidFill>
                  <a:srgbClr val="00194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Наименование оборудования и технических средств соотносится с позициями приказа </a:t>
            </a:r>
            <a:r>
              <a:rPr lang="ru-RU" sz="1050" dirty="0" err="1" smtClean="0">
                <a:solidFill>
                  <a:srgbClr val="00194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МОиН</a:t>
            </a:r>
            <a:r>
              <a:rPr lang="ru-RU" sz="1050" dirty="0" smtClean="0">
                <a:solidFill>
                  <a:srgbClr val="00194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50" dirty="0">
                <a:solidFill>
                  <a:srgbClr val="00194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 3 июля 2013 года n 283-од «Об утверждении норм расходов материалов, инструментов, принадлежностей и инвентаря государственных профессиональных образовательных организаций, находящихся в ведении Самарской области, на одного обучающегося при подготовке по профессиям и специальностям»</a:t>
            </a:r>
            <a:endParaRPr lang="ru-RU" sz="1050" dirty="0">
              <a:solidFill>
                <a:srgbClr val="00194C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16017" y="3140968"/>
            <a:ext cx="288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!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99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6" t="49962" r="33449" b="9425"/>
          <a:stretch/>
        </p:blipFill>
        <p:spPr bwMode="auto">
          <a:xfrm>
            <a:off x="456682" y="620688"/>
            <a:ext cx="8600745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67543" y="50985"/>
            <a:ext cx="7326292" cy="609370"/>
          </a:xfrm>
        </p:spPr>
        <p:txBody>
          <a:bodyPr/>
          <a:lstStyle/>
          <a:p>
            <a:pPr algn="just"/>
            <a:r>
              <a:rPr lang="ru-RU" sz="1800" b="1" i="0" kern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 4. Условия реализации ПМ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 bwMode="auto">
          <a:xfrm>
            <a:off x="1979712" y="1772816"/>
            <a:ext cx="612068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Прямая соединительная линия 6"/>
          <p:cNvCxnSpPr/>
          <p:nvPr/>
        </p:nvCxnSpPr>
        <p:spPr bwMode="auto">
          <a:xfrm>
            <a:off x="683568" y="2780928"/>
            <a:ext cx="806489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Скругленный прямоугольник 7"/>
          <p:cNvSpPr/>
          <p:nvPr/>
        </p:nvSpPr>
        <p:spPr bwMode="auto">
          <a:xfrm>
            <a:off x="467543" y="5373216"/>
            <a:ext cx="8589883" cy="1296144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25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1" t="7011" r="32888" b="10690"/>
          <a:stretch/>
        </p:blipFill>
        <p:spPr bwMode="auto">
          <a:xfrm>
            <a:off x="211771" y="563228"/>
            <a:ext cx="4648261" cy="6295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7326291" cy="609370"/>
          </a:xfrm>
          <a:ln>
            <a:noFill/>
          </a:ln>
        </p:spPr>
        <p:txBody>
          <a:bodyPr/>
          <a:lstStyle/>
          <a:p>
            <a:pPr algn="just"/>
            <a:r>
              <a:rPr lang="ru-RU" sz="1800" b="1" i="0" kern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 4. Условия реализации </a:t>
            </a:r>
            <a:r>
              <a:rPr lang="ru-RU" sz="1800" b="1" i="0" kern="1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ПМ</a:t>
            </a:r>
            <a:endParaRPr lang="ru-RU" sz="1800" b="1" i="0" kern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41344" y="1192251"/>
            <a:ext cx="2520280" cy="268904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Необходимо описать условия реализации программы ПМ в соответствии с регламентами, установленными в локальных нормативных актах ОО</a:t>
            </a:r>
            <a:endParaRPr lang="ru-RU" sz="1600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 стрелкой 4"/>
          <p:cNvCxnSpPr>
            <a:stCxn id="2" idx="1"/>
          </p:cNvCxnSpPr>
          <p:nvPr/>
        </p:nvCxnSpPr>
        <p:spPr>
          <a:xfrm flipH="1" flipV="1">
            <a:off x="4355976" y="1844824"/>
            <a:ext cx="2085368" cy="6919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2" idx="1"/>
          </p:cNvCxnSpPr>
          <p:nvPr/>
        </p:nvCxnSpPr>
        <p:spPr>
          <a:xfrm flipH="1">
            <a:off x="4716016" y="2536776"/>
            <a:ext cx="1725328" cy="7482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2" idx="1"/>
          </p:cNvCxnSpPr>
          <p:nvPr/>
        </p:nvCxnSpPr>
        <p:spPr>
          <a:xfrm flipH="1">
            <a:off x="4716016" y="2536776"/>
            <a:ext cx="1725328" cy="26204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4716016" y="2631547"/>
            <a:ext cx="1725328" cy="33177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206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676456" cy="609370"/>
          </a:xfrm>
        </p:spPr>
        <p:txBody>
          <a:bodyPr/>
          <a:lstStyle/>
          <a:p>
            <a:pPr algn="just"/>
            <a:r>
              <a:rPr lang="ru-RU" sz="1800" b="1" i="0" kern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 5. Контроль и оценка результатов освоения ПМ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661" t="21454" r="60593" b="50576"/>
          <a:stretch/>
        </p:blipFill>
        <p:spPr>
          <a:xfrm>
            <a:off x="827584" y="728700"/>
            <a:ext cx="7992888" cy="399644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" name="Параллелограмм 2"/>
          <p:cNvSpPr/>
          <p:nvPr/>
        </p:nvSpPr>
        <p:spPr>
          <a:xfrm>
            <a:off x="323528" y="4725144"/>
            <a:ext cx="8496944" cy="1944216"/>
          </a:xfrm>
          <a:prstGeom prst="parallelogram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Образовательные результаты ФГОС СПО (ПК, ОК</a:t>
            </a:r>
            <a:r>
              <a:rPr lang="ru-RU" sz="16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16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ПМ являются неизменными!</a:t>
            </a:r>
          </a:p>
          <a:p>
            <a:r>
              <a:rPr lang="ru-RU" sz="16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необходимости могут вводиться вариативные ПК и ОК</a:t>
            </a:r>
          </a:p>
          <a:p>
            <a:pPr algn="ctr"/>
            <a:r>
              <a:rPr lang="ru-RU" sz="16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НО!!! </a:t>
            </a:r>
          </a:p>
          <a:p>
            <a:r>
              <a:rPr lang="ru-RU" sz="16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 результатам сопоставления ФГОС и ПС зачастую возникает необходимость вносить  изменения в перечни показателей оценки, форм и методов контроля</a:t>
            </a:r>
          </a:p>
        </p:txBody>
      </p:sp>
    </p:spTree>
    <p:extLst>
      <p:ext uri="{BB962C8B-B14F-4D97-AF65-F5344CB8AC3E}">
        <p14:creationId xmlns:p14="http://schemas.microsoft.com/office/powerpoint/2010/main" val="70214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4861" t="8657" r="16251" b="9641"/>
          <a:stretch/>
        </p:blipFill>
        <p:spPr>
          <a:xfrm>
            <a:off x="246643" y="976009"/>
            <a:ext cx="8703172" cy="5760000"/>
          </a:xfrm>
          <a:prstGeom prst="rect">
            <a:avLst/>
          </a:prstGeom>
          <a:ln>
            <a:solidFill>
              <a:schemeClr val="tx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3658"/>
            <a:ext cx="8461342" cy="767753"/>
          </a:xfrm>
        </p:spPr>
        <p:txBody>
          <a:bodyPr/>
          <a:lstStyle/>
          <a:p>
            <a:pPr algn="just"/>
            <a:r>
              <a:rPr lang="ru-RU" sz="1800" b="1" i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методических рекомендаций для студентов </a:t>
            </a:r>
            <a:r>
              <a:rPr lang="ru-RU" sz="1800" b="1" i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i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i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800" b="1" i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выполнению ЛР/ПЗ на основе шаблона</a:t>
            </a: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395536" y="2132856"/>
            <a:ext cx="3744416" cy="2592288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4932040" y="2528900"/>
            <a:ext cx="4032448" cy="2777026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1391" y="1052736"/>
            <a:ext cx="4166668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4716016" y="974794"/>
            <a:ext cx="4284878" cy="5739277"/>
            <a:chOff x="4716016" y="976009"/>
            <a:chExt cx="4284878" cy="5739277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/>
            <a:srcRect l="14861" t="6687" r="52099" b="13993"/>
            <a:stretch/>
          </p:blipFill>
          <p:spPr>
            <a:xfrm>
              <a:off x="4716016" y="976009"/>
              <a:ext cx="4284878" cy="5739277"/>
            </a:xfrm>
            <a:prstGeom prst="rect">
              <a:avLst/>
            </a:prstGeom>
            <a:ln>
              <a:solidFill>
                <a:schemeClr val="tx1">
                  <a:lumMod val="75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1" name="Прямоугольник 10"/>
            <p:cNvSpPr/>
            <p:nvPr/>
          </p:nvSpPr>
          <p:spPr>
            <a:xfrm>
              <a:off x="4800820" y="1052736"/>
              <a:ext cx="4166668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" name="Стрелка вправо 6"/>
          <p:cNvSpPr/>
          <p:nvPr/>
        </p:nvSpPr>
        <p:spPr bwMode="auto">
          <a:xfrm>
            <a:off x="4139952" y="3429000"/>
            <a:ext cx="720080" cy="360040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211331" y="836712"/>
            <a:ext cx="4248472" cy="100811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latin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latin typeface="Arial" charset="0"/>
              </a:rPr>
              <a:t>Шаблон – документ, содержащий максимально возможное количество клишированных формулировок и задающий</a:t>
            </a:r>
            <a:r>
              <a:rPr kumimoji="0" lang="ru-RU" sz="120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latin typeface="Arial" charset="0"/>
              </a:rPr>
              <a:t> 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latin typeface="Arial" charset="0"/>
              </a:rPr>
              <a:t>структуру</a:t>
            </a:r>
            <a:r>
              <a:rPr kumimoji="0" lang="ru-RU" sz="120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latin typeface="Arial" charset="0"/>
              </a:rPr>
              <a:t> учебного пособия, ориентированного на использование студентами</a:t>
            </a:r>
            <a:endParaRPr kumimoji="0" lang="ru-RU" sz="1200" i="0" u="none" strike="noStrike" cap="none" normalizeH="0" baseline="0" dirty="0">
              <a:ln>
                <a:noFill/>
              </a:ln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16016" y="836712"/>
            <a:ext cx="4284878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учебной деятельностью - новая ПК для преподавателей, которой </a:t>
            </a:r>
          </a:p>
          <a:p>
            <a:pPr algn="ctr">
              <a:lnSpc>
                <a:spcPct val="150000"/>
              </a:lnSpc>
            </a:pPr>
            <a:r>
              <a:rPr lang="ru-RU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НАДО СПЕЦИАЛЬНО УЧИТЬ!!!</a:t>
            </a:r>
          </a:p>
          <a:p>
            <a:pPr algn="ctr">
              <a:lnSpc>
                <a:spcPct val="150000"/>
              </a:lnSpc>
            </a:pPr>
            <a:endParaRPr lang="ru-RU" sz="3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16016" y="5445224"/>
            <a:ext cx="4284878" cy="73866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ЛР/ПЗ должны быть разработаны с учетом оборудования предприятия/партнера</a:t>
            </a:r>
            <a:endParaRPr lang="ru-RU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45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5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7" grpId="0" animBg="1"/>
      <p:bldP spid="13" grpId="0" animBg="1"/>
      <p:bldP spid="3" grpId="0" animBg="1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4862" t="9536" r="14860" b="13578"/>
          <a:stretch/>
        </p:blipFill>
        <p:spPr>
          <a:xfrm>
            <a:off x="119294" y="836712"/>
            <a:ext cx="8917202" cy="5484907"/>
          </a:xfrm>
          <a:prstGeom prst="rect">
            <a:avLst/>
          </a:prstGeom>
          <a:ln>
            <a:solidFill>
              <a:schemeClr val="tx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314" y="129133"/>
            <a:ext cx="8641685" cy="563563"/>
          </a:xfrm>
        </p:spPr>
        <p:txBody>
          <a:bodyPr/>
          <a:lstStyle/>
          <a:p>
            <a:pPr algn="just"/>
            <a:r>
              <a:rPr lang="ru-RU" sz="1800" b="1" i="0" dirty="0">
                <a:solidFill>
                  <a:srgbClr val="0000FF"/>
                </a:solidFill>
                <a:latin typeface="Arial" pitchFamily="34" charset="0"/>
                <a:cs typeface="Arial" panose="020B0604020202020204" pitchFamily="34" charset="0"/>
              </a:rPr>
              <a:t>Фрагмент </a:t>
            </a:r>
            <a:r>
              <a:rPr lang="ru-RU" sz="1800" b="1" i="0" dirty="0" smtClean="0">
                <a:solidFill>
                  <a:srgbClr val="0000FF"/>
                </a:solidFill>
                <a:latin typeface="Arial" pitchFamily="34" charset="0"/>
                <a:cs typeface="Arial" panose="020B0604020202020204" pitchFamily="34" charset="0"/>
              </a:rPr>
              <a:t>методических рекомендаций </a:t>
            </a:r>
            <a:r>
              <a:rPr lang="ru-RU" sz="1800" b="1" i="0" dirty="0">
                <a:solidFill>
                  <a:srgbClr val="0000FF"/>
                </a:solidFill>
                <a:latin typeface="Arial" pitchFamily="34" charset="0"/>
                <a:cs typeface="Arial" panose="020B0604020202020204" pitchFamily="34" charset="0"/>
              </a:rPr>
              <a:t>для студентов </a:t>
            </a:r>
            <a:r>
              <a:rPr lang="ru-RU" sz="1800" b="1" i="0" dirty="0" smtClean="0">
                <a:solidFill>
                  <a:srgbClr val="0000FF"/>
                </a:solidFill>
                <a:latin typeface="Arial" pitchFamily="34" charset="0"/>
                <a:cs typeface="Arial" panose="020B0604020202020204" pitchFamily="34" charset="0"/>
              </a:rPr>
              <a:t/>
            </a:r>
            <a:br>
              <a:rPr lang="ru-RU" sz="1800" b="1" i="0" dirty="0" smtClean="0">
                <a:solidFill>
                  <a:srgbClr val="0000FF"/>
                </a:solidFill>
                <a:latin typeface="Arial" pitchFamily="34" charset="0"/>
                <a:cs typeface="Arial" panose="020B0604020202020204" pitchFamily="34" charset="0"/>
              </a:rPr>
            </a:br>
            <a:r>
              <a:rPr lang="ru-RU" sz="1800" b="1" i="0" dirty="0" smtClean="0">
                <a:solidFill>
                  <a:srgbClr val="0000FF"/>
                </a:solidFill>
                <a:latin typeface="Arial" pitchFamily="34" charset="0"/>
                <a:cs typeface="Arial" panose="020B0604020202020204" pitchFamily="34" charset="0"/>
              </a:rPr>
              <a:t>по </a:t>
            </a:r>
            <a:r>
              <a:rPr lang="ru-RU" sz="1800" b="1" i="0" dirty="0">
                <a:solidFill>
                  <a:srgbClr val="0000FF"/>
                </a:solidFill>
                <a:latin typeface="Arial" pitchFamily="34" charset="0"/>
                <a:cs typeface="Arial" panose="020B0604020202020204" pitchFamily="34" charset="0"/>
              </a:rPr>
              <a:t>выполнению ЛР/ПЗ </a:t>
            </a:r>
            <a:r>
              <a:rPr lang="ru-RU" sz="1800" b="1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800" b="1" i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рамках </a:t>
            </a:r>
            <a:r>
              <a:rPr lang="ru-RU" sz="1800" b="1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ПМ.03 </a:t>
            </a:r>
            <a:r>
              <a:rPr lang="ru-RU" sz="1800" b="1" i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(МДК 03.01)</a:t>
            </a: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395536" y="3243278"/>
            <a:ext cx="3816424" cy="1710190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5184068" y="921020"/>
            <a:ext cx="3744416" cy="792088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 bwMode="auto">
          <a:xfrm>
            <a:off x="502314" y="5169492"/>
            <a:ext cx="2197478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Скругленный прямоугольник 12"/>
          <p:cNvSpPr/>
          <p:nvPr/>
        </p:nvSpPr>
        <p:spPr bwMode="auto">
          <a:xfrm>
            <a:off x="395536" y="5547174"/>
            <a:ext cx="3816424" cy="720000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 bwMode="auto">
          <a:xfrm flipH="1">
            <a:off x="4067944" y="5241500"/>
            <a:ext cx="323528" cy="5760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Прямая со стрелкой 17"/>
          <p:cNvCxnSpPr>
            <a:stCxn id="14" idx="0"/>
          </p:cNvCxnSpPr>
          <p:nvPr/>
        </p:nvCxnSpPr>
        <p:spPr bwMode="auto">
          <a:xfrm flipV="1">
            <a:off x="4463988" y="1444239"/>
            <a:ext cx="612068" cy="33663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Скругленный прямоугольник 19"/>
          <p:cNvSpPr/>
          <p:nvPr/>
        </p:nvSpPr>
        <p:spPr bwMode="auto">
          <a:xfrm>
            <a:off x="5184068" y="4008111"/>
            <a:ext cx="3780420" cy="1476000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 bwMode="auto">
          <a:xfrm flipV="1">
            <a:off x="4463988" y="4377404"/>
            <a:ext cx="720080" cy="41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TextBox 3"/>
          <p:cNvSpPr txBox="1"/>
          <p:nvPr/>
        </p:nvSpPr>
        <p:spPr>
          <a:xfrm>
            <a:off x="119294" y="962144"/>
            <a:ext cx="4272178" cy="73866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Требуется согласовать действия с наставниками на производстве и получить поддержку мастера участка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51920" y="4810613"/>
            <a:ext cx="1224136" cy="646331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Разъяснения для студентов</a:t>
            </a:r>
          </a:p>
        </p:txBody>
      </p:sp>
    </p:spTree>
    <p:extLst>
      <p:ext uri="{BB962C8B-B14F-4D97-AF65-F5344CB8AC3E}">
        <p14:creationId xmlns:p14="http://schemas.microsoft.com/office/powerpoint/2010/main" val="238935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3" grpId="0" animBg="1"/>
      <p:bldP spid="20" grpId="0" animBg="1"/>
      <p:bldP spid="4" grpId="0" animBg="1"/>
      <p:bldP spid="1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6794" t="5704" r="15687" b="13578"/>
          <a:stretch/>
        </p:blipFill>
        <p:spPr>
          <a:xfrm>
            <a:off x="251520" y="837351"/>
            <a:ext cx="8784975" cy="5904655"/>
          </a:xfrm>
          <a:prstGeom prst="rect">
            <a:avLst/>
          </a:prstGeom>
          <a:ln>
            <a:solidFill>
              <a:schemeClr val="tx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640960" cy="563563"/>
          </a:xfrm>
        </p:spPr>
        <p:txBody>
          <a:bodyPr/>
          <a:lstStyle/>
          <a:p>
            <a:pPr algn="just"/>
            <a:r>
              <a:rPr lang="ru-RU" sz="1800" b="1" i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методических рекомендаций для студентов </a:t>
            </a:r>
            <a:r>
              <a:rPr lang="ru-RU" sz="1800" b="1" i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i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i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800" b="1" i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выполнению ЛР/ПЗ</a:t>
            </a: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395535" y="1628800"/>
            <a:ext cx="3912269" cy="442850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395535" y="2132856"/>
            <a:ext cx="3912269" cy="1771402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01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6135" y="692696"/>
            <a:ext cx="829263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200000"/>
              </a:lnSpc>
              <a:buAutoNum type="arabicPeriod"/>
            </a:pPr>
            <a:r>
              <a:rPr lang="ru-RU" sz="1500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ИЗУЧАТЬ </a:t>
            </a:r>
            <a:r>
              <a:rPr lang="ru-RU" sz="15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ВНЕШНИЕ ЗАПРОСЫ, </a:t>
            </a:r>
            <a:r>
              <a:rPr lang="ru-RU" sz="1500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ЧТОБЫ ПОНЯТЬ </a:t>
            </a:r>
            <a:r>
              <a:rPr lang="ru-RU" sz="15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(ПРОЧУВСТВОВАТЬ) </a:t>
            </a:r>
            <a:r>
              <a:rPr lang="ru-RU" sz="1500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ТРЕБОВАНИЯ И ИХ ИЗМЕНЕНИЯ К РЕЗУЛЬТАТУ РАБОТЫ (уровню подготовки выпускников)</a:t>
            </a:r>
            <a:endParaRPr lang="ru-RU" sz="15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just">
              <a:lnSpc>
                <a:spcPct val="200000"/>
              </a:lnSpc>
              <a:buAutoNum type="arabicPeriod"/>
            </a:pPr>
            <a:r>
              <a:rPr lang="ru-RU" sz="1500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ПОСТОЯННО ПОВЫШАТЬ КВАЛИФИКАЦИЮ ПЕРСОНАЛА (обучение </a:t>
            </a:r>
            <a:r>
              <a:rPr lang="ru-RU" sz="1500" u="sng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команд</a:t>
            </a:r>
            <a:r>
              <a:rPr lang="ru-RU" sz="1500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под цели и задачи, стажировки на базе предприятий-заказчиков кадров)</a:t>
            </a:r>
          </a:p>
          <a:p>
            <a:pPr marL="342900" lvl="0" indent="-342900" algn="just">
              <a:lnSpc>
                <a:spcPct val="200000"/>
              </a:lnSpc>
              <a:buAutoNum type="arabicPeriod"/>
            </a:pPr>
            <a:r>
              <a:rPr lang="ru-RU" sz="1500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ЕЖЕГОДНО АКТУАЛИЗИРОВАТЬ СОДЕРЖАНИЕ ОБРАЗОВАТЕЛЬНЫХ ПРОГРАММ (основных и дополнительных, для студентов и взрослого населения).</a:t>
            </a:r>
          </a:p>
          <a:p>
            <a:pPr marL="342900" lvl="0" indent="-342900" algn="just">
              <a:lnSpc>
                <a:spcPct val="200000"/>
              </a:lnSpc>
              <a:buAutoNum type="arabicPeriod"/>
            </a:pPr>
            <a:r>
              <a:rPr lang="ru-RU" sz="1500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ПОСТОЯННО УВЕЛИЧИВАТЬ/РАСШИРЯТЬ РЕАЛИЗАЦИЮ СЕТЕВЫХ ПРОГРАММ И/ИЛИ ПРОГРАММ ДУАЛЬНОГО ОБУЧЕНИЯ (в формате ОО-ОО, ОО-предприятие).</a:t>
            </a:r>
            <a:endParaRPr lang="ru-RU" sz="15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just">
              <a:lnSpc>
                <a:spcPct val="200000"/>
              </a:lnSpc>
              <a:buAutoNum type="arabicPeriod"/>
            </a:pPr>
            <a:r>
              <a:rPr lang="ru-RU" sz="15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РАЗРАБАТЫВАТЬ КОМПЛЕКС ДЕЙСТВИЙ ПО ПРИВЕДЕНИЮ СИСТЕМЫ РАБОТЫ </a:t>
            </a:r>
            <a:r>
              <a:rPr lang="ru-RU" sz="1500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ОО </a:t>
            </a:r>
            <a:r>
              <a:rPr lang="ru-RU" sz="15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СООТВЕТСТВИИ С ВНЕШНИМИ ТРЕБОВАНИЯМИ НА БЛИЖАЙШУЮ ПЕРСПЕКТИВУ </a:t>
            </a:r>
            <a:r>
              <a:rPr lang="ru-RU" sz="1500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(стратегическое планирование) </a:t>
            </a:r>
            <a:endParaRPr lang="ru-RU" sz="15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black">
          <a:xfrm>
            <a:off x="755577" y="-27384"/>
            <a:ext cx="8173196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pPr algn="just"/>
            <a:r>
              <a:rPr lang="ru-RU" alt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ЗАДАЧИ ОБРАЗОВАТЕЛЬНЫХ ОРГАНИЗАЦИЙ </a:t>
            </a:r>
            <a:endParaRPr lang="ru-RU" alt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16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4861" t="13145" r="15687" b="10625"/>
          <a:stretch/>
        </p:blipFill>
        <p:spPr>
          <a:xfrm>
            <a:off x="230767" y="591004"/>
            <a:ext cx="8799887" cy="5430284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7849353" cy="563563"/>
          </a:xfrm>
        </p:spPr>
        <p:txBody>
          <a:bodyPr/>
          <a:lstStyle/>
          <a:p>
            <a:pPr algn="just"/>
            <a:r>
              <a:rPr lang="ru-RU" sz="1800" b="1" i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отчета о выполнении лабораторной работы</a:t>
            </a: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5057328" y="1124744"/>
            <a:ext cx="3835152" cy="3096344"/>
          </a:xfrm>
          <a:prstGeom prst="roundRect">
            <a:avLst>
              <a:gd name="adj" fmla="val 12269"/>
            </a:avLst>
          </a:prstGeom>
          <a:solidFill>
            <a:schemeClr val="bg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Необходимо определить (установить в ЛНА</a:t>
            </a: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по дуальному обучению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) кто принимает</a:t>
            </a: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(засчитывает) работу, выполненную на базе предприятия/организации при реализации программы дуального обучения!</a:t>
            </a:r>
          </a:p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Наставник?</a:t>
            </a:r>
          </a:p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solidFill>
                  <a:srgbClr val="FF0000"/>
                </a:solidFill>
              </a:rPr>
              <a:t>Преподаватель ОО? </a:t>
            </a:r>
          </a:p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Кто и как ставит оценку?</a:t>
            </a:r>
          </a:p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solidFill>
                  <a:srgbClr val="FF0000"/>
                </a:solidFill>
              </a:rPr>
              <a:t>Наставник от предприятия  подтверждает выполнение?</a:t>
            </a:r>
          </a:p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Преподаватель</a:t>
            </a: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ставит оценку в журнал?</a:t>
            </a:r>
            <a:endParaRPr kumimoji="0" lang="ru-RU" sz="140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6474822"/>
            <a:ext cx="87161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FF0000"/>
                </a:solidFill>
              </a:rPr>
              <a:t>Формы отчетов по ЛР/ПЗ определяется образовательной организацией</a:t>
            </a:r>
          </a:p>
        </p:txBody>
      </p:sp>
    </p:spTree>
    <p:extLst>
      <p:ext uri="{BB962C8B-B14F-4D97-AF65-F5344CB8AC3E}">
        <p14:creationId xmlns:p14="http://schemas.microsoft.com/office/powerpoint/2010/main" val="211225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259632" y="1700808"/>
            <a:ext cx="7128792" cy="31683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между  образовательной организацией и предприятиями при дуальном обучении</a:t>
            </a:r>
            <a:endParaRPr lang="ru-RU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663330" y="188640"/>
            <a:ext cx="3044573" cy="864096"/>
          </a:xfrm>
          <a:prstGeom prst="homePlate">
            <a:avLst>
              <a:gd name="adj" fmla="val 28836"/>
            </a:avLst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Тематический блок 3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7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7094"/>
            <a:ext cx="8676456" cy="615602"/>
          </a:xfrm>
        </p:spPr>
        <p:txBody>
          <a:bodyPr/>
          <a:lstStyle/>
          <a:p>
            <a:pPr algn="just"/>
            <a:r>
              <a:rPr lang="ru-R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между  ОО и предприятиями при дуальном обучении</a:t>
            </a:r>
            <a:endParaRPr lang="ru-RU" sz="1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87088" y="2348880"/>
            <a:ext cx="1892624" cy="2160240"/>
          </a:xfrm>
          <a:prstGeom prst="rightArrow">
            <a:avLst>
              <a:gd name="adj1" fmla="val 87966"/>
              <a:gd name="adj2" fmla="val 11991"/>
            </a:avLst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Регламентные работы по выполнению требований ФГОС СПО</a:t>
            </a:r>
            <a:endParaRPr lang="ru-RU" sz="1600" dirty="0" smtClean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600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195736" y="1124744"/>
            <a:ext cx="6768752" cy="4536504"/>
          </a:xfrm>
          <a:prstGeom prst="round2DiagRect">
            <a:avLst/>
          </a:prstGeom>
          <a:solidFill>
            <a:schemeClr val="bg1"/>
          </a:solidFill>
          <a:ln>
            <a:solidFill>
              <a:srgbClr val="0000F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Исследование квалификационных запросов, в том числе согласование ФГОС с профессиональными и корпоративными стандартами.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Согласование вариативной части ООП, в том числе содержания РП и КОС.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Привлечение к оценочным процедурам в ходе промежуточной и итоговой аттестации.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Привлечение специалистов от работодателя к педагогической деятельности.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Направление на стажировку преподавателей.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Руководство и рецензирование ВКР</a:t>
            </a:r>
          </a:p>
        </p:txBody>
      </p:sp>
    </p:spTree>
    <p:extLst>
      <p:ext uri="{BB962C8B-B14F-4D97-AF65-F5344CB8AC3E}">
        <p14:creationId xmlns:p14="http://schemas.microsoft.com/office/powerpoint/2010/main" val="73765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83568" y="836712"/>
            <a:ext cx="8340228" cy="5328592"/>
          </a:xfrm>
          <a:prstGeom prst="round2DiagRect">
            <a:avLst>
              <a:gd name="adj1" fmla="val 5069"/>
              <a:gd name="adj2" fmla="val 12949"/>
            </a:avLst>
          </a:prstGeom>
          <a:solidFill>
            <a:schemeClr val="bg1"/>
          </a:solidFill>
          <a:ln>
            <a:solidFill>
              <a:srgbClr val="0000F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РЕГЛАМЕНТНЫЕ РАБОТЫ В РАМКАХ ДОГОВОРА О ДУАЛЬНОМ ОБУЧЕНИИ:</a:t>
            </a:r>
            <a:endParaRPr lang="en-US" sz="1600" b="1" dirty="0" smtClean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Совместная работа в рамках заседаний </a:t>
            </a:r>
            <a:r>
              <a:rPr lang="ru-RU" sz="1600" dirty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рабочих </a:t>
            </a: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групп дуального обучения.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Согласование плана и </a:t>
            </a: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отчета о дуальном обучении, </a:t>
            </a:r>
            <a:r>
              <a:rPr lang="ru-RU" sz="1600" dirty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участие в </a:t>
            </a: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заседаниях Управляющего совета.</a:t>
            </a:r>
            <a:endParaRPr lang="ru-RU" sz="1600" dirty="0">
              <a:solidFill>
                <a:srgbClr val="4472C4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Исследование </a:t>
            </a:r>
            <a:r>
              <a:rPr lang="ru-RU" sz="1600" dirty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квалификационных </a:t>
            </a: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запросов, в том </a:t>
            </a:r>
            <a:r>
              <a:rPr lang="ru-RU" sz="1600" dirty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числе согласование </a:t>
            </a: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ФГОС СПО </a:t>
            </a:r>
            <a:r>
              <a:rPr lang="ru-RU" sz="1600" dirty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корпоративными </a:t>
            </a:r>
            <a:r>
              <a:rPr lang="ru-RU" sz="1600" dirty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стандартами</a:t>
            </a: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Организация стажировок для педагогов.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u="sng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Совместная разработка </a:t>
            </a: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ООП по дуальной форме обучения (РП,  КОС, МР по выполнению ЛР/ПЗ).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Совместное проведение </a:t>
            </a:r>
            <a:r>
              <a:rPr lang="ru-RU" sz="1600" dirty="0" err="1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профориентационных</a:t>
            </a: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мероприятий, родительских собраний, заключение ученических договоров.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Разработка и согласование локальных нормативных актов, регламентирующих деятельность ОО и предприятия.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Совместное проведение ЛР/ПЗ, двусторонний контроль выполнения обязательных работ по УП со стороны наставника от производства и преподавателя.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Проведение оценочных процедур в виде </a:t>
            </a:r>
            <a:r>
              <a:rPr lang="ru-RU" sz="1600" u="sng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ДЭ по стандартам предприятия</a:t>
            </a: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специалистами предприятия, в том числе с присвоением разрядов.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Согласование тем и выполнение КР/ВКР по темам от предприятия.</a:t>
            </a:r>
            <a:endParaRPr lang="ru-RU" sz="1600" dirty="0">
              <a:solidFill>
                <a:srgbClr val="4472C4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black">
          <a:xfrm>
            <a:off x="467544" y="-27384"/>
            <a:ext cx="8676456" cy="615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pPr algn="just"/>
            <a:r>
              <a:rPr lang="ru-RU" sz="18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между  ОО и предприятиями при дуальном обучении</a:t>
            </a:r>
            <a:endParaRPr lang="ru-RU" sz="1800" b="1" kern="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83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83568" y="980728"/>
            <a:ext cx="8352928" cy="4824536"/>
          </a:xfrm>
          <a:prstGeom prst="round2DiagRect">
            <a:avLst>
              <a:gd name="adj1" fmla="val 5069"/>
              <a:gd name="adj2" fmla="val 12125"/>
            </a:avLst>
          </a:prstGeom>
          <a:solidFill>
            <a:schemeClr val="bg1"/>
          </a:solidFill>
          <a:ln>
            <a:solidFill>
              <a:srgbClr val="0000F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РАБОТЫ ЗА ПРЕДЕЛАМИ ДОГОВОРА О ДУАЛЬНОМ ОБУЧЕНИИ:</a:t>
            </a:r>
            <a:endParaRPr lang="en-US" sz="1600" b="1" dirty="0" smtClean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ru-RU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Привлечение специалистов предприятия к оценке при проведении конкурсов профессионального мастерства среди студентов ОО.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Согласование перечня и содержания программ дополнительного образования для студентов ОО.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Совместное проведение мастер-классов по дуальному обучению.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бучение </a:t>
            </a:r>
            <a:r>
              <a:rPr lang="ru-RU" sz="1600" dirty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специалистов предприятия на </a:t>
            </a: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экспертов </a:t>
            </a:r>
            <a:r>
              <a:rPr lang="ru-RU" sz="1600" dirty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Ворлдскиллс с правом оценки демонстрационного </a:t>
            </a: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экзамена.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Обучение наставников от производства (психолого-педагогический блок).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Подготовка рабочих по программам ПО и ДПО по заказам от предприятий.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Совместная подготовка к конкурсу наставников.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black">
          <a:xfrm>
            <a:off x="467544" y="77094"/>
            <a:ext cx="8676456" cy="615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pPr algn="just"/>
            <a:r>
              <a:rPr lang="ru-RU" sz="18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между  ПОО и предприятиями при дуальном обучении</a:t>
            </a:r>
            <a:endParaRPr lang="ru-RU" sz="1800" b="1" kern="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00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086"/>
            <a:ext cx="8676456" cy="615602"/>
          </a:xfrm>
        </p:spPr>
        <p:txBody>
          <a:bodyPr/>
          <a:lstStyle/>
          <a:p>
            <a:pPr algn="just"/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Инновации 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управлении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учебным процессом при </a:t>
            </a:r>
            <a:b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дуальной форме обучения</a:t>
            </a:r>
            <a:endParaRPr 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107504" y="2708920"/>
            <a:ext cx="1872208" cy="2160240"/>
          </a:xfrm>
          <a:prstGeom prst="rightArrow">
            <a:avLst>
              <a:gd name="adj1" fmla="val 87966"/>
              <a:gd name="adj2" fmla="val 19958"/>
            </a:avLst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rgbClr val="00206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Введение практики дуального обучения</a:t>
            </a:r>
            <a:endParaRPr lang="ru-RU" sz="1600" dirty="0" smtClean="0">
              <a:solidFill>
                <a:srgbClr val="002060"/>
              </a:solidFill>
            </a:endParaRPr>
          </a:p>
          <a:p>
            <a:pPr algn="just"/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339752" y="908720"/>
            <a:ext cx="6768752" cy="5616624"/>
          </a:xfrm>
          <a:prstGeom prst="round2DiagRect">
            <a:avLst>
              <a:gd name="adj1" fmla="val 12502"/>
              <a:gd name="adj2" fmla="val 0"/>
            </a:avLst>
          </a:prstGeom>
          <a:solidFill>
            <a:schemeClr val="bg1"/>
          </a:solidFill>
          <a:ln>
            <a:solidFill>
              <a:srgbClr val="0000F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Выделение в учебном плане времени, отведённом на организацию учебных занятий на базе предприятия</a:t>
            </a:r>
          </a:p>
          <a:p>
            <a:pPr algn="just"/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Проведение лабораторных работ и практических занятий на базе предприятия</a:t>
            </a:r>
          </a:p>
          <a:p>
            <a:pPr algn="just"/>
            <a:endParaRPr lang="ru-RU" sz="1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Проведение экзамена по ПМ «Выполнение работ по профессии» в формате демонстрационного экзамена по стандартам предприятия </a:t>
            </a:r>
          </a:p>
          <a:p>
            <a:pPr algn="just"/>
            <a:endParaRPr lang="ru-RU" sz="1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Проведение оценочных процедур специалистами предприятия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основе ФГОС СПО и стандартов предприятия</a:t>
            </a:r>
          </a:p>
          <a:p>
            <a:pPr algn="just"/>
            <a:endParaRPr lang="ru-RU" sz="1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Использование в учебном процессе учебно-методического обеспечения, разработанного на основе оборудования и требований предприятия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Выполнение КП/ВКР с учетом оборудования предприятия и применяемых производственных технологий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Проектирование содержания РП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УД и ПМ с учетом оборудования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требований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предприятия</a:t>
            </a:r>
          </a:p>
          <a:p>
            <a:pPr algn="just"/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10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539552" y="836712"/>
            <a:ext cx="8208912" cy="5544616"/>
          </a:xfrm>
          <a:prstGeom prst="round2DiagRect">
            <a:avLst>
              <a:gd name="adj1" fmla="val 5494"/>
              <a:gd name="adj2" fmla="val 8712"/>
            </a:avLst>
          </a:prstGeom>
          <a:solidFill>
            <a:schemeClr val="bg1"/>
          </a:solidFill>
          <a:ln>
            <a:solidFill>
              <a:srgbClr val="0000F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ОЖИДАЕМЫЕ ЭФФЕКТЫ ОТ СОВМЕСТНОЙ РАБОТЫ: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Получение заказов на опережающую подготовку при ожидаемом технологическом переоснащении производства.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Опережающее обучение педагогов на новом оборудовании предприятия при технологическом переоснащении.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Финансовая поддержка при разработке и реализации грантов, направленных на укрепление МТБ колледжа.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Разработка и апробация технологии перевода результатов КЭ по ПМ в процедуру присвоения разрядов.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Обучение в ПОО рабочих категории 50</a:t>
            </a:r>
            <a:r>
              <a:rPr lang="ru-RU" sz="1600" dirty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+ 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Участие </a:t>
            </a:r>
            <a:r>
              <a:rPr lang="ru-RU" sz="1600" dirty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представителей </a:t>
            </a: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предприятия в проведении </a:t>
            </a:r>
            <a:r>
              <a:rPr lang="ru-RU" sz="1600" dirty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тренировок при подготовке обучающихся </a:t>
            </a: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колледжа </a:t>
            </a:r>
            <a:r>
              <a:rPr lang="ru-RU" sz="1600" dirty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к </a:t>
            </a: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чемпионатам Ворлдскиллс.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Привлечение специалистов предприятия к реализации программ ДО для студентов.</a:t>
            </a:r>
            <a:endParaRPr lang="ru-RU" sz="1600" dirty="0">
              <a:solidFill>
                <a:srgbClr val="4472C4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black">
          <a:xfrm>
            <a:off x="0" y="77094"/>
            <a:ext cx="9144000" cy="615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ru-RU" sz="18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между  ОО и предприятиями при дуальном обучении</a:t>
            </a:r>
            <a:endParaRPr lang="ru-RU" sz="1800" b="1" kern="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31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ятиугольник 13"/>
          <p:cNvSpPr/>
          <p:nvPr/>
        </p:nvSpPr>
        <p:spPr>
          <a:xfrm>
            <a:off x="611560" y="188640"/>
            <a:ext cx="3312368" cy="864096"/>
          </a:xfrm>
          <a:prstGeom prst="homePlate">
            <a:avLst>
              <a:gd name="adj" fmla="val 28836"/>
            </a:avLst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Тематический блок 4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2132856"/>
            <a:ext cx="8352928" cy="2793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Инновации в управлении персоналом при организации образовательного процесса, ориентированного на подготовку рабочих и специалистов в соответствии с запросами региональной экономики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5805264"/>
            <a:ext cx="8352928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i="1" dirty="0">
                <a:solidFill>
                  <a:srgbClr val="FF0000"/>
                </a:solidFill>
                <a:latin typeface="Candara" panose="020E0502030303020204" pitchFamily="34" charset="0"/>
              </a:rPr>
              <a:t>Инновация отличает лидера от догоняющего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182960"/>
            <a:ext cx="4752528" cy="792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b="1" i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Организации</a:t>
            </a:r>
            <a:r>
              <a:rPr lang="ru-RU" sz="1600" b="1" i="1" dirty="0">
                <a:solidFill>
                  <a:srgbClr val="FF0000"/>
                </a:solidFill>
                <a:latin typeface="Candara" panose="020E0502030303020204" pitchFamily="34" charset="0"/>
              </a:rPr>
              <a:t>, построенные  для  работы в </a:t>
            </a:r>
            <a:r>
              <a:rPr lang="ru-RU" sz="1600" b="1" i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одних </a:t>
            </a:r>
            <a:r>
              <a:rPr lang="ru-RU" sz="1600" b="1" i="1" dirty="0">
                <a:solidFill>
                  <a:srgbClr val="FF0000"/>
                </a:solidFill>
                <a:latin typeface="Candara" panose="020E0502030303020204" pitchFamily="34" charset="0"/>
              </a:rPr>
              <a:t>условиях, </a:t>
            </a:r>
            <a:r>
              <a:rPr lang="ru-RU" sz="1600" b="1" i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неэффективны </a:t>
            </a:r>
            <a:r>
              <a:rPr lang="ru-RU" sz="1600" b="1" i="1" dirty="0">
                <a:solidFill>
                  <a:srgbClr val="FF0000"/>
                </a:solidFill>
                <a:latin typeface="Candara" panose="020E0502030303020204" pitchFamily="34" charset="0"/>
              </a:rPr>
              <a:t>для  работы  в  </a:t>
            </a:r>
            <a:r>
              <a:rPr lang="ru-RU" sz="1600" b="1" i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других</a:t>
            </a:r>
            <a:endParaRPr lang="ru-RU" sz="1600" b="1" i="1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6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179512" y="2420887"/>
            <a:ext cx="648072" cy="28803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604448" y="2415370"/>
            <a:ext cx="504056" cy="293549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820472" y="2481281"/>
            <a:ext cx="288032" cy="310567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08931" y="2418128"/>
            <a:ext cx="7839805" cy="684739"/>
          </a:xfrm>
          <a:prstGeom prst="rect">
            <a:avLst/>
          </a:prstGeom>
          <a:solidFill>
            <a:srgbClr val="FBFBFB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Критерии результативности </a:t>
            </a:r>
            <a:r>
              <a:rPr lang="ru-RU" dirty="0" smtClean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ОО и критерии листов эффективности</a:t>
            </a:r>
            <a:endParaRPr lang="ru-RU" dirty="0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авая фигурная скобка 35"/>
          <p:cNvSpPr/>
          <p:nvPr/>
        </p:nvSpPr>
        <p:spPr>
          <a:xfrm rot="5400000">
            <a:off x="4463987" y="-1509066"/>
            <a:ext cx="432048" cy="5976664"/>
          </a:xfrm>
          <a:prstGeom prst="rightBrace">
            <a:avLst>
              <a:gd name="adj1" fmla="val 8333"/>
              <a:gd name="adj2" fmla="val 48368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-27384"/>
            <a:ext cx="8748972" cy="504056"/>
          </a:xfrm>
          <a:noFill/>
          <a:ln/>
        </p:spPr>
        <p:txBody>
          <a:bodyPr/>
          <a:lstStyle/>
          <a:p>
            <a:pPr algn="just"/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Система работы по управлению персоналом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AutoShape 7"/>
          <p:cNvSpPr>
            <a:spLocks noChangeArrowheads="1"/>
          </p:cNvSpPr>
          <p:nvPr/>
        </p:nvSpPr>
        <p:spPr bwMode="gray">
          <a:xfrm>
            <a:off x="611560" y="759186"/>
            <a:ext cx="2736304" cy="504056"/>
          </a:xfrm>
          <a:prstGeom prst="roundRect">
            <a:avLst>
              <a:gd name="adj" fmla="val 50000"/>
            </a:avLst>
          </a:prstGeom>
          <a:solidFill>
            <a:srgbClr val="F7F9FB"/>
          </a:solidFill>
          <a:ln w="38100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ru-RU" sz="1300" b="1" dirty="0" smtClean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Федеральные и </a:t>
            </a:r>
          </a:p>
          <a:p>
            <a:pPr algn="ctr" eaLnBrk="0" hangingPunct="0"/>
            <a:r>
              <a:rPr lang="ru-RU" sz="1300" b="1" dirty="0" smtClean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региональные требования</a:t>
            </a:r>
            <a:endParaRPr lang="en-US" sz="1300" b="1" dirty="0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AutoShape 8"/>
          <p:cNvSpPr>
            <a:spLocks noChangeArrowheads="1"/>
          </p:cNvSpPr>
          <p:nvPr/>
        </p:nvSpPr>
        <p:spPr bwMode="gray">
          <a:xfrm>
            <a:off x="3419872" y="759186"/>
            <a:ext cx="2880320" cy="504056"/>
          </a:xfrm>
          <a:prstGeom prst="roundRect">
            <a:avLst>
              <a:gd name="adj" fmla="val 50000"/>
            </a:avLst>
          </a:prstGeom>
          <a:solidFill>
            <a:srgbClr val="F7F9FB"/>
          </a:solidFill>
          <a:ln w="38100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/>
            <a:r>
              <a:rPr lang="ru-RU" sz="1300" b="1" dirty="0" smtClean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Требования ФГОС СПО</a:t>
            </a:r>
          </a:p>
        </p:txBody>
      </p:sp>
      <p:sp>
        <p:nvSpPr>
          <p:cNvPr id="40" name="AutoShape 9"/>
          <p:cNvSpPr>
            <a:spLocks noChangeArrowheads="1"/>
          </p:cNvSpPr>
          <p:nvPr/>
        </p:nvSpPr>
        <p:spPr bwMode="gray">
          <a:xfrm>
            <a:off x="6408202" y="759186"/>
            <a:ext cx="2520281" cy="504056"/>
          </a:xfrm>
          <a:prstGeom prst="roundRect">
            <a:avLst>
              <a:gd name="adj" fmla="val 50000"/>
            </a:avLst>
          </a:prstGeom>
          <a:solidFill>
            <a:srgbClr val="F7F9FB"/>
          </a:solidFill>
          <a:ln w="38100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/>
            <a:r>
              <a:rPr lang="ru-RU" sz="1300" b="1" dirty="0" smtClean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Требования рынка труда</a:t>
            </a:r>
            <a:endParaRPr lang="en-US" sz="1300" b="1" dirty="0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79513" y="1695290"/>
            <a:ext cx="8856984" cy="523220"/>
          </a:xfrm>
          <a:prstGeom prst="rect">
            <a:avLst/>
          </a:prstGeom>
          <a:solidFill>
            <a:srgbClr val="FBFBFB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Цель: развитие кадрового и учебно-методического потенциала сотрудников ПОО, устранение квалификационных дефицитов у работников</a:t>
            </a:r>
            <a:endParaRPr lang="ru-RU" sz="1400" b="1" dirty="0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64643" y="5013176"/>
            <a:ext cx="7839805" cy="1080120"/>
          </a:xfrm>
          <a:prstGeom prst="rect">
            <a:avLst/>
          </a:prstGeom>
          <a:solidFill>
            <a:srgbClr val="FBFBFB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555776" y="5013175"/>
            <a:ext cx="4320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Внутренняя самообучающая среда!!!!!!</a:t>
            </a:r>
            <a:endParaRPr lang="ru-RU" sz="1600" b="1" dirty="0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187624" y="5354051"/>
            <a:ext cx="3384376" cy="523220"/>
          </a:xfrm>
          <a:prstGeom prst="rect">
            <a:avLst/>
          </a:prstGeom>
          <a:solidFill>
            <a:srgbClr val="FBFBFB"/>
          </a:solidFill>
          <a:ln>
            <a:solidFill>
              <a:srgbClr val="7030A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Повышение уровня </a:t>
            </a:r>
          </a:p>
          <a:p>
            <a:pPr algn="ctr"/>
            <a:r>
              <a:rPr lang="ru-RU" sz="1400" b="1" dirty="0" smtClean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управленческой компетенции</a:t>
            </a:r>
            <a:endParaRPr lang="ru-RU" sz="1400" b="1" dirty="0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860032" y="5354051"/>
            <a:ext cx="3312368" cy="523220"/>
          </a:xfrm>
          <a:prstGeom prst="rect">
            <a:avLst/>
          </a:prstGeom>
          <a:solidFill>
            <a:srgbClr val="FBFBFB"/>
          </a:solidFill>
          <a:ln>
            <a:solidFill>
              <a:srgbClr val="7030A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Развитие профессиональных компетенций педагогов  </a:t>
            </a:r>
            <a:endParaRPr lang="ru-RU" sz="1400" b="1" dirty="0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08931" y="3573015"/>
            <a:ext cx="7837908" cy="1061829"/>
          </a:xfrm>
          <a:prstGeom prst="rect">
            <a:avLst/>
          </a:prstGeom>
          <a:solidFill>
            <a:srgbClr val="FBFBFB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dirty="0" smtClean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Планирование работы             делегирование полномочий и установление ответственности               </a:t>
            </a:r>
          </a:p>
          <a:p>
            <a:pPr algn="ctr">
              <a:lnSpc>
                <a:spcPct val="150000"/>
              </a:lnSpc>
            </a:pPr>
            <a:r>
              <a:rPr lang="ru-RU" sz="1400" dirty="0" smtClean="0">
                <a:solidFill>
                  <a:srgbClr val="002200"/>
                </a:solidFill>
                <a:latin typeface="Arial" pitchFamily="34" charset="0"/>
                <a:cs typeface="Arial" pitchFamily="34" charset="0"/>
              </a:rPr>
              <a:t>     мотивация персонала под цели          согласование действий и ответственности между подразделениями             своевременное определение и планирование ресурсов   </a:t>
            </a:r>
            <a:endParaRPr lang="ru-RU" sz="1400" dirty="0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79512" y="2438889"/>
            <a:ext cx="288032" cy="31503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7887" y="2492895"/>
            <a:ext cx="461665" cy="284954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Планирование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 rot="10800000">
            <a:off x="8748464" y="2420887"/>
            <a:ext cx="461665" cy="284954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Совершенствование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Стрелка вправо 49"/>
          <p:cNvSpPr/>
          <p:nvPr/>
        </p:nvSpPr>
        <p:spPr>
          <a:xfrm>
            <a:off x="2931840" y="3717031"/>
            <a:ext cx="272008" cy="216024"/>
          </a:xfrm>
          <a:prstGeom prst="rightArrow">
            <a:avLst/>
          </a:prstGeom>
          <a:solidFill>
            <a:srgbClr val="AC00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Стрелка вправо 50"/>
          <p:cNvSpPr/>
          <p:nvPr/>
        </p:nvSpPr>
        <p:spPr>
          <a:xfrm>
            <a:off x="827584" y="4005063"/>
            <a:ext cx="272008" cy="216024"/>
          </a:xfrm>
          <a:prstGeom prst="rightArrow">
            <a:avLst/>
          </a:prstGeom>
          <a:solidFill>
            <a:srgbClr val="AC00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Стрелка вправо 51"/>
          <p:cNvSpPr/>
          <p:nvPr/>
        </p:nvSpPr>
        <p:spPr>
          <a:xfrm>
            <a:off x="3984759" y="4005063"/>
            <a:ext cx="299209" cy="216024"/>
          </a:xfrm>
          <a:prstGeom prst="rightArrow">
            <a:avLst/>
          </a:prstGeom>
          <a:solidFill>
            <a:srgbClr val="AC00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Стрелка вниз 52"/>
          <p:cNvSpPr/>
          <p:nvPr/>
        </p:nvSpPr>
        <p:spPr>
          <a:xfrm>
            <a:off x="4644008" y="2199346"/>
            <a:ext cx="288032" cy="186407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Стрелка вниз 53"/>
          <p:cNvSpPr/>
          <p:nvPr/>
        </p:nvSpPr>
        <p:spPr>
          <a:xfrm>
            <a:off x="4644008" y="3140967"/>
            <a:ext cx="288032" cy="23380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Стрелка вниз 54"/>
          <p:cNvSpPr/>
          <p:nvPr/>
        </p:nvSpPr>
        <p:spPr>
          <a:xfrm>
            <a:off x="4644008" y="4725143"/>
            <a:ext cx="288032" cy="186407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Стрелка вправо 55"/>
          <p:cNvSpPr/>
          <p:nvPr/>
        </p:nvSpPr>
        <p:spPr>
          <a:xfrm rot="10800000">
            <a:off x="8388424" y="5187386"/>
            <a:ext cx="720080" cy="545867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Стрелка вправо 56"/>
          <p:cNvSpPr/>
          <p:nvPr/>
        </p:nvSpPr>
        <p:spPr>
          <a:xfrm>
            <a:off x="179512" y="5187386"/>
            <a:ext cx="720080" cy="545869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Стрелка вправо 57"/>
          <p:cNvSpPr/>
          <p:nvPr/>
        </p:nvSpPr>
        <p:spPr>
          <a:xfrm>
            <a:off x="2915816" y="4327003"/>
            <a:ext cx="272008" cy="216024"/>
          </a:xfrm>
          <a:prstGeom prst="rightArrow">
            <a:avLst/>
          </a:prstGeom>
          <a:solidFill>
            <a:srgbClr val="AC00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0" y="6546830"/>
            <a:ext cx="91440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ПОСТОЯННОЕ обучение персонала под новые задачи!!!!  (два вектора обучения)</a:t>
            </a:r>
            <a:endParaRPr lang="ru-RU" sz="1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74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83732" y="871555"/>
            <a:ext cx="4100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i="1" dirty="0">
                <a:solidFill>
                  <a:srgbClr val="FF0000"/>
                </a:solidFill>
                <a:latin typeface="Candara" panose="020E0502030303020204" pitchFamily="34" charset="0"/>
              </a:rPr>
              <a:t>Все начинается с обучения   персонала  и все   заканчивается   обучением   персонала</a:t>
            </a:r>
          </a:p>
        </p:txBody>
      </p:sp>
      <p:grpSp>
        <p:nvGrpSpPr>
          <p:cNvPr id="7" name="Group 116"/>
          <p:cNvGrpSpPr>
            <a:grpSpLocks/>
          </p:cNvGrpSpPr>
          <p:nvPr/>
        </p:nvGrpSpPr>
        <p:grpSpPr bwMode="auto">
          <a:xfrm>
            <a:off x="3635896" y="1658341"/>
            <a:ext cx="5035605" cy="4416371"/>
            <a:chOff x="120" y="1464"/>
            <a:chExt cx="2064" cy="2088"/>
          </a:xfrm>
        </p:grpSpPr>
        <p:sp>
          <p:nvSpPr>
            <p:cNvPr id="8" name="AutoShape 113" descr="gdd01"/>
            <p:cNvSpPr>
              <a:spLocks noChangeArrowheads="1"/>
            </p:cNvSpPr>
            <p:nvPr/>
          </p:nvSpPr>
          <p:spPr bwMode="gray">
            <a:xfrm>
              <a:off x="120" y="1992"/>
              <a:ext cx="1104" cy="1008"/>
            </a:xfrm>
            <a:prstGeom prst="hexagon">
              <a:avLst>
                <a:gd name="adj" fmla="val 27381"/>
                <a:gd name="vf" fmla="val 115470"/>
              </a:avLst>
            </a:prstGeom>
            <a:blipFill dpi="0" rotWithShape="1">
              <a:blip r:embed="rId2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/>
            <a:p>
              <a:pPr algn="ctr" eaLnBrk="0" hangingPunct="0"/>
              <a:endParaRPr lang="ko-KR" altLang="en-US">
                <a:solidFill>
                  <a:srgbClr val="00194C"/>
                </a:solidFill>
                <a:latin typeface="Times New Roman" pitchFamily="18" charset="0"/>
                <a:ea typeface="Gulim" pitchFamily="34" charset="-127"/>
              </a:endParaRPr>
            </a:p>
          </p:txBody>
        </p:sp>
        <p:sp>
          <p:nvSpPr>
            <p:cNvPr id="9" name="AutoShape 114" descr="gdd04"/>
            <p:cNvSpPr>
              <a:spLocks noChangeArrowheads="1"/>
            </p:cNvSpPr>
            <p:nvPr/>
          </p:nvSpPr>
          <p:spPr bwMode="gray">
            <a:xfrm>
              <a:off x="1032" y="146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3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/>
            <a:p>
              <a:pPr algn="ctr" eaLnBrk="0" hangingPunct="0"/>
              <a:endParaRPr lang="ko-KR" altLang="en-US">
                <a:solidFill>
                  <a:srgbClr val="00194C"/>
                </a:solidFill>
                <a:latin typeface="Times New Roman" pitchFamily="18" charset="0"/>
                <a:ea typeface="Gulim" pitchFamily="34" charset="-127"/>
              </a:endParaRPr>
            </a:p>
          </p:txBody>
        </p:sp>
        <p:sp>
          <p:nvSpPr>
            <p:cNvPr id="10" name="AutoShape 115" descr="gdd03"/>
            <p:cNvSpPr>
              <a:spLocks noChangeArrowheads="1"/>
            </p:cNvSpPr>
            <p:nvPr/>
          </p:nvSpPr>
          <p:spPr bwMode="gray">
            <a:xfrm>
              <a:off x="1008" y="254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4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/>
            <a:p>
              <a:pPr algn="ctr" eaLnBrk="0" hangingPunct="0"/>
              <a:endParaRPr lang="ko-KR" altLang="en-US">
                <a:solidFill>
                  <a:srgbClr val="00194C"/>
                </a:solidFill>
                <a:latin typeface="Times New Roman" pitchFamily="18" charset="0"/>
                <a:ea typeface="Gulim" pitchFamily="34" charset="-127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563987" y="1364575"/>
            <a:ext cx="288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194C"/>
                </a:solidFill>
              </a:rPr>
              <a:t>Какие группы сотрудников требуют специального обучения?</a:t>
            </a:r>
            <a:endParaRPr lang="ru-RU" b="1" dirty="0">
              <a:solidFill>
                <a:srgbClr val="00194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1111" y="4100879"/>
            <a:ext cx="28626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194C"/>
                </a:solidFill>
              </a:rPr>
              <a:t>Какие </a:t>
            </a:r>
          </a:p>
          <a:p>
            <a:pPr algn="ctr"/>
            <a:r>
              <a:rPr lang="ru-RU" b="1" dirty="0" smtClean="0">
                <a:solidFill>
                  <a:srgbClr val="00194C"/>
                </a:solidFill>
              </a:rPr>
              <a:t>формы обучения</a:t>
            </a:r>
          </a:p>
          <a:p>
            <a:pPr algn="ctr"/>
            <a:r>
              <a:rPr lang="ru-RU" b="1" dirty="0" smtClean="0">
                <a:solidFill>
                  <a:srgbClr val="00194C"/>
                </a:solidFill>
              </a:rPr>
              <a:t>взрослых существуют?</a:t>
            </a:r>
            <a:endParaRPr lang="ru-RU" b="1" dirty="0">
              <a:solidFill>
                <a:srgbClr val="00194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7094" y="2444695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194C"/>
                </a:solidFill>
              </a:rPr>
              <a:t>В чем  особенность обучения</a:t>
            </a:r>
          </a:p>
          <a:p>
            <a:pPr algn="ctr"/>
            <a:r>
              <a:rPr lang="ru-RU" b="1" dirty="0" smtClean="0">
                <a:solidFill>
                  <a:srgbClr val="00194C"/>
                </a:solidFill>
              </a:rPr>
              <a:t>взрослых?</a:t>
            </a:r>
            <a:endParaRPr lang="ru-RU" b="1" dirty="0">
              <a:solidFill>
                <a:srgbClr val="00194C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7551" y="5301208"/>
            <a:ext cx="30698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194C"/>
                </a:solidFill>
              </a:rPr>
              <a:t>Что необходимо контролировать и подвергать мониторингу в отношении управления персоналом?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552" y="44624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00FF"/>
                </a:solidFill>
              </a:rPr>
              <a:t>Обучение персонала под задачи по разработке основных и дополнительных программ в соответствии с требованиями рынка труда</a:t>
            </a:r>
            <a:endParaRPr lang="ru-RU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9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116632"/>
            <a:ext cx="83185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1600" b="1" cap="all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Конструирование образовательных программ  </a:t>
            </a:r>
          </a:p>
          <a:p>
            <a:pPr algn="just">
              <a:defRPr/>
            </a:pPr>
            <a:r>
              <a:rPr lang="ru-RU" sz="1600" b="1" cap="all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1600" b="1" cap="all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условие Развития </a:t>
            </a:r>
            <a:r>
              <a:rPr lang="ru-RU" sz="1600" b="1" cap="all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 профессионального </a:t>
            </a:r>
            <a:r>
              <a:rPr lang="ru-RU" sz="1600" b="1" cap="all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</a:t>
            </a:r>
            <a:endParaRPr lang="ru-RU" sz="1600" b="1" cap="all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764704"/>
            <a:ext cx="8496946" cy="4778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ru-RU" sz="1400" b="1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122-ФЗ </a:t>
            </a:r>
            <a:r>
              <a:rPr lang="ru-RU" sz="1400" b="1" cap="all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внесении изменений в ТК РФ </a:t>
            </a:r>
            <a:r>
              <a:rPr lang="ru-RU" sz="1050" b="1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400" b="1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273 </a:t>
            </a:r>
            <a:r>
              <a:rPr lang="ru-RU" sz="1400" b="1" cap="all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ФЗ «Об образовании в </a:t>
            </a:r>
            <a:r>
              <a:rPr lang="ru-RU" sz="1400" b="1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Федерации» В Отношении Обязательного Применения ПРОФЕССИОНАЛЬНЫХ СТАНДАРТОВ </a:t>
            </a:r>
            <a:r>
              <a:rPr lang="ru-RU" sz="1000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000" cap="all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вступил в силу с 1 июля 2016 года)</a:t>
            </a:r>
          </a:p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ru-RU" sz="1400" b="1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СПО ТОП 50, актуализированные ФГОС СПО</a:t>
            </a:r>
          </a:p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ru-RU" sz="1400" b="1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 </a:t>
            </a:r>
            <a:r>
              <a:rPr lang="ru-RU" sz="1400" b="1" cap="all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Президента РФ от 7 мая 2018 г. № 204 "О национальных целях и стратегических задачах развития </a:t>
            </a:r>
            <a:r>
              <a:rPr lang="ru-RU" sz="1400" b="1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РФ на </a:t>
            </a:r>
            <a:r>
              <a:rPr lang="ru-RU" sz="1400" b="1" cap="all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 до 2024 года” </a:t>
            </a:r>
            <a:r>
              <a:rPr lang="ru-RU" sz="1400" b="1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части внедрения </a:t>
            </a:r>
            <a:r>
              <a:rPr lang="ru-RU" sz="1050" cap="all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адаптивных, </a:t>
            </a:r>
            <a:r>
              <a:rPr lang="ru-RU" sz="1050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практико-ориентированных </a:t>
            </a:r>
            <a:r>
              <a:rPr lang="ru-RU" sz="1050" cap="all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гибких образовательных </a:t>
            </a:r>
            <a:r>
              <a:rPr lang="ru-RU" sz="1050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программ, Формирования </a:t>
            </a:r>
            <a:r>
              <a:rPr lang="ru-RU" sz="1050" cap="all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 непрерывного обновления работающими </a:t>
            </a:r>
            <a:r>
              <a:rPr lang="ru-RU" sz="1050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гражданами </a:t>
            </a:r>
            <a:r>
              <a:rPr lang="ru-RU" sz="1050" cap="all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своих </a:t>
            </a:r>
            <a:r>
              <a:rPr lang="ru-RU" sz="1050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профессиональных компетенций) </a:t>
            </a:r>
            <a:endParaRPr lang="ru-RU" sz="1050" cap="all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ru-RU" sz="1400" b="1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Региональные составляющие федеральных проектов «Молодые профессионалы», «СОДЕЙСТВИЕ ЗАНЯТОСТИ», «НОВЫЕ ВОЗМОЖНОСТИ ДЛЯ КАЖДОГО»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ru-RU" sz="1400" b="1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</a:t>
            </a:r>
            <a:r>
              <a:rPr lang="ru-RU" sz="1400" b="1" cap="all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 системы подготовки рабочих кадров и формирования прикладных квалификаций в </a:t>
            </a:r>
            <a:r>
              <a:rPr lang="ru-RU" sz="1400" b="1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РФ </a:t>
            </a:r>
            <a:r>
              <a:rPr lang="ru-RU" sz="1400" b="1" cap="all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период до </a:t>
            </a:r>
            <a:r>
              <a:rPr lang="ru-RU" sz="1400" b="1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2030 </a:t>
            </a:r>
            <a:r>
              <a:rPr lang="ru-RU" sz="1400" b="1" cap="all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r>
              <a:rPr lang="ru-RU" sz="1050" b="1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(ПРОЕКТ</a:t>
            </a:r>
            <a:r>
              <a:rPr lang="ru-RU" sz="1050" b="1" cap="all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1050" b="1" cap="all" dirty="0" smtClean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ru-RU" sz="1400" b="1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макет новых ФГОС СПО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ru-RU" sz="1400" b="1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проекта «</a:t>
            </a:r>
            <a:r>
              <a:rPr lang="ru-RU" sz="1400" b="1" cap="all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ПрофессиОналитет</a:t>
            </a:r>
            <a:r>
              <a:rPr lang="ru-RU" sz="1400" b="1" cap="all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400" b="1" cap="all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3" y="5733256"/>
            <a:ext cx="8496945" cy="1052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ПОО –  сформировать ПК у педагогических и административных работников по конструированию и реализации гибких, практико-ориентированных основных и дополнительных образовательных программ, развивать практику обучения по индивидуальному плану</a:t>
            </a:r>
            <a:endParaRPr lang="ru-RU" sz="1600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95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413390" y="3284984"/>
            <a:ext cx="2086602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194C"/>
                </a:solidFill>
              </a:rPr>
              <a:t>Оценка</a:t>
            </a:r>
          </a:p>
          <a:p>
            <a:pPr algn="ctr"/>
            <a:r>
              <a:rPr lang="ru-RU" sz="1600" b="1" dirty="0" smtClean="0">
                <a:solidFill>
                  <a:srgbClr val="00194C"/>
                </a:solidFill>
              </a:rPr>
              <a:t> обучения</a:t>
            </a:r>
          </a:p>
          <a:p>
            <a:pPr algn="ctr"/>
            <a:r>
              <a:rPr lang="ru-RU" sz="1600" b="1" dirty="0" smtClean="0">
                <a:solidFill>
                  <a:srgbClr val="00194C"/>
                </a:solidFill>
              </a:rPr>
              <a:t>(проверяем как научили)</a:t>
            </a:r>
            <a:endParaRPr lang="ru-RU" sz="1600" b="1" dirty="0">
              <a:solidFill>
                <a:srgbClr val="00194C"/>
              </a:solidFill>
            </a:endParaRPr>
          </a:p>
        </p:txBody>
      </p:sp>
      <p:sp>
        <p:nvSpPr>
          <p:cNvPr id="13" name="Стрелка углом вверх 12"/>
          <p:cNvSpPr/>
          <p:nvPr/>
        </p:nvSpPr>
        <p:spPr>
          <a:xfrm rot="16200000" flipH="1">
            <a:off x="4790466" y="4975243"/>
            <a:ext cx="936104" cy="1444021"/>
          </a:xfrm>
          <a:prstGeom prst="bentUpArrow">
            <a:avLst>
              <a:gd name="adj1" fmla="val 30130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194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168" y="116632"/>
            <a:ext cx="84273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00FF"/>
                </a:solidFill>
              </a:rPr>
              <a:t>ЦИКЛ системного внутрифирменного (корпоративного) обучения  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20680" y="1259468"/>
            <a:ext cx="2880320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194C"/>
                </a:solidFill>
              </a:rPr>
              <a:t>Новые требования</a:t>
            </a:r>
            <a:endParaRPr lang="ru-RU" b="1" dirty="0">
              <a:solidFill>
                <a:srgbClr val="00194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20680" y="2373416"/>
            <a:ext cx="2880320" cy="107721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194C"/>
                </a:solidFill>
              </a:rPr>
              <a:t>Определение/создание поставщиков услуг обучения </a:t>
            </a:r>
            <a:r>
              <a:rPr lang="ru-RU" sz="1600" dirty="0" smtClean="0">
                <a:solidFill>
                  <a:srgbClr val="00194C"/>
                </a:solidFill>
              </a:rPr>
              <a:t>(внутренних/внешних)</a:t>
            </a:r>
            <a:endParaRPr lang="ru-RU" sz="1600" dirty="0">
              <a:solidFill>
                <a:srgbClr val="00194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27984" y="4437112"/>
            <a:ext cx="2843808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194C"/>
                </a:solidFill>
              </a:rPr>
              <a:t>Определение потребностей в обучении (выясняем кого учим)</a:t>
            </a:r>
            <a:endParaRPr lang="ru-RU" sz="1600" b="1" dirty="0">
              <a:solidFill>
                <a:srgbClr val="00194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7631" y="5590981"/>
            <a:ext cx="2048873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194C"/>
                </a:solidFill>
              </a:rPr>
              <a:t>План обучения</a:t>
            </a:r>
          </a:p>
          <a:p>
            <a:pPr algn="ctr"/>
            <a:r>
              <a:rPr lang="ru-RU" sz="1600" b="1" dirty="0" smtClean="0">
                <a:solidFill>
                  <a:srgbClr val="00194C"/>
                </a:solidFill>
              </a:rPr>
              <a:t>(чему учим)</a:t>
            </a:r>
            <a:endParaRPr lang="ru-RU" sz="1600" b="1" dirty="0">
              <a:solidFill>
                <a:srgbClr val="00194C"/>
              </a:solidFill>
            </a:endParaRPr>
          </a:p>
        </p:txBody>
      </p:sp>
      <p:sp>
        <p:nvSpPr>
          <p:cNvPr id="11" name="Стрелка углом вверх 10"/>
          <p:cNvSpPr/>
          <p:nvPr/>
        </p:nvSpPr>
        <p:spPr>
          <a:xfrm rot="10800000" flipH="1">
            <a:off x="4499992" y="3525890"/>
            <a:ext cx="1584176" cy="983227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194C"/>
              </a:solidFill>
            </a:endParaRPr>
          </a:p>
        </p:txBody>
      </p:sp>
      <p:sp>
        <p:nvSpPr>
          <p:cNvPr id="12" name="Стрелка углом вверх 11"/>
          <p:cNvSpPr/>
          <p:nvPr/>
        </p:nvSpPr>
        <p:spPr>
          <a:xfrm rot="16200000" flipV="1">
            <a:off x="1319800" y="3317606"/>
            <a:ext cx="994090" cy="1300006"/>
          </a:xfrm>
          <a:prstGeom prst="bentUpArrow">
            <a:avLst>
              <a:gd name="adj1" fmla="val 23329"/>
              <a:gd name="adj2" fmla="val 19411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194C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7056784" y="1651138"/>
            <a:ext cx="359024" cy="7014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194C"/>
              </a:solidFill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7020272" y="3624242"/>
            <a:ext cx="395536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194C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09169" y="803756"/>
            <a:ext cx="5400600" cy="1569660"/>
          </a:xfrm>
          <a:prstGeom prst="rect">
            <a:avLst/>
          </a:prstGeom>
          <a:ln w="1270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u="sng" dirty="0" smtClean="0">
                <a:solidFill>
                  <a:srgbClr val="00194C"/>
                </a:solidFill>
                <a:latin typeface="Arial" pitchFamily="34" charset="0"/>
                <a:ea typeface="Times New Roman"/>
                <a:cs typeface="Arial" pitchFamily="34" charset="0"/>
              </a:rPr>
              <a:t>Корпоративное образование</a:t>
            </a:r>
            <a:r>
              <a:rPr lang="ru-RU" sz="1600" b="1" dirty="0" smtClean="0">
                <a:solidFill>
                  <a:srgbClr val="00194C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00194C"/>
                </a:solidFill>
                <a:latin typeface="Arial" pitchFamily="34" charset="0"/>
                <a:ea typeface="Times New Roman"/>
                <a:cs typeface="Arial" pitchFamily="34" charset="0"/>
              </a:rPr>
              <a:t>– это система обучения персонала </a:t>
            </a:r>
            <a:r>
              <a:rPr lang="ru-RU" sz="1600" b="1" dirty="0" smtClean="0">
                <a:solidFill>
                  <a:srgbClr val="00194C"/>
                </a:solidFill>
                <a:latin typeface="Arial" pitchFamily="34" charset="0"/>
                <a:ea typeface="Times New Roman"/>
                <a:cs typeface="Arial" pitchFamily="34" charset="0"/>
              </a:rPr>
              <a:t>организации: </a:t>
            </a:r>
            <a:r>
              <a:rPr lang="ru-RU" sz="1600" b="1" u="sng" dirty="0">
                <a:solidFill>
                  <a:srgbClr val="00194C"/>
                </a:solidFill>
                <a:latin typeface="Arial" pitchFamily="34" charset="0"/>
                <a:ea typeface="Times New Roman"/>
                <a:cs typeface="Arial" pitchFamily="34" charset="0"/>
              </a:rPr>
              <a:t>от рядового работника до топ-менеджмента</a:t>
            </a:r>
            <a:r>
              <a:rPr lang="ru-RU" sz="1600" b="1" dirty="0">
                <a:solidFill>
                  <a:srgbClr val="00194C"/>
                </a:solidFill>
                <a:latin typeface="Arial" pitchFamily="34" charset="0"/>
                <a:ea typeface="Times New Roman"/>
                <a:cs typeface="Arial" pitchFamily="34" charset="0"/>
              </a:rPr>
              <a:t>, позволяющая обеспечить эффективную подготовку персонала с определенной целью, способствующей достижению миссии корпорации. </a:t>
            </a:r>
            <a:endParaRPr lang="ru-RU" sz="1600" b="1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1" y="4437112"/>
            <a:ext cx="2016223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194C"/>
                </a:solidFill>
              </a:rPr>
              <a:t>Проведение обучения </a:t>
            </a:r>
          </a:p>
          <a:p>
            <a:pPr algn="ctr"/>
            <a:r>
              <a:rPr lang="ru-RU" sz="1600" b="1" dirty="0" smtClean="0">
                <a:solidFill>
                  <a:srgbClr val="00194C"/>
                </a:solidFill>
              </a:rPr>
              <a:t>(когда и где учим)</a:t>
            </a:r>
            <a:endParaRPr lang="ru-RU" sz="1600" b="1" dirty="0">
              <a:solidFill>
                <a:srgbClr val="00194C"/>
              </a:solidFill>
            </a:endParaRPr>
          </a:p>
        </p:txBody>
      </p:sp>
      <p:sp>
        <p:nvSpPr>
          <p:cNvPr id="14" name="Стрелка углом вверх 13"/>
          <p:cNvSpPr/>
          <p:nvPr/>
        </p:nvSpPr>
        <p:spPr>
          <a:xfrm flipH="1">
            <a:off x="1043608" y="5227461"/>
            <a:ext cx="1444023" cy="865835"/>
          </a:xfrm>
          <a:prstGeom prst="bentUpArrow">
            <a:avLst>
              <a:gd name="adj1" fmla="val 30130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19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86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67544" y="151800"/>
            <a:ext cx="7380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00FF"/>
                </a:solidFill>
              </a:rPr>
              <a:t>Обучение действием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5148064" y="3130490"/>
            <a:ext cx="4027447" cy="2769014"/>
          </a:xfrm>
          <a:custGeom>
            <a:avLst/>
            <a:gdLst>
              <a:gd name="connsiteX0" fmla="*/ 1586555 w 2235200"/>
              <a:gd name="connsiteY0" fmla="*/ 356377 h 2235200"/>
              <a:gd name="connsiteX1" fmla="*/ 1760418 w 2235200"/>
              <a:gd name="connsiteY1" fmla="*/ 210481 h 2235200"/>
              <a:gd name="connsiteX2" fmla="*/ 1899314 w 2235200"/>
              <a:gd name="connsiteY2" fmla="*/ 327029 h 2235200"/>
              <a:gd name="connsiteX3" fmla="*/ 1785825 w 2235200"/>
              <a:gd name="connsiteY3" fmla="*/ 523585 h 2235200"/>
              <a:gd name="connsiteX4" fmla="*/ 1966144 w 2235200"/>
              <a:gd name="connsiteY4" fmla="*/ 835907 h 2235200"/>
              <a:gd name="connsiteX5" fmla="*/ 2193112 w 2235200"/>
              <a:gd name="connsiteY5" fmla="*/ 835901 h 2235200"/>
              <a:gd name="connsiteX6" fmla="*/ 2224597 w 2235200"/>
              <a:gd name="connsiteY6" fmla="*/ 1014463 h 2235200"/>
              <a:gd name="connsiteX7" fmla="*/ 2011316 w 2235200"/>
              <a:gd name="connsiteY7" fmla="*/ 1092085 h 2235200"/>
              <a:gd name="connsiteX8" fmla="*/ 1948692 w 2235200"/>
              <a:gd name="connsiteY8" fmla="*/ 1447245 h 2235200"/>
              <a:gd name="connsiteX9" fmla="*/ 2122562 w 2235200"/>
              <a:gd name="connsiteY9" fmla="*/ 1593132 h 2235200"/>
              <a:gd name="connsiteX10" fmla="*/ 2031904 w 2235200"/>
              <a:gd name="connsiteY10" fmla="*/ 1750157 h 2235200"/>
              <a:gd name="connsiteX11" fmla="*/ 1818627 w 2235200"/>
              <a:gd name="connsiteY11" fmla="*/ 1672524 h 2235200"/>
              <a:gd name="connsiteX12" fmla="*/ 1542362 w 2235200"/>
              <a:gd name="connsiteY12" fmla="*/ 1904338 h 2235200"/>
              <a:gd name="connsiteX13" fmla="*/ 1581780 w 2235200"/>
              <a:gd name="connsiteY13" fmla="*/ 2127856 h 2235200"/>
              <a:gd name="connsiteX14" fmla="*/ 1411398 w 2235200"/>
              <a:gd name="connsiteY14" fmla="*/ 2189870 h 2235200"/>
              <a:gd name="connsiteX15" fmla="*/ 1297919 w 2235200"/>
              <a:gd name="connsiteY15" fmla="*/ 1993308 h 2235200"/>
              <a:gd name="connsiteX16" fmla="*/ 937280 w 2235200"/>
              <a:gd name="connsiteY16" fmla="*/ 1993308 h 2235200"/>
              <a:gd name="connsiteX17" fmla="*/ 823802 w 2235200"/>
              <a:gd name="connsiteY17" fmla="*/ 2189870 h 2235200"/>
              <a:gd name="connsiteX18" fmla="*/ 653420 w 2235200"/>
              <a:gd name="connsiteY18" fmla="*/ 2127856 h 2235200"/>
              <a:gd name="connsiteX19" fmla="*/ 692839 w 2235200"/>
              <a:gd name="connsiteY19" fmla="*/ 1904338 h 2235200"/>
              <a:gd name="connsiteX20" fmla="*/ 416574 w 2235200"/>
              <a:gd name="connsiteY20" fmla="*/ 1672524 h 2235200"/>
              <a:gd name="connsiteX21" fmla="*/ 203296 w 2235200"/>
              <a:gd name="connsiteY21" fmla="*/ 1750157 h 2235200"/>
              <a:gd name="connsiteX22" fmla="*/ 112638 w 2235200"/>
              <a:gd name="connsiteY22" fmla="*/ 1593132 h 2235200"/>
              <a:gd name="connsiteX23" fmla="*/ 286508 w 2235200"/>
              <a:gd name="connsiteY23" fmla="*/ 1447245 h 2235200"/>
              <a:gd name="connsiteX24" fmla="*/ 223884 w 2235200"/>
              <a:gd name="connsiteY24" fmla="*/ 1092085 h 2235200"/>
              <a:gd name="connsiteX25" fmla="*/ 10603 w 2235200"/>
              <a:gd name="connsiteY25" fmla="*/ 1014463 h 2235200"/>
              <a:gd name="connsiteX26" fmla="*/ 42088 w 2235200"/>
              <a:gd name="connsiteY26" fmla="*/ 835901 h 2235200"/>
              <a:gd name="connsiteX27" fmla="*/ 269055 w 2235200"/>
              <a:gd name="connsiteY27" fmla="*/ 835907 h 2235200"/>
              <a:gd name="connsiteX28" fmla="*/ 449374 w 2235200"/>
              <a:gd name="connsiteY28" fmla="*/ 523585 h 2235200"/>
              <a:gd name="connsiteX29" fmla="*/ 335886 w 2235200"/>
              <a:gd name="connsiteY29" fmla="*/ 327029 h 2235200"/>
              <a:gd name="connsiteX30" fmla="*/ 474782 w 2235200"/>
              <a:gd name="connsiteY30" fmla="*/ 210481 h 2235200"/>
              <a:gd name="connsiteX31" fmla="*/ 648645 w 2235200"/>
              <a:gd name="connsiteY31" fmla="*/ 356377 h 2235200"/>
              <a:gd name="connsiteX32" fmla="*/ 987535 w 2235200"/>
              <a:gd name="connsiteY32" fmla="*/ 233031 h 2235200"/>
              <a:gd name="connsiteX33" fmla="*/ 1026942 w 2235200"/>
              <a:gd name="connsiteY33" fmla="*/ 9511 h 2235200"/>
              <a:gd name="connsiteX34" fmla="*/ 1208258 w 2235200"/>
              <a:gd name="connsiteY34" fmla="*/ 9511 h 2235200"/>
              <a:gd name="connsiteX35" fmla="*/ 1247665 w 2235200"/>
              <a:gd name="connsiteY35" fmla="*/ 233031 h 2235200"/>
              <a:gd name="connsiteX36" fmla="*/ 1586555 w 2235200"/>
              <a:gd name="connsiteY36" fmla="*/ 356377 h 223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235200" h="2235200">
                <a:moveTo>
                  <a:pt x="1586555" y="356377"/>
                </a:moveTo>
                <a:lnTo>
                  <a:pt x="1760418" y="210481"/>
                </a:lnTo>
                <a:lnTo>
                  <a:pt x="1899314" y="327029"/>
                </a:lnTo>
                <a:lnTo>
                  <a:pt x="1785825" y="523585"/>
                </a:lnTo>
                <a:cubicBezTo>
                  <a:pt x="1866522" y="614364"/>
                  <a:pt x="1927876" y="720632"/>
                  <a:pt x="1966144" y="835907"/>
                </a:cubicBezTo>
                <a:lnTo>
                  <a:pt x="2193112" y="835901"/>
                </a:lnTo>
                <a:lnTo>
                  <a:pt x="2224597" y="1014463"/>
                </a:lnTo>
                <a:lnTo>
                  <a:pt x="2011316" y="1092085"/>
                </a:lnTo>
                <a:cubicBezTo>
                  <a:pt x="2014782" y="1213496"/>
                  <a:pt x="1993474" y="1334341"/>
                  <a:pt x="1948692" y="1447245"/>
                </a:cubicBezTo>
                <a:lnTo>
                  <a:pt x="2122562" y="1593132"/>
                </a:lnTo>
                <a:lnTo>
                  <a:pt x="2031904" y="1750157"/>
                </a:lnTo>
                <a:lnTo>
                  <a:pt x="1818627" y="1672524"/>
                </a:lnTo>
                <a:cubicBezTo>
                  <a:pt x="1743241" y="1767759"/>
                  <a:pt x="1649240" y="1846634"/>
                  <a:pt x="1542362" y="1904338"/>
                </a:cubicBezTo>
                <a:lnTo>
                  <a:pt x="1581780" y="2127856"/>
                </a:lnTo>
                <a:lnTo>
                  <a:pt x="1411398" y="2189870"/>
                </a:lnTo>
                <a:lnTo>
                  <a:pt x="1297919" y="1993308"/>
                </a:lnTo>
                <a:cubicBezTo>
                  <a:pt x="1178954" y="2017804"/>
                  <a:pt x="1056245" y="2017804"/>
                  <a:pt x="937280" y="1993308"/>
                </a:cubicBezTo>
                <a:lnTo>
                  <a:pt x="823802" y="2189870"/>
                </a:lnTo>
                <a:lnTo>
                  <a:pt x="653420" y="2127856"/>
                </a:lnTo>
                <a:lnTo>
                  <a:pt x="692839" y="1904338"/>
                </a:lnTo>
                <a:cubicBezTo>
                  <a:pt x="585961" y="1846634"/>
                  <a:pt x="491960" y="1767758"/>
                  <a:pt x="416574" y="1672524"/>
                </a:cubicBezTo>
                <a:lnTo>
                  <a:pt x="203296" y="1750157"/>
                </a:lnTo>
                <a:lnTo>
                  <a:pt x="112638" y="1593132"/>
                </a:lnTo>
                <a:lnTo>
                  <a:pt x="286508" y="1447245"/>
                </a:lnTo>
                <a:cubicBezTo>
                  <a:pt x="241726" y="1334341"/>
                  <a:pt x="220417" y="1213496"/>
                  <a:pt x="223884" y="1092085"/>
                </a:cubicBezTo>
                <a:lnTo>
                  <a:pt x="10603" y="1014463"/>
                </a:lnTo>
                <a:lnTo>
                  <a:pt x="42088" y="835901"/>
                </a:lnTo>
                <a:lnTo>
                  <a:pt x="269055" y="835907"/>
                </a:lnTo>
                <a:cubicBezTo>
                  <a:pt x="307323" y="720632"/>
                  <a:pt x="368677" y="614363"/>
                  <a:pt x="449374" y="523585"/>
                </a:cubicBezTo>
                <a:lnTo>
                  <a:pt x="335886" y="327029"/>
                </a:lnTo>
                <a:lnTo>
                  <a:pt x="474782" y="210481"/>
                </a:lnTo>
                <a:lnTo>
                  <a:pt x="648645" y="356377"/>
                </a:lnTo>
                <a:cubicBezTo>
                  <a:pt x="752057" y="292669"/>
                  <a:pt x="867366" y="250701"/>
                  <a:pt x="987535" y="233031"/>
                </a:cubicBezTo>
                <a:lnTo>
                  <a:pt x="1026942" y="9511"/>
                </a:lnTo>
                <a:lnTo>
                  <a:pt x="1208258" y="9511"/>
                </a:lnTo>
                <a:lnTo>
                  <a:pt x="1247665" y="233031"/>
                </a:lnTo>
                <a:cubicBezTo>
                  <a:pt x="1367834" y="250700"/>
                  <a:pt x="1483142" y="292669"/>
                  <a:pt x="1586555" y="356377"/>
                </a:cubicBezTo>
                <a:close/>
              </a:path>
            </a:pathLst>
          </a:custGeom>
          <a:solidFill>
            <a:srgbClr val="FFC000"/>
          </a:solidFill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82395" tIns="556605" rIns="482395" bIns="595696" numCol="1" spcCol="1270" anchor="ctr" anchorCtr="0">
            <a:noAutofit/>
          </a:bodyPr>
          <a:lstStyle/>
          <a:p>
            <a:pPr lvl="0" algn="ctr" defTabSz="1155700">
              <a:lnSpc>
                <a:spcPct val="150000"/>
              </a:lnSpc>
              <a:spcAft>
                <a:spcPct val="35000"/>
              </a:spcAft>
            </a:pPr>
            <a:r>
              <a:rPr lang="ru-RU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Внутренние аудиты (</a:t>
            </a:r>
            <a:r>
              <a:rPr lang="ru-RU" dirty="0" err="1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взаимообучение</a:t>
            </a:r>
            <a:r>
              <a:rPr lang="ru-RU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 и взаимоконтроль) 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2636386" y="3019184"/>
            <a:ext cx="3447782" cy="2571653"/>
          </a:xfrm>
          <a:custGeom>
            <a:avLst/>
            <a:gdLst>
              <a:gd name="connsiteX0" fmla="*/ 1216350 w 1625600"/>
              <a:gd name="connsiteY0" fmla="*/ 411723 h 1625600"/>
              <a:gd name="connsiteX1" fmla="*/ 1456181 w 1625600"/>
              <a:gd name="connsiteY1" fmla="*/ 339443 h 1625600"/>
              <a:gd name="connsiteX2" fmla="*/ 1544430 w 1625600"/>
              <a:gd name="connsiteY2" fmla="*/ 492294 h 1625600"/>
              <a:gd name="connsiteX3" fmla="*/ 1361918 w 1625600"/>
              <a:gd name="connsiteY3" fmla="*/ 663854 h 1625600"/>
              <a:gd name="connsiteX4" fmla="*/ 1361918 w 1625600"/>
              <a:gd name="connsiteY4" fmla="*/ 961747 h 1625600"/>
              <a:gd name="connsiteX5" fmla="*/ 1544430 w 1625600"/>
              <a:gd name="connsiteY5" fmla="*/ 1133306 h 1625600"/>
              <a:gd name="connsiteX6" fmla="*/ 1456181 w 1625600"/>
              <a:gd name="connsiteY6" fmla="*/ 1286157 h 1625600"/>
              <a:gd name="connsiteX7" fmla="*/ 1216350 w 1625600"/>
              <a:gd name="connsiteY7" fmla="*/ 1213877 h 1625600"/>
              <a:gd name="connsiteX8" fmla="*/ 958367 w 1625600"/>
              <a:gd name="connsiteY8" fmla="*/ 1362823 h 1625600"/>
              <a:gd name="connsiteX9" fmla="*/ 901049 w 1625600"/>
              <a:gd name="connsiteY9" fmla="*/ 1606663 h 1625600"/>
              <a:gd name="connsiteX10" fmla="*/ 724551 w 1625600"/>
              <a:gd name="connsiteY10" fmla="*/ 1606663 h 1625600"/>
              <a:gd name="connsiteX11" fmla="*/ 667232 w 1625600"/>
              <a:gd name="connsiteY11" fmla="*/ 1362823 h 1625600"/>
              <a:gd name="connsiteX12" fmla="*/ 409249 w 1625600"/>
              <a:gd name="connsiteY12" fmla="*/ 1213877 h 1625600"/>
              <a:gd name="connsiteX13" fmla="*/ 169419 w 1625600"/>
              <a:gd name="connsiteY13" fmla="*/ 1286157 h 1625600"/>
              <a:gd name="connsiteX14" fmla="*/ 81170 w 1625600"/>
              <a:gd name="connsiteY14" fmla="*/ 1133306 h 1625600"/>
              <a:gd name="connsiteX15" fmla="*/ 263682 w 1625600"/>
              <a:gd name="connsiteY15" fmla="*/ 961746 h 1625600"/>
              <a:gd name="connsiteX16" fmla="*/ 263682 w 1625600"/>
              <a:gd name="connsiteY16" fmla="*/ 663853 h 1625600"/>
              <a:gd name="connsiteX17" fmla="*/ 81170 w 1625600"/>
              <a:gd name="connsiteY17" fmla="*/ 492294 h 1625600"/>
              <a:gd name="connsiteX18" fmla="*/ 169419 w 1625600"/>
              <a:gd name="connsiteY18" fmla="*/ 339443 h 1625600"/>
              <a:gd name="connsiteX19" fmla="*/ 409250 w 1625600"/>
              <a:gd name="connsiteY19" fmla="*/ 411723 h 1625600"/>
              <a:gd name="connsiteX20" fmla="*/ 667233 w 1625600"/>
              <a:gd name="connsiteY20" fmla="*/ 262777 h 1625600"/>
              <a:gd name="connsiteX21" fmla="*/ 724551 w 1625600"/>
              <a:gd name="connsiteY21" fmla="*/ 18937 h 1625600"/>
              <a:gd name="connsiteX22" fmla="*/ 901049 w 1625600"/>
              <a:gd name="connsiteY22" fmla="*/ 18937 h 1625600"/>
              <a:gd name="connsiteX23" fmla="*/ 958368 w 1625600"/>
              <a:gd name="connsiteY23" fmla="*/ 262777 h 1625600"/>
              <a:gd name="connsiteX24" fmla="*/ 1216351 w 1625600"/>
              <a:gd name="connsiteY24" fmla="*/ 411723 h 1625600"/>
              <a:gd name="connsiteX25" fmla="*/ 1216350 w 1625600"/>
              <a:gd name="connsiteY25" fmla="*/ 411723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625600" h="1625600">
                <a:moveTo>
                  <a:pt x="1216350" y="411723"/>
                </a:moveTo>
                <a:lnTo>
                  <a:pt x="1456181" y="339443"/>
                </a:lnTo>
                <a:lnTo>
                  <a:pt x="1544430" y="492294"/>
                </a:lnTo>
                <a:lnTo>
                  <a:pt x="1361918" y="663854"/>
                </a:lnTo>
                <a:cubicBezTo>
                  <a:pt x="1388374" y="761389"/>
                  <a:pt x="1388374" y="864211"/>
                  <a:pt x="1361918" y="961747"/>
                </a:cubicBezTo>
                <a:lnTo>
                  <a:pt x="1544430" y="1133306"/>
                </a:lnTo>
                <a:lnTo>
                  <a:pt x="1456181" y="1286157"/>
                </a:lnTo>
                <a:lnTo>
                  <a:pt x="1216350" y="1213877"/>
                </a:lnTo>
                <a:cubicBezTo>
                  <a:pt x="1145110" y="1285556"/>
                  <a:pt x="1056063" y="1336967"/>
                  <a:pt x="958367" y="1362823"/>
                </a:cubicBezTo>
                <a:lnTo>
                  <a:pt x="901049" y="1606663"/>
                </a:lnTo>
                <a:lnTo>
                  <a:pt x="724551" y="1606663"/>
                </a:lnTo>
                <a:lnTo>
                  <a:pt x="667232" y="1362823"/>
                </a:lnTo>
                <a:cubicBezTo>
                  <a:pt x="569536" y="1336967"/>
                  <a:pt x="480489" y="1285556"/>
                  <a:pt x="409249" y="1213877"/>
                </a:cubicBezTo>
                <a:lnTo>
                  <a:pt x="169419" y="1286157"/>
                </a:lnTo>
                <a:lnTo>
                  <a:pt x="81170" y="1133306"/>
                </a:lnTo>
                <a:lnTo>
                  <a:pt x="263682" y="961746"/>
                </a:lnTo>
                <a:cubicBezTo>
                  <a:pt x="237226" y="864211"/>
                  <a:pt x="237226" y="761389"/>
                  <a:pt x="263682" y="663853"/>
                </a:cubicBezTo>
                <a:lnTo>
                  <a:pt x="81170" y="492294"/>
                </a:lnTo>
                <a:lnTo>
                  <a:pt x="169419" y="339443"/>
                </a:lnTo>
                <a:lnTo>
                  <a:pt x="409250" y="411723"/>
                </a:lnTo>
                <a:cubicBezTo>
                  <a:pt x="480490" y="340044"/>
                  <a:pt x="569537" y="288633"/>
                  <a:pt x="667233" y="262777"/>
                </a:cubicBezTo>
                <a:lnTo>
                  <a:pt x="724551" y="18937"/>
                </a:lnTo>
                <a:lnTo>
                  <a:pt x="901049" y="18937"/>
                </a:lnTo>
                <a:lnTo>
                  <a:pt x="958368" y="262777"/>
                </a:lnTo>
                <a:cubicBezTo>
                  <a:pt x="1056064" y="288633"/>
                  <a:pt x="1145111" y="340044"/>
                  <a:pt x="1216351" y="411723"/>
                </a:cubicBezTo>
                <a:lnTo>
                  <a:pt x="1216350" y="411723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29570" tIns="432043" rIns="429570" bIns="432043" numCol="1" spcCol="1270" anchor="ctr" anchorCtr="0">
            <a:noAutofit/>
          </a:bodyPr>
          <a:lstStyle/>
          <a:p>
            <a:pPr lvl="0" algn="ctr" defTabSz="711200">
              <a:lnSpc>
                <a:spcPct val="150000"/>
              </a:lnSpc>
              <a:spcAft>
                <a:spcPct val="35000"/>
              </a:spcAft>
            </a:pPr>
            <a:r>
              <a:rPr lang="ru-RU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Обучающие </a:t>
            </a:r>
            <a:r>
              <a:rPr lang="ru-RU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практические</a:t>
            </a:r>
          </a:p>
          <a:p>
            <a:pPr lvl="0" algn="ctr" defTabSz="711200">
              <a:lnSpc>
                <a:spcPct val="150000"/>
              </a:lnSpc>
              <a:spcAft>
                <a:spcPct val="35000"/>
              </a:spcAft>
            </a:pPr>
            <a:r>
              <a:rPr lang="ru-RU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семинары</a:t>
            </a:r>
            <a:endParaRPr lang="ru-RU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5148064" y="930952"/>
            <a:ext cx="4536504" cy="2914397"/>
          </a:xfrm>
          <a:custGeom>
            <a:avLst/>
            <a:gdLst>
              <a:gd name="connsiteX0" fmla="*/ 1191775 w 1592756"/>
              <a:gd name="connsiteY0" fmla="*/ 403405 h 1592756"/>
              <a:gd name="connsiteX1" fmla="*/ 1426760 w 1592756"/>
              <a:gd name="connsiteY1" fmla="*/ 332584 h 1592756"/>
              <a:gd name="connsiteX2" fmla="*/ 1513226 w 1592756"/>
              <a:gd name="connsiteY2" fmla="*/ 482348 h 1592756"/>
              <a:gd name="connsiteX3" fmla="*/ 1334401 w 1592756"/>
              <a:gd name="connsiteY3" fmla="*/ 650441 h 1592756"/>
              <a:gd name="connsiteX4" fmla="*/ 1334401 w 1592756"/>
              <a:gd name="connsiteY4" fmla="*/ 942315 h 1592756"/>
              <a:gd name="connsiteX5" fmla="*/ 1513226 w 1592756"/>
              <a:gd name="connsiteY5" fmla="*/ 1110408 h 1592756"/>
              <a:gd name="connsiteX6" fmla="*/ 1426760 w 1592756"/>
              <a:gd name="connsiteY6" fmla="*/ 1260172 h 1592756"/>
              <a:gd name="connsiteX7" fmla="*/ 1191775 w 1592756"/>
              <a:gd name="connsiteY7" fmla="*/ 1189351 h 1592756"/>
              <a:gd name="connsiteX8" fmla="*/ 939004 w 1592756"/>
              <a:gd name="connsiteY8" fmla="*/ 1335288 h 1592756"/>
              <a:gd name="connsiteX9" fmla="*/ 882844 w 1592756"/>
              <a:gd name="connsiteY9" fmla="*/ 1574202 h 1592756"/>
              <a:gd name="connsiteX10" fmla="*/ 709912 w 1592756"/>
              <a:gd name="connsiteY10" fmla="*/ 1574202 h 1592756"/>
              <a:gd name="connsiteX11" fmla="*/ 653752 w 1592756"/>
              <a:gd name="connsiteY11" fmla="*/ 1335288 h 1592756"/>
              <a:gd name="connsiteX12" fmla="*/ 400981 w 1592756"/>
              <a:gd name="connsiteY12" fmla="*/ 1189351 h 1592756"/>
              <a:gd name="connsiteX13" fmla="*/ 165996 w 1592756"/>
              <a:gd name="connsiteY13" fmla="*/ 1260172 h 1592756"/>
              <a:gd name="connsiteX14" fmla="*/ 79530 w 1592756"/>
              <a:gd name="connsiteY14" fmla="*/ 1110408 h 1592756"/>
              <a:gd name="connsiteX15" fmla="*/ 258355 w 1592756"/>
              <a:gd name="connsiteY15" fmla="*/ 942315 h 1592756"/>
              <a:gd name="connsiteX16" fmla="*/ 258355 w 1592756"/>
              <a:gd name="connsiteY16" fmla="*/ 650441 h 1592756"/>
              <a:gd name="connsiteX17" fmla="*/ 79530 w 1592756"/>
              <a:gd name="connsiteY17" fmla="*/ 482348 h 1592756"/>
              <a:gd name="connsiteX18" fmla="*/ 165996 w 1592756"/>
              <a:gd name="connsiteY18" fmla="*/ 332584 h 1592756"/>
              <a:gd name="connsiteX19" fmla="*/ 400981 w 1592756"/>
              <a:gd name="connsiteY19" fmla="*/ 403405 h 1592756"/>
              <a:gd name="connsiteX20" fmla="*/ 653752 w 1592756"/>
              <a:gd name="connsiteY20" fmla="*/ 257468 h 1592756"/>
              <a:gd name="connsiteX21" fmla="*/ 709912 w 1592756"/>
              <a:gd name="connsiteY21" fmla="*/ 18554 h 1592756"/>
              <a:gd name="connsiteX22" fmla="*/ 882844 w 1592756"/>
              <a:gd name="connsiteY22" fmla="*/ 18554 h 1592756"/>
              <a:gd name="connsiteX23" fmla="*/ 939004 w 1592756"/>
              <a:gd name="connsiteY23" fmla="*/ 257468 h 1592756"/>
              <a:gd name="connsiteX24" fmla="*/ 1191775 w 1592756"/>
              <a:gd name="connsiteY24" fmla="*/ 403405 h 159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92756" h="1592756">
                <a:moveTo>
                  <a:pt x="1025173" y="402893"/>
                </a:moveTo>
                <a:lnTo>
                  <a:pt x="1195533" y="297380"/>
                </a:lnTo>
                <a:lnTo>
                  <a:pt x="1295376" y="397223"/>
                </a:lnTo>
                <a:lnTo>
                  <a:pt x="1189863" y="567584"/>
                </a:lnTo>
                <a:cubicBezTo>
                  <a:pt x="1230502" y="637475"/>
                  <a:pt x="1251792" y="716930"/>
                  <a:pt x="1251543" y="797777"/>
                </a:cubicBezTo>
                <a:lnTo>
                  <a:pt x="1428100" y="892558"/>
                </a:lnTo>
                <a:lnTo>
                  <a:pt x="1391556" y="1028945"/>
                </a:lnTo>
                <a:lnTo>
                  <a:pt x="1191263" y="1022749"/>
                </a:lnTo>
                <a:cubicBezTo>
                  <a:pt x="1151054" y="1092889"/>
                  <a:pt x="1092889" y="1151054"/>
                  <a:pt x="1022749" y="1191262"/>
                </a:cubicBezTo>
                <a:lnTo>
                  <a:pt x="1028945" y="1391556"/>
                </a:lnTo>
                <a:lnTo>
                  <a:pt x="892558" y="1428101"/>
                </a:lnTo>
                <a:lnTo>
                  <a:pt x="797778" y="1251543"/>
                </a:lnTo>
                <a:cubicBezTo>
                  <a:pt x="716930" y="1251791"/>
                  <a:pt x="637475" y="1230502"/>
                  <a:pt x="567583" y="1189863"/>
                </a:cubicBezTo>
                <a:lnTo>
                  <a:pt x="397223" y="1295376"/>
                </a:lnTo>
                <a:lnTo>
                  <a:pt x="297380" y="1195533"/>
                </a:lnTo>
                <a:lnTo>
                  <a:pt x="402893" y="1025172"/>
                </a:lnTo>
                <a:cubicBezTo>
                  <a:pt x="362254" y="955281"/>
                  <a:pt x="340964" y="875826"/>
                  <a:pt x="341213" y="794979"/>
                </a:cubicBezTo>
                <a:lnTo>
                  <a:pt x="164656" y="700198"/>
                </a:lnTo>
                <a:lnTo>
                  <a:pt x="201200" y="563811"/>
                </a:lnTo>
                <a:lnTo>
                  <a:pt x="401493" y="570007"/>
                </a:lnTo>
                <a:cubicBezTo>
                  <a:pt x="441702" y="499867"/>
                  <a:pt x="499867" y="441702"/>
                  <a:pt x="570007" y="401494"/>
                </a:cubicBezTo>
                <a:lnTo>
                  <a:pt x="563811" y="201200"/>
                </a:lnTo>
                <a:lnTo>
                  <a:pt x="700198" y="164655"/>
                </a:lnTo>
                <a:lnTo>
                  <a:pt x="794978" y="341213"/>
                </a:lnTo>
                <a:cubicBezTo>
                  <a:pt x="875826" y="340965"/>
                  <a:pt x="955281" y="362254"/>
                  <a:pt x="1025173" y="402893"/>
                </a:cubicBezTo>
                <a:close/>
              </a:path>
            </a:pathLst>
          </a:custGeom>
          <a:solidFill>
            <a:srgbClr val="00B050"/>
          </a:solidFill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49911" tIns="549911" rIns="549909" bIns="549909" numCol="1" spcCol="1270" anchor="ctr" anchorCtr="0">
            <a:noAutofit/>
          </a:bodyPr>
          <a:lstStyle/>
          <a:p>
            <a:pPr lvl="0" algn="ctr" defTabSz="755650">
              <a:lnSpc>
                <a:spcPct val="150000"/>
              </a:lnSpc>
              <a:spcAft>
                <a:spcPct val="35000"/>
              </a:spcAft>
            </a:pPr>
            <a:r>
              <a:rPr lang="ru-RU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Мастер классы </a:t>
            </a:r>
            <a:endParaRPr lang="ru-RU" dirty="0" smtClean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lvl="0" algn="ctr" defTabSz="755650">
              <a:lnSpc>
                <a:spcPct val="150000"/>
              </a:lnSpc>
              <a:spcAft>
                <a:spcPct val="35000"/>
              </a:spcAft>
            </a:pPr>
            <a:r>
              <a:rPr lang="ru-RU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структурных </a:t>
            </a:r>
          </a:p>
          <a:p>
            <a:pPr lvl="0" algn="ctr" defTabSz="755650">
              <a:lnSpc>
                <a:spcPct val="150000"/>
              </a:lnSpc>
              <a:spcAft>
                <a:spcPct val="35000"/>
              </a:spcAft>
            </a:pPr>
            <a:r>
              <a:rPr lang="ru-RU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подразделений</a:t>
            </a:r>
            <a:endParaRPr lang="ru-RU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олилиния 12"/>
          <p:cNvSpPr/>
          <p:nvPr/>
        </p:nvSpPr>
        <p:spPr>
          <a:xfrm>
            <a:off x="2699792" y="908720"/>
            <a:ext cx="3456384" cy="2398496"/>
          </a:xfrm>
          <a:custGeom>
            <a:avLst/>
            <a:gdLst>
              <a:gd name="connsiteX0" fmla="*/ 1586555 w 2235200"/>
              <a:gd name="connsiteY0" fmla="*/ 356377 h 2235200"/>
              <a:gd name="connsiteX1" fmla="*/ 1760418 w 2235200"/>
              <a:gd name="connsiteY1" fmla="*/ 210481 h 2235200"/>
              <a:gd name="connsiteX2" fmla="*/ 1899314 w 2235200"/>
              <a:gd name="connsiteY2" fmla="*/ 327029 h 2235200"/>
              <a:gd name="connsiteX3" fmla="*/ 1785825 w 2235200"/>
              <a:gd name="connsiteY3" fmla="*/ 523585 h 2235200"/>
              <a:gd name="connsiteX4" fmla="*/ 1966144 w 2235200"/>
              <a:gd name="connsiteY4" fmla="*/ 835907 h 2235200"/>
              <a:gd name="connsiteX5" fmla="*/ 2193112 w 2235200"/>
              <a:gd name="connsiteY5" fmla="*/ 835901 h 2235200"/>
              <a:gd name="connsiteX6" fmla="*/ 2224597 w 2235200"/>
              <a:gd name="connsiteY6" fmla="*/ 1014463 h 2235200"/>
              <a:gd name="connsiteX7" fmla="*/ 2011316 w 2235200"/>
              <a:gd name="connsiteY7" fmla="*/ 1092085 h 2235200"/>
              <a:gd name="connsiteX8" fmla="*/ 1948692 w 2235200"/>
              <a:gd name="connsiteY8" fmla="*/ 1447245 h 2235200"/>
              <a:gd name="connsiteX9" fmla="*/ 2122562 w 2235200"/>
              <a:gd name="connsiteY9" fmla="*/ 1593132 h 2235200"/>
              <a:gd name="connsiteX10" fmla="*/ 2031904 w 2235200"/>
              <a:gd name="connsiteY10" fmla="*/ 1750157 h 2235200"/>
              <a:gd name="connsiteX11" fmla="*/ 1818627 w 2235200"/>
              <a:gd name="connsiteY11" fmla="*/ 1672524 h 2235200"/>
              <a:gd name="connsiteX12" fmla="*/ 1542362 w 2235200"/>
              <a:gd name="connsiteY12" fmla="*/ 1904338 h 2235200"/>
              <a:gd name="connsiteX13" fmla="*/ 1581780 w 2235200"/>
              <a:gd name="connsiteY13" fmla="*/ 2127856 h 2235200"/>
              <a:gd name="connsiteX14" fmla="*/ 1411398 w 2235200"/>
              <a:gd name="connsiteY14" fmla="*/ 2189870 h 2235200"/>
              <a:gd name="connsiteX15" fmla="*/ 1297919 w 2235200"/>
              <a:gd name="connsiteY15" fmla="*/ 1993308 h 2235200"/>
              <a:gd name="connsiteX16" fmla="*/ 937280 w 2235200"/>
              <a:gd name="connsiteY16" fmla="*/ 1993308 h 2235200"/>
              <a:gd name="connsiteX17" fmla="*/ 823802 w 2235200"/>
              <a:gd name="connsiteY17" fmla="*/ 2189870 h 2235200"/>
              <a:gd name="connsiteX18" fmla="*/ 653420 w 2235200"/>
              <a:gd name="connsiteY18" fmla="*/ 2127856 h 2235200"/>
              <a:gd name="connsiteX19" fmla="*/ 692839 w 2235200"/>
              <a:gd name="connsiteY19" fmla="*/ 1904338 h 2235200"/>
              <a:gd name="connsiteX20" fmla="*/ 416574 w 2235200"/>
              <a:gd name="connsiteY20" fmla="*/ 1672524 h 2235200"/>
              <a:gd name="connsiteX21" fmla="*/ 203296 w 2235200"/>
              <a:gd name="connsiteY21" fmla="*/ 1750157 h 2235200"/>
              <a:gd name="connsiteX22" fmla="*/ 112638 w 2235200"/>
              <a:gd name="connsiteY22" fmla="*/ 1593132 h 2235200"/>
              <a:gd name="connsiteX23" fmla="*/ 286508 w 2235200"/>
              <a:gd name="connsiteY23" fmla="*/ 1447245 h 2235200"/>
              <a:gd name="connsiteX24" fmla="*/ 223884 w 2235200"/>
              <a:gd name="connsiteY24" fmla="*/ 1092085 h 2235200"/>
              <a:gd name="connsiteX25" fmla="*/ 10603 w 2235200"/>
              <a:gd name="connsiteY25" fmla="*/ 1014463 h 2235200"/>
              <a:gd name="connsiteX26" fmla="*/ 42088 w 2235200"/>
              <a:gd name="connsiteY26" fmla="*/ 835901 h 2235200"/>
              <a:gd name="connsiteX27" fmla="*/ 269055 w 2235200"/>
              <a:gd name="connsiteY27" fmla="*/ 835907 h 2235200"/>
              <a:gd name="connsiteX28" fmla="*/ 449374 w 2235200"/>
              <a:gd name="connsiteY28" fmla="*/ 523585 h 2235200"/>
              <a:gd name="connsiteX29" fmla="*/ 335886 w 2235200"/>
              <a:gd name="connsiteY29" fmla="*/ 327029 h 2235200"/>
              <a:gd name="connsiteX30" fmla="*/ 474782 w 2235200"/>
              <a:gd name="connsiteY30" fmla="*/ 210481 h 2235200"/>
              <a:gd name="connsiteX31" fmla="*/ 648645 w 2235200"/>
              <a:gd name="connsiteY31" fmla="*/ 356377 h 2235200"/>
              <a:gd name="connsiteX32" fmla="*/ 987535 w 2235200"/>
              <a:gd name="connsiteY32" fmla="*/ 233031 h 2235200"/>
              <a:gd name="connsiteX33" fmla="*/ 1026942 w 2235200"/>
              <a:gd name="connsiteY33" fmla="*/ 9511 h 2235200"/>
              <a:gd name="connsiteX34" fmla="*/ 1208258 w 2235200"/>
              <a:gd name="connsiteY34" fmla="*/ 9511 h 2235200"/>
              <a:gd name="connsiteX35" fmla="*/ 1247665 w 2235200"/>
              <a:gd name="connsiteY35" fmla="*/ 233031 h 2235200"/>
              <a:gd name="connsiteX36" fmla="*/ 1586555 w 2235200"/>
              <a:gd name="connsiteY36" fmla="*/ 356377 h 223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235200" h="2235200">
                <a:moveTo>
                  <a:pt x="1586555" y="356377"/>
                </a:moveTo>
                <a:lnTo>
                  <a:pt x="1760418" y="210481"/>
                </a:lnTo>
                <a:lnTo>
                  <a:pt x="1899314" y="327029"/>
                </a:lnTo>
                <a:lnTo>
                  <a:pt x="1785825" y="523585"/>
                </a:lnTo>
                <a:cubicBezTo>
                  <a:pt x="1866522" y="614364"/>
                  <a:pt x="1927876" y="720632"/>
                  <a:pt x="1966144" y="835907"/>
                </a:cubicBezTo>
                <a:lnTo>
                  <a:pt x="2193112" y="835901"/>
                </a:lnTo>
                <a:lnTo>
                  <a:pt x="2224597" y="1014463"/>
                </a:lnTo>
                <a:lnTo>
                  <a:pt x="2011316" y="1092085"/>
                </a:lnTo>
                <a:cubicBezTo>
                  <a:pt x="2014782" y="1213496"/>
                  <a:pt x="1993474" y="1334341"/>
                  <a:pt x="1948692" y="1447245"/>
                </a:cubicBezTo>
                <a:lnTo>
                  <a:pt x="2122562" y="1593132"/>
                </a:lnTo>
                <a:lnTo>
                  <a:pt x="2031904" y="1750157"/>
                </a:lnTo>
                <a:lnTo>
                  <a:pt x="1818627" y="1672524"/>
                </a:lnTo>
                <a:cubicBezTo>
                  <a:pt x="1743241" y="1767759"/>
                  <a:pt x="1649240" y="1846634"/>
                  <a:pt x="1542362" y="1904338"/>
                </a:cubicBezTo>
                <a:lnTo>
                  <a:pt x="1581780" y="2127856"/>
                </a:lnTo>
                <a:lnTo>
                  <a:pt x="1411398" y="2189870"/>
                </a:lnTo>
                <a:lnTo>
                  <a:pt x="1297919" y="1993308"/>
                </a:lnTo>
                <a:cubicBezTo>
                  <a:pt x="1178954" y="2017804"/>
                  <a:pt x="1056245" y="2017804"/>
                  <a:pt x="937280" y="1993308"/>
                </a:cubicBezTo>
                <a:lnTo>
                  <a:pt x="823802" y="2189870"/>
                </a:lnTo>
                <a:lnTo>
                  <a:pt x="653420" y="2127856"/>
                </a:lnTo>
                <a:lnTo>
                  <a:pt x="692839" y="1904338"/>
                </a:lnTo>
                <a:cubicBezTo>
                  <a:pt x="585961" y="1846634"/>
                  <a:pt x="491960" y="1767758"/>
                  <a:pt x="416574" y="1672524"/>
                </a:cubicBezTo>
                <a:lnTo>
                  <a:pt x="203296" y="1750157"/>
                </a:lnTo>
                <a:lnTo>
                  <a:pt x="112638" y="1593132"/>
                </a:lnTo>
                <a:lnTo>
                  <a:pt x="286508" y="1447245"/>
                </a:lnTo>
                <a:cubicBezTo>
                  <a:pt x="241726" y="1334341"/>
                  <a:pt x="220417" y="1213496"/>
                  <a:pt x="223884" y="1092085"/>
                </a:cubicBezTo>
                <a:lnTo>
                  <a:pt x="10603" y="1014463"/>
                </a:lnTo>
                <a:lnTo>
                  <a:pt x="42088" y="835901"/>
                </a:lnTo>
                <a:lnTo>
                  <a:pt x="269055" y="835907"/>
                </a:lnTo>
                <a:cubicBezTo>
                  <a:pt x="307323" y="720632"/>
                  <a:pt x="368677" y="614363"/>
                  <a:pt x="449374" y="523585"/>
                </a:cubicBezTo>
                <a:lnTo>
                  <a:pt x="335886" y="327029"/>
                </a:lnTo>
                <a:lnTo>
                  <a:pt x="474782" y="210481"/>
                </a:lnTo>
                <a:lnTo>
                  <a:pt x="648645" y="356377"/>
                </a:lnTo>
                <a:cubicBezTo>
                  <a:pt x="752057" y="292669"/>
                  <a:pt x="867366" y="250701"/>
                  <a:pt x="987535" y="233031"/>
                </a:cubicBezTo>
                <a:lnTo>
                  <a:pt x="1026942" y="9511"/>
                </a:lnTo>
                <a:lnTo>
                  <a:pt x="1208258" y="9511"/>
                </a:lnTo>
                <a:lnTo>
                  <a:pt x="1247665" y="233031"/>
                </a:lnTo>
                <a:cubicBezTo>
                  <a:pt x="1367834" y="250700"/>
                  <a:pt x="1483142" y="292669"/>
                  <a:pt x="1586555" y="356377"/>
                </a:cubicBezTo>
                <a:close/>
              </a:path>
            </a:pathLst>
          </a:custGeom>
          <a:solidFill>
            <a:srgbClr val="FFC9FF"/>
          </a:solidFill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82395" tIns="556605" rIns="482395" bIns="595696" numCol="1" spcCol="1270" anchor="ctr" anchorCtr="0">
            <a:noAutofit/>
          </a:bodyPr>
          <a:lstStyle/>
          <a:p>
            <a:pPr lvl="0" algn="ctr" defTabSz="1155700">
              <a:lnSpc>
                <a:spcPct val="150000"/>
              </a:lnSpc>
              <a:spcAft>
                <a:spcPct val="35000"/>
              </a:spcAft>
            </a:pPr>
            <a:r>
              <a:rPr lang="ru-RU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Единые</a:t>
            </a:r>
          </a:p>
          <a:p>
            <a:pPr lvl="0" algn="ctr" defTabSz="1155700">
              <a:lnSpc>
                <a:spcPct val="150000"/>
              </a:lnSpc>
              <a:spcAft>
                <a:spcPct val="35000"/>
              </a:spcAft>
            </a:pPr>
            <a:r>
              <a:rPr lang="ru-RU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 методические </a:t>
            </a:r>
          </a:p>
          <a:p>
            <a:pPr lvl="0" algn="ctr" defTabSz="1155700">
              <a:lnSpc>
                <a:spcPct val="150000"/>
              </a:lnSpc>
              <a:spcAft>
                <a:spcPct val="35000"/>
              </a:spcAft>
            </a:pPr>
            <a:r>
              <a:rPr lang="ru-RU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дни</a:t>
            </a:r>
            <a:endParaRPr lang="ru-RU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олилиния 13"/>
          <p:cNvSpPr/>
          <p:nvPr/>
        </p:nvSpPr>
        <p:spPr>
          <a:xfrm>
            <a:off x="107504" y="1627461"/>
            <a:ext cx="4032448" cy="2626365"/>
          </a:xfrm>
          <a:custGeom>
            <a:avLst/>
            <a:gdLst>
              <a:gd name="connsiteX0" fmla="*/ 1191775 w 1592756"/>
              <a:gd name="connsiteY0" fmla="*/ 403405 h 1592756"/>
              <a:gd name="connsiteX1" fmla="*/ 1426760 w 1592756"/>
              <a:gd name="connsiteY1" fmla="*/ 332584 h 1592756"/>
              <a:gd name="connsiteX2" fmla="*/ 1513226 w 1592756"/>
              <a:gd name="connsiteY2" fmla="*/ 482348 h 1592756"/>
              <a:gd name="connsiteX3" fmla="*/ 1334401 w 1592756"/>
              <a:gd name="connsiteY3" fmla="*/ 650441 h 1592756"/>
              <a:gd name="connsiteX4" fmla="*/ 1334401 w 1592756"/>
              <a:gd name="connsiteY4" fmla="*/ 942315 h 1592756"/>
              <a:gd name="connsiteX5" fmla="*/ 1513226 w 1592756"/>
              <a:gd name="connsiteY5" fmla="*/ 1110408 h 1592756"/>
              <a:gd name="connsiteX6" fmla="*/ 1426760 w 1592756"/>
              <a:gd name="connsiteY6" fmla="*/ 1260172 h 1592756"/>
              <a:gd name="connsiteX7" fmla="*/ 1191775 w 1592756"/>
              <a:gd name="connsiteY7" fmla="*/ 1189351 h 1592756"/>
              <a:gd name="connsiteX8" fmla="*/ 939004 w 1592756"/>
              <a:gd name="connsiteY8" fmla="*/ 1335288 h 1592756"/>
              <a:gd name="connsiteX9" fmla="*/ 882844 w 1592756"/>
              <a:gd name="connsiteY9" fmla="*/ 1574202 h 1592756"/>
              <a:gd name="connsiteX10" fmla="*/ 709912 w 1592756"/>
              <a:gd name="connsiteY10" fmla="*/ 1574202 h 1592756"/>
              <a:gd name="connsiteX11" fmla="*/ 653752 w 1592756"/>
              <a:gd name="connsiteY11" fmla="*/ 1335288 h 1592756"/>
              <a:gd name="connsiteX12" fmla="*/ 400981 w 1592756"/>
              <a:gd name="connsiteY12" fmla="*/ 1189351 h 1592756"/>
              <a:gd name="connsiteX13" fmla="*/ 165996 w 1592756"/>
              <a:gd name="connsiteY13" fmla="*/ 1260172 h 1592756"/>
              <a:gd name="connsiteX14" fmla="*/ 79530 w 1592756"/>
              <a:gd name="connsiteY14" fmla="*/ 1110408 h 1592756"/>
              <a:gd name="connsiteX15" fmla="*/ 258355 w 1592756"/>
              <a:gd name="connsiteY15" fmla="*/ 942315 h 1592756"/>
              <a:gd name="connsiteX16" fmla="*/ 258355 w 1592756"/>
              <a:gd name="connsiteY16" fmla="*/ 650441 h 1592756"/>
              <a:gd name="connsiteX17" fmla="*/ 79530 w 1592756"/>
              <a:gd name="connsiteY17" fmla="*/ 482348 h 1592756"/>
              <a:gd name="connsiteX18" fmla="*/ 165996 w 1592756"/>
              <a:gd name="connsiteY18" fmla="*/ 332584 h 1592756"/>
              <a:gd name="connsiteX19" fmla="*/ 400981 w 1592756"/>
              <a:gd name="connsiteY19" fmla="*/ 403405 h 1592756"/>
              <a:gd name="connsiteX20" fmla="*/ 653752 w 1592756"/>
              <a:gd name="connsiteY20" fmla="*/ 257468 h 1592756"/>
              <a:gd name="connsiteX21" fmla="*/ 709912 w 1592756"/>
              <a:gd name="connsiteY21" fmla="*/ 18554 h 1592756"/>
              <a:gd name="connsiteX22" fmla="*/ 882844 w 1592756"/>
              <a:gd name="connsiteY22" fmla="*/ 18554 h 1592756"/>
              <a:gd name="connsiteX23" fmla="*/ 939004 w 1592756"/>
              <a:gd name="connsiteY23" fmla="*/ 257468 h 1592756"/>
              <a:gd name="connsiteX24" fmla="*/ 1191775 w 1592756"/>
              <a:gd name="connsiteY24" fmla="*/ 403405 h 159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92756" h="1592756">
                <a:moveTo>
                  <a:pt x="1025173" y="402893"/>
                </a:moveTo>
                <a:lnTo>
                  <a:pt x="1195533" y="297380"/>
                </a:lnTo>
                <a:lnTo>
                  <a:pt x="1295376" y="397223"/>
                </a:lnTo>
                <a:lnTo>
                  <a:pt x="1189863" y="567584"/>
                </a:lnTo>
                <a:cubicBezTo>
                  <a:pt x="1230502" y="637475"/>
                  <a:pt x="1251792" y="716930"/>
                  <a:pt x="1251543" y="797777"/>
                </a:cubicBezTo>
                <a:lnTo>
                  <a:pt x="1428100" y="892558"/>
                </a:lnTo>
                <a:lnTo>
                  <a:pt x="1391556" y="1028945"/>
                </a:lnTo>
                <a:lnTo>
                  <a:pt x="1191263" y="1022749"/>
                </a:lnTo>
                <a:cubicBezTo>
                  <a:pt x="1151054" y="1092889"/>
                  <a:pt x="1092889" y="1151054"/>
                  <a:pt x="1022749" y="1191262"/>
                </a:cubicBezTo>
                <a:lnTo>
                  <a:pt x="1028945" y="1391556"/>
                </a:lnTo>
                <a:lnTo>
                  <a:pt x="892558" y="1428101"/>
                </a:lnTo>
                <a:lnTo>
                  <a:pt x="797778" y="1251543"/>
                </a:lnTo>
                <a:cubicBezTo>
                  <a:pt x="716930" y="1251791"/>
                  <a:pt x="637475" y="1230502"/>
                  <a:pt x="567583" y="1189863"/>
                </a:cubicBezTo>
                <a:lnTo>
                  <a:pt x="397223" y="1295376"/>
                </a:lnTo>
                <a:lnTo>
                  <a:pt x="297380" y="1195533"/>
                </a:lnTo>
                <a:lnTo>
                  <a:pt x="402893" y="1025172"/>
                </a:lnTo>
                <a:cubicBezTo>
                  <a:pt x="362254" y="955281"/>
                  <a:pt x="340964" y="875826"/>
                  <a:pt x="341213" y="794979"/>
                </a:cubicBezTo>
                <a:lnTo>
                  <a:pt x="164656" y="700198"/>
                </a:lnTo>
                <a:lnTo>
                  <a:pt x="201200" y="563811"/>
                </a:lnTo>
                <a:lnTo>
                  <a:pt x="401493" y="570007"/>
                </a:lnTo>
                <a:cubicBezTo>
                  <a:pt x="441702" y="499867"/>
                  <a:pt x="499867" y="441702"/>
                  <a:pt x="570007" y="401494"/>
                </a:cubicBezTo>
                <a:lnTo>
                  <a:pt x="563811" y="201200"/>
                </a:lnTo>
                <a:lnTo>
                  <a:pt x="700198" y="164655"/>
                </a:lnTo>
                <a:lnTo>
                  <a:pt x="794978" y="341213"/>
                </a:lnTo>
                <a:cubicBezTo>
                  <a:pt x="875826" y="340965"/>
                  <a:pt x="955281" y="362254"/>
                  <a:pt x="1025173" y="402893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49911" tIns="549911" rIns="549909" bIns="549909" numCol="1" spcCol="1270" anchor="ctr" anchorCtr="0">
            <a:noAutofit/>
          </a:bodyPr>
          <a:lstStyle/>
          <a:p>
            <a:pPr lvl="0" algn="ctr" defTabSz="755650">
              <a:lnSpc>
                <a:spcPct val="150000"/>
              </a:lnSpc>
              <a:spcAft>
                <a:spcPct val="35000"/>
              </a:spcAft>
            </a:pPr>
            <a:r>
              <a:rPr lang="ru-RU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Интерактивные </a:t>
            </a:r>
          </a:p>
          <a:p>
            <a:pPr lvl="0" algn="ctr" defTabSz="755650">
              <a:lnSpc>
                <a:spcPct val="150000"/>
              </a:lnSpc>
              <a:spcAft>
                <a:spcPct val="35000"/>
              </a:spcAft>
            </a:pPr>
            <a:r>
              <a:rPr lang="ru-RU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педсоветы</a:t>
            </a:r>
            <a:endParaRPr lang="ru-RU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-324544" y="3538939"/>
            <a:ext cx="4536504" cy="2914397"/>
          </a:xfrm>
          <a:custGeom>
            <a:avLst/>
            <a:gdLst>
              <a:gd name="connsiteX0" fmla="*/ 1191775 w 1592756"/>
              <a:gd name="connsiteY0" fmla="*/ 403405 h 1592756"/>
              <a:gd name="connsiteX1" fmla="*/ 1426760 w 1592756"/>
              <a:gd name="connsiteY1" fmla="*/ 332584 h 1592756"/>
              <a:gd name="connsiteX2" fmla="*/ 1513226 w 1592756"/>
              <a:gd name="connsiteY2" fmla="*/ 482348 h 1592756"/>
              <a:gd name="connsiteX3" fmla="*/ 1334401 w 1592756"/>
              <a:gd name="connsiteY3" fmla="*/ 650441 h 1592756"/>
              <a:gd name="connsiteX4" fmla="*/ 1334401 w 1592756"/>
              <a:gd name="connsiteY4" fmla="*/ 942315 h 1592756"/>
              <a:gd name="connsiteX5" fmla="*/ 1513226 w 1592756"/>
              <a:gd name="connsiteY5" fmla="*/ 1110408 h 1592756"/>
              <a:gd name="connsiteX6" fmla="*/ 1426760 w 1592756"/>
              <a:gd name="connsiteY6" fmla="*/ 1260172 h 1592756"/>
              <a:gd name="connsiteX7" fmla="*/ 1191775 w 1592756"/>
              <a:gd name="connsiteY7" fmla="*/ 1189351 h 1592756"/>
              <a:gd name="connsiteX8" fmla="*/ 939004 w 1592756"/>
              <a:gd name="connsiteY8" fmla="*/ 1335288 h 1592756"/>
              <a:gd name="connsiteX9" fmla="*/ 882844 w 1592756"/>
              <a:gd name="connsiteY9" fmla="*/ 1574202 h 1592756"/>
              <a:gd name="connsiteX10" fmla="*/ 709912 w 1592756"/>
              <a:gd name="connsiteY10" fmla="*/ 1574202 h 1592756"/>
              <a:gd name="connsiteX11" fmla="*/ 653752 w 1592756"/>
              <a:gd name="connsiteY11" fmla="*/ 1335288 h 1592756"/>
              <a:gd name="connsiteX12" fmla="*/ 400981 w 1592756"/>
              <a:gd name="connsiteY12" fmla="*/ 1189351 h 1592756"/>
              <a:gd name="connsiteX13" fmla="*/ 165996 w 1592756"/>
              <a:gd name="connsiteY13" fmla="*/ 1260172 h 1592756"/>
              <a:gd name="connsiteX14" fmla="*/ 79530 w 1592756"/>
              <a:gd name="connsiteY14" fmla="*/ 1110408 h 1592756"/>
              <a:gd name="connsiteX15" fmla="*/ 258355 w 1592756"/>
              <a:gd name="connsiteY15" fmla="*/ 942315 h 1592756"/>
              <a:gd name="connsiteX16" fmla="*/ 258355 w 1592756"/>
              <a:gd name="connsiteY16" fmla="*/ 650441 h 1592756"/>
              <a:gd name="connsiteX17" fmla="*/ 79530 w 1592756"/>
              <a:gd name="connsiteY17" fmla="*/ 482348 h 1592756"/>
              <a:gd name="connsiteX18" fmla="*/ 165996 w 1592756"/>
              <a:gd name="connsiteY18" fmla="*/ 332584 h 1592756"/>
              <a:gd name="connsiteX19" fmla="*/ 400981 w 1592756"/>
              <a:gd name="connsiteY19" fmla="*/ 403405 h 1592756"/>
              <a:gd name="connsiteX20" fmla="*/ 653752 w 1592756"/>
              <a:gd name="connsiteY20" fmla="*/ 257468 h 1592756"/>
              <a:gd name="connsiteX21" fmla="*/ 709912 w 1592756"/>
              <a:gd name="connsiteY21" fmla="*/ 18554 h 1592756"/>
              <a:gd name="connsiteX22" fmla="*/ 882844 w 1592756"/>
              <a:gd name="connsiteY22" fmla="*/ 18554 h 1592756"/>
              <a:gd name="connsiteX23" fmla="*/ 939004 w 1592756"/>
              <a:gd name="connsiteY23" fmla="*/ 257468 h 1592756"/>
              <a:gd name="connsiteX24" fmla="*/ 1191775 w 1592756"/>
              <a:gd name="connsiteY24" fmla="*/ 403405 h 159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92756" h="1592756">
                <a:moveTo>
                  <a:pt x="1025173" y="402893"/>
                </a:moveTo>
                <a:lnTo>
                  <a:pt x="1195533" y="297380"/>
                </a:lnTo>
                <a:lnTo>
                  <a:pt x="1295376" y="397223"/>
                </a:lnTo>
                <a:lnTo>
                  <a:pt x="1189863" y="567584"/>
                </a:lnTo>
                <a:cubicBezTo>
                  <a:pt x="1230502" y="637475"/>
                  <a:pt x="1251792" y="716930"/>
                  <a:pt x="1251543" y="797777"/>
                </a:cubicBezTo>
                <a:lnTo>
                  <a:pt x="1428100" y="892558"/>
                </a:lnTo>
                <a:lnTo>
                  <a:pt x="1391556" y="1028945"/>
                </a:lnTo>
                <a:lnTo>
                  <a:pt x="1191263" y="1022749"/>
                </a:lnTo>
                <a:cubicBezTo>
                  <a:pt x="1151054" y="1092889"/>
                  <a:pt x="1092889" y="1151054"/>
                  <a:pt x="1022749" y="1191262"/>
                </a:cubicBezTo>
                <a:lnTo>
                  <a:pt x="1028945" y="1391556"/>
                </a:lnTo>
                <a:lnTo>
                  <a:pt x="892558" y="1428101"/>
                </a:lnTo>
                <a:lnTo>
                  <a:pt x="797778" y="1251543"/>
                </a:lnTo>
                <a:cubicBezTo>
                  <a:pt x="716930" y="1251791"/>
                  <a:pt x="637475" y="1230502"/>
                  <a:pt x="567583" y="1189863"/>
                </a:cubicBezTo>
                <a:lnTo>
                  <a:pt x="397223" y="1295376"/>
                </a:lnTo>
                <a:lnTo>
                  <a:pt x="297380" y="1195533"/>
                </a:lnTo>
                <a:lnTo>
                  <a:pt x="402893" y="1025172"/>
                </a:lnTo>
                <a:cubicBezTo>
                  <a:pt x="362254" y="955281"/>
                  <a:pt x="340964" y="875826"/>
                  <a:pt x="341213" y="794979"/>
                </a:cubicBezTo>
                <a:lnTo>
                  <a:pt x="164656" y="700198"/>
                </a:lnTo>
                <a:lnTo>
                  <a:pt x="201200" y="563811"/>
                </a:lnTo>
                <a:lnTo>
                  <a:pt x="401493" y="570007"/>
                </a:lnTo>
                <a:cubicBezTo>
                  <a:pt x="441702" y="499867"/>
                  <a:pt x="499867" y="441702"/>
                  <a:pt x="570007" y="401494"/>
                </a:cubicBezTo>
                <a:lnTo>
                  <a:pt x="563811" y="201200"/>
                </a:lnTo>
                <a:lnTo>
                  <a:pt x="700198" y="164655"/>
                </a:lnTo>
                <a:lnTo>
                  <a:pt x="794978" y="341213"/>
                </a:lnTo>
                <a:cubicBezTo>
                  <a:pt x="875826" y="340965"/>
                  <a:pt x="955281" y="362254"/>
                  <a:pt x="1025173" y="402893"/>
                </a:cubicBezTo>
                <a:close/>
              </a:path>
            </a:pathLst>
          </a:custGeom>
          <a:solidFill>
            <a:srgbClr val="DAEFC3"/>
          </a:solidFill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49911" tIns="549911" rIns="549909" bIns="549909" numCol="1" spcCol="1270" anchor="ctr" anchorCtr="0">
            <a:noAutofit/>
          </a:bodyPr>
          <a:lstStyle/>
          <a:p>
            <a:pPr lvl="0" algn="ctr" defTabSz="755650">
              <a:lnSpc>
                <a:spcPct val="150000"/>
              </a:lnSpc>
              <a:spcAft>
                <a:spcPct val="35000"/>
              </a:spcAft>
            </a:pPr>
            <a:r>
              <a:rPr lang="ru-RU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Реализация </a:t>
            </a:r>
          </a:p>
          <a:p>
            <a:pPr lvl="0" algn="ctr" defTabSz="755650">
              <a:lnSpc>
                <a:spcPct val="150000"/>
              </a:lnSpc>
              <a:spcAft>
                <a:spcPct val="35000"/>
              </a:spcAft>
            </a:pPr>
            <a:r>
              <a:rPr lang="ru-RU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проектов</a:t>
            </a:r>
            <a:endParaRPr lang="ru-RU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98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7094"/>
            <a:ext cx="8496944" cy="615602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Инновации в </a:t>
            </a:r>
            <a:r>
              <a:rPr lang="ru-R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управлении персоналом при ориентации работы </a:t>
            </a:r>
            <a:br>
              <a:rPr lang="ru-R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запросы рынка труда</a:t>
            </a:r>
            <a:endParaRPr lang="ru-RU" sz="1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87088" y="1412776"/>
            <a:ext cx="2828728" cy="1080120"/>
          </a:xfrm>
          <a:prstGeom prst="rightArrow">
            <a:avLst>
              <a:gd name="adj1" fmla="val 87966"/>
              <a:gd name="adj2" fmla="val 25676"/>
            </a:avLst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1500" dirty="0" smtClean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Обучение на экспертов </a:t>
            </a:r>
          </a:p>
          <a:p>
            <a:pPr algn="ctr">
              <a:lnSpc>
                <a:spcPct val="150000"/>
              </a:lnSpc>
            </a:pPr>
            <a:r>
              <a:rPr lang="en-US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WS</a:t>
            </a: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 и ДЭ</a:t>
            </a:r>
            <a:endParaRPr lang="ru-RU" sz="1500" dirty="0" smtClean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1500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347864" y="1412776"/>
            <a:ext cx="5688632" cy="1080120"/>
          </a:xfrm>
          <a:prstGeom prst="round2DiagRect">
            <a:avLst/>
          </a:prstGeom>
          <a:solidFill>
            <a:schemeClr val="bg1"/>
          </a:solidFill>
          <a:ln w="9525">
            <a:solidFill>
              <a:srgbClr val="0000F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Обучение сотрудников ОО, а также сотрудников предприятий-партнеров 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87088" y="3284985"/>
            <a:ext cx="2828728" cy="2736304"/>
          </a:xfrm>
          <a:prstGeom prst="rightArrow">
            <a:avLst>
              <a:gd name="adj1" fmla="val 87966"/>
              <a:gd name="adj2" fmla="val 10531"/>
            </a:avLst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 smtClean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Обучение сотрудников работе на новом современном оборудовании</a:t>
            </a:r>
          </a:p>
          <a:p>
            <a:pPr algn="ctr"/>
            <a:r>
              <a:rPr lang="ru-RU" sz="1500" b="1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ри реализации основных и дополнительных программ</a:t>
            </a:r>
          </a:p>
          <a:p>
            <a:pPr algn="just"/>
            <a:endParaRPr lang="ru-RU" sz="1500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347863" y="3394912"/>
            <a:ext cx="5688633" cy="2626376"/>
          </a:xfrm>
          <a:prstGeom prst="round2DiagRect">
            <a:avLst/>
          </a:prstGeom>
          <a:solidFill>
            <a:schemeClr val="bg1"/>
          </a:solidFill>
          <a:ln w="9525">
            <a:solidFill>
              <a:srgbClr val="0000F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ru-RU" sz="1500" b="1" dirty="0" smtClean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Обучение преподавателей работе на новом оборудовании на площадках своей ОО, а также на площадках ОО региона</a:t>
            </a:r>
            <a:endParaRPr lang="ru-RU" sz="1500" b="1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Обучение на оборудовании партнёров при реализации дуальной формы, а также при реализации программ ДПО под заказ предприятий</a:t>
            </a:r>
            <a:endParaRPr lang="ru-RU" sz="1500" b="1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1500" b="1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06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604448" cy="615602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Инновации в управлении персоналом при ориентации работы </a:t>
            </a:r>
            <a:r>
              <a:rPr lang="ru-R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запросы рынка труда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76534" y="1528369"/>
            <a:ext cx="2232249" cy="1792619"/>
          </a:xfrm>
          <a:prstGeom prst="rightArrow">
            <a:avLst>
              <a:gd name="adj1" fmla="val 87966"/>
              <a:gd name="adj2" fmla="val 23350"/>
            </a:avLst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b="1" dirty="0" smtClean="0">
              <a:solidFill>
                <a:srgbClr val="0000FF"/>
              </a:solidFill>
            </a:endParaRPr>
          </a:p>
          <a:p>
            <a:pPr algn="ctr"/>
            <a:r>
              <a:rPr lang="ru-RU" sz="15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Проведение тематических педагогических </a:t>
            </a:r>
            <a:r>
              <a:rPr lang="ru-RU" sz="15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советов</a:t>
            </a:r>
            <a:endParaRPr lang="ru-RU" sz="1500" b="1" dirty="0" smtClean="0">
              <a:solidFill>
                <a:srgbClr val="0000FF"/>
              </a:solidFill>
            </a:endParaRPr>
          </a:p>
          <a:p>
            <a:pPr algn="just"/>
            <a:endParaRPr lang="ru-RU" sz="1500" b="1" dirty="0">
              <a:solidFill>
                <a:srgbClr val="0000FF"/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483768" y="764704"/>
            <a:ext cx="6552728" cy="3744416"/>
          </a:xfrm>
          <a:prstGeom prst="round2DiagRect">
            <a:avLst>
              <a:gd name="adj1" fmla="val 7574"/>
              <a:gd name="adj2" fmla="val 0"/>
            </a:avLst>
          </a:prstGeom>
          <a:solidFill>
            <a:schemeClr val="bg1"/>
          </a:solidFill>
          <a:ln w="12700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Реализация </a:t>
            </a:r>
            <a:r>
              <a:rPr lang="ru-RU" sz="1500" b="1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вариативной составляющей в </a:t>
            </a: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процессе </a:t>
            </a:r>
            <a:r>
              <a:rPr lang="ru-RU" sz="1500" b="1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подготовки рабочих и </a:t>
            </a: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специалистов.</a:t>
            </a:r>
          </a:p>
          <a:p>
            <a:pPr algn="just"/>
            <a:endParaRPr lang="ru-RU" sz="1500" b="1" dirty="0" smtClean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500" b="1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Наставничество в процессе реализации </a:t>
            </a: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основных </a:t>
            </a:r>
            <a:r>
              <a:rPr lang="ru-RU" sz="1500" b="1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и дополнительных </a:t>
            </a: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программ</a:t>
            </a:r>
          </a:p>
          <a:p>
            <a:pPr algn="just"/>
            <a:endParaRPr lang="ru-RU" sz="1500" b="1" dirty="0" smtClean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Организационное </a:t>
            </a:r>
            <a:r>
              <a:rPr lang="ru-RU" sz="1500" b="1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и методическое обеспечение курсового/дипломного проектирования и демонстрационного экзамена в рамках </a:t>
            </a: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ГИА</a:t>
            </a:r>
          </a:p>
          <a:p>
            <a:pPr algn="just"/>
            <a:endParaRPr lang="ru-RU" sz="1500" b="1" dirty="0" smtClean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Подходы </a:t>
            </a:r>
            <a:r>
              <a:rPr lang="ru-RU" sz="1500" b="1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к организации профессиональной подготовки в формате дуального </a:t>
            </a: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обучения</a:t>
            </a:r>
          </a:p>
          <a:p>
            <a:pPr algn="just"/>
            <a:endParaRPr lang="ru-RU" sz="1500" b="1" dirty="0" smtClean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Реализация программ дополнительного и дополнительное профессионального образование: практика, проблемы, перспективы</a:t>
            </a:r>
            <a:endParaRPr lang="ru-RU" sz="1500" b="1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96960" y="4689141"/>
            <a:ext cx="2232248" cy="1548171"/>
          </a:xfrm>
          <a:prstGeom prst="rightArrow">
            <a:avLst>
              <a:gd name="adj1" fmla="val 87966"/>
              <a:gd name="adj2" fmla="val 23350"/>
            </a:avLst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 smtClean="0">
              <a:solidFill>
                <a:srgbClr val="0000FF"/>
              </a:solidFill>
            </a:endParaRPr>
          </a:p>
          <a:p>
            <a:pPr algn="ctr"/>
            <a:r>
              <a:rPr lang="ru-RU" sz="15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Проведение единых методических </a:t>
            </a:r>
            <a:r>
              <a:rPr lang="ru-RU" sz="15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дней (серии мастер-классов)</a:t>
            </a:r>
            <a:endParaRPr lang="ru-RU" sz="1500" dirty="0" smtClean="0">
              <a:solidFill>
                <a:srgbClr val="0000FF"/>
              </a:solidFill>
            </a:endParaRPr>
          </a:p>
          <a:p>
            <a:pPr algn="just"/>
            <a:endParaRPr lang="ru-RU" sz="1500" dirty="0">
              <a:solidFill>
                <a:srgbClr val="0000FF"/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483768" y="4725143"/>
            <a:ext cx="6552728" cy="1584177"/>
          </a:xfrm>
          <a:prstGeom prst="round2DiagRect">
            <a:avLst>
              <a:gd name="adj1" fmla="val 10336"/>
              <a:gd name="adj2" fmla="val 0"/>
            </a:avLst>
          </a:prstGeom>
          <a:solidFill>
            <a:schemeClr val="bg1"/>
          </a:solidFill>
          <a:ln w="12700">
            <a:solidFill>
              <a:srgbClr val="0000F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Практика </a:t>
            </a:r>
            <a:r>
              <a:rPr lang="ru-RU" sz="1500" b="1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разработки и </a:t>
            </a: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использования учебных материалов </a:t>
            </a:r>
            <a:r>
              <a:rPr lang="ru-RU" sz="1500" b="1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дуального обучения.</a:t>
            </a:r>
          </a:p>
          <a:p>
            <a:pPr algn="just"/>
            <a:endParaRPr lang="ru-RU" sz="1500" b="1" dirty="0" smtClean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Практика </a:t>
            </a:r>
            <a:r>
              <a:rPr lang="ru-RU" sz="1500" b="1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внедрения требований профессиональных стандартов, чемпионатов WSR и демонстрационного экзамена в образовательный </a:t>
            </a: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процесс</a:t>
            </a:r>
            <a:endParaRPr lang="ru-RU" sz="1500" b="1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74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676456" cy="615602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Инновации в управлении персоналом при ориентации работы на запросы рынка труда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107505" y="1589452"/>
            <a:ext cx="2448272" cy="2199588"/>
          </a:xfrm>
          <a:prstGeom prst="rightArrow">
            <a:avLst>
              <a:gd name="adj1" fmla="val 87966"/>
              <a:gd name="adj2" fmla="val 23350"/>
            </a:avLst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5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Проведение обучающих </a:t>
            </a:r>
            <a:r>
              <a:rPr lang="ru-RU" sz="15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семинаров</a:t>
            </a:r>
          </a:p>
          <a:p>
            <a:pPr algn="ctr"/>
            <a:endParaRPr lang="ru-RU" sz="15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5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(отдельно для членов администрации и преподавателей)</a:t>
            </a:r>
            <a:endParaRPr lang="ru-RU" sz="15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5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699792" y="908720"/>
            <a:ext cx="6336704" cy="3384376"/>
          </a:xfrm>
          <a:prstGeom prst="round2DiagRect">
            <a:avLst>
              <a:gd name="adj1" fmla="val 13393"/>
              <a:gd name="adj2" fmla="val 0"/>
            </a:avLst>
          </a:prstGeom>
          <a:solidFill>
            <a:schemeClr val="bg1"/>
          </a:solidFill>
          <a:ln w="12700">
            <a:solidFill>
              <a:srgbClr val="0000F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indent="-180975" algn="just">
              <a:buFont typeface="Arial" panose="020B0604020202020204" pitchFamily="34" charset="0"/>
              <a:buChar char="•"/>
            </a:pP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Разработка ООП на основе сопоставления требований ФГОС СПО и ПС</a:t>
            </a:r>
          </a:p>
          <a:p>
            <a:pPr marL="180975" indent="-180975" algn="just">
              <a:buFont typeface="Arial" panose="020B0604020202020204" pitchFamily="34" charset="0"/>
              <a:buChar char="•"/>
            </a:pP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Разработка учебно-методического обеспечения в условиях дуального обучения.</a:t>
            </a:r>
          </a:p>
          <a:p>
            <a:pPr marL="180975" indent="-180975" algn="just">
              <a:buFont typeface="Arial" panose="020B0604020202020204" pitchFamily="34" charset="0"/>
              <a:buChar char="•"/>
            </a:pP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Организация профессиональной подготовки в условиях дуального </a:t>
            </a:r>
            <a:r>
              <a:rPr lang="ru-RU" sz="1500" b="1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обучения</a:t>
            </a:r>
          </a:p>
          <a:p>
            <a:pPr marL="180975" indent="-180975" algn="just">
              <a:buFont typeface="Arial" panose="020B0604020202020204" pitchFamily="34" charset="0"/>
              <a:buChar char="•"/>
            </a:pP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Организация</a:t>
            </a:r>
            <a:r>
              <a:rPr lang="ru-RU" sz="1500" b="1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, разработка содержания КОС по ПМ и процедура проведения экзамена по ПМ в формате демонстрационного экзамена.</a:t>
            </a:r>
          </a:p>
          <a:p>
            <a:pPr marL="180975" indent="-180975" algn="just">
              <a:buFont typeface="Arial" panose="020B0604020202020204" pitchFamily="34" charset="0"/>
              <a:buChar char="•"/>
            </a:pP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Проектирование </a:t>
            </a:r>
            <a:r>
              <a:rPr lang="ru-RU" sz="1500" b="1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содержания РП дисциплин и профессиональных модулей на основе требований </a:t>
            </a: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РЧ/НЧ </a:t>
            </a:r>
            <a:r>
              <a:rPr lang="ru-RU" sz="1500" b="1" dirty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ДЭ</a:t>
            </a:r>
          </a:p>
          <a:p>
            <a:pPr marL="180975" indent="-180975" algn="just">
              <a:buFont typeface="Arial" panose="020B0604020202020204" pitchFamily="34" charset="0"/>
              <a:buChar char="•"/>
            </a:pP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Разработка и управление проектами</a:t>
            </a:r>
            <a:endParaRPr lang="ru-RU" sz="1500" b="1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179512" y="4653136"/>
            <a:ext cx="2376266" cy="1368152"/>
          </a:xfrm>
          <a:prstGeom prst="rightArrow">
            <a:avLst>
              <a:gd name="adj1" fmla="val 87966"/>
              <a:gd name="adj2" fmla="val 23704"/>
            </a:avLst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5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Изучение и обобщение лучших практик профессионального образования</a:t>
            </a:r>
          </a:p>
          <a:p>
            <a:pPr algn="just"/>
            <a:endParaRPr lang="ru-RU" sz="15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699793" y="4653136"/>
            <a:ext cx="6336704" cy="1512168"/>
          </a:xfrm>
          <a:prstGeom prst="round2DiagRect">
            <a:avLst>
              <a:gd name="adj1" fmla="val 14421"/>
              <a:gd name="adj2" fmla="val 0"/>
            </a:avLst>
          </a:prstGeom>
          <a:solidFill>
            <a:schemeClr val="bg1"/>
          </a:solidFill>
          <a:ln w="12700">
            <a:solidFill>
              <a:srgbClr val="0000F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indent="-180975" algn="just">
              <a:buFont typeface="Arial" panose="020B0604020202020204" pitchFamily="34" charset="0"/>
              <a:buChar char="•"/>
            </a:pPr>
            <a:r>
              <a:rPr 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сотрудников в командировки по изучению лучшего опыта</a:t>
            </a:r>
          </a:p>
          <a:p>
            <a:pPr marL="180975" indent="-180975" algn="just">
              <a:buFont typeface="Arial" panose="020B0604020202020204" pitchFamily="34" charset="0"/>
              <a:buChar char="•"/>
            </a:pPr>
            <a:r>
              <a:rPr 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частие </a:t>
            </a:r>
            <a:r>
              <a:rPr 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российских, региональных (очных) обучающих семинарах, совещаниях</a:t>
            </a:r>
          </a:p>
          <a:p>
            <a:pPr marL="180975" indent="-180975" algn="just">
              <a:buFont typeface="Arial" panose="020B0604020202020204" pitchFamily="34" charset="0"/>
              <a:buChar char="•"/>
            </a:pPr>
            <a:r>
              <a:rPr 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частие </a:t>
            </a:r>
            <a:r>
              <a:rPr 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работе УМО по УГС</a:t>
            </a:r>
          </a:p>
        </p:txBody>
      </p:sp>
    </p:spTree>
    <p:extLst>
      <p:ext uri="{BB962C8B-B14F-4D97-AF65-F5344CB8AC3E}">
        <p14:creationId xmlns:p14="http://schemas.microsoft.com/office/powerpoint/2010/main" val="150790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 вправо 5"/>
          <p:cNvSpPr/>
          <p:nvPr/>
        </p:nvSpPr>
        <p:spPr>
          <a:xfrm>
            <a:off x="251520" y="1251508"/>
            <a:ext cx="2160240" cy="1944216"/>
          </a:xfrm>
          <a:prstGeom prst="rightArrow">
            <a:avLst>
              <a:gd name="adj1" fmla="val 94700"/>
              <a:gd name="adj2" fmla="val 8493"/>
            </a:avLst>
          </a:prstGeom>
          <a:solidFill>
            <a:schemeClr val="bg1"/>
          </a:solidFill>
          <a:ln>
            <a:solidFill>
              <a:srgbClr val="0000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 новых функций по управлению компетенцией РЧ </a:t>
            </a:r>
            <a:r>
              <a:rPr lang="ru-RU" sz="15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(ответственному за компетенцию)</a:t>
            </a: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627784" y="908720"/>
            <a:ext cx="6408712" cy="2592288"/>
          </a:xfrm>
          <a:prstGeom prst="round2DiagRect">
            <a:avLst/>
          </a:prstGeom>
          <a:solidFill>
            <a:schemeClr val="bg1"/>
          </a:solidFill>
          <a:ln w="12700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отбор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участников и курирование их подготовки к участию в региональных и национальных чемпионатах «Молодые профессионалы», 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заявки на закупку расходных материалов, 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отражение в РП и КОС по  УД/ПМ  требований 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ДЭ,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оценочных процедур по УП, КЭ по ПМ, ГИА в формате демонстрационного экзамена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приведение площадок СЦК и ЦПДЭ в полное соответствие инфраструктурными листами,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документации для аккредитации СЦК и ЦПДЭ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67544" y="77094"/>
            <a:ext cx="8640960" cy="615602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Инновации в управлении персоналом при ориентации работы на запросы рынка труда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201116" y="4293096"/>
            <a:ext cx="2181309" cy="1509602"/>
          </a:xfrm>
          <a:prstGeom prst="rightArrow">
            <a:avLst>
              <a:gd name="adj1" fmla="val 87966"/>
              <a:gd name="adj2" fmla="val 23350"/>
            </a:avLst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5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Развитие наставничества в педагогической среде</a:t>
            </a:r>
            <a:endParaRPr lang="ru-RU" sz="15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5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2627784" y="3720032"/>
            <a:ext cx="6408712" cy="2664296"/>
          </a:xfrm>
          <a:prstGeom prst="round2DiagRect">
            <a:avLst/>
          </a:prstGeom>
          <a:solidFill>
            <a:schemeClr val="bg1"/>
          </a:solidFill>
          <a:ln w="9525">
            <a:solidFill>
              <a:srgbClr val="0000F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b="1" dirty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Направление и виды наставничества:</a:t>
            </a:r>
          </a:p>
          <a:p>
            <a:pPr algn="ctr"/>
            <a:endParaRPr lang="ru-RU" sz="1500" b="1" dirty="0" smtClean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Наставники молодых и вновь принятых педагогов, классных руководителей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Наставничество при подготовке к профессиональным конкурсам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Партнерское наставничество (между преподавателями </a:t>
            </a:r>
            <a:r>
              <a:rPr lang="ru-RU" sz="1500" b="1" dirty="0" err="1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профцикла</a:t>
            </a: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 и циклов ОГСЭ, ЕН)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Наставничество в дуальном обучении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Наставничество во взаимодействии с профильными ОО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 smtClean="0">
                <a:solidFill>
                  <a:srgbClr val="00194C"/>
                </a:solidFill>
                <a:latin typeface="Arial" pitchFamily="34" charset="0"/>
                <a:cs typeface="Arial" pitchFamily="34" charset="0"/>
              </a:rPr>
              <a:t>Наставничество в работе УМО по УГС</a:t>
            </a:r>
            <a:endParaRPr lang="ru-RU" sz="1500" b="1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500" b="1" dirty="0">
              <a:solidFill>
                <a:srgbClr val="00194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9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1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7094"/>
            <a:ext cx="8748464" cy="615602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Инновации в </a:t>
            </a:r>
            <a:r>
              <a:rPr lang="ru-R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управлении персоналом при ориентации работы </a:t>
            </a:r>
            <a:br>
              <a:rPr lang="ru-R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запросы рынка труда</a:t>
            </a:r>
            <a:endParaRPr lang="ru-RU" sz="1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87088" y="1772816"/>
            <a:ext cx="2756720" cy="3672408"/>
          </a:xfrm>
          <a:prstGeom prst="rightArrow">
            <a:avLst>
              <a:gd name="adj1" fmla="val 83399"/>
              <a:gd name="adj2" fmla="val 7899"/>
            </a:avLst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Изменение подходов к повышению </a:t>
            </a:r>
            <a:r>
              <a:rPr lang="ru-RU" sz="15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квалификации</a:t>
            </a:r>
          </a:p>
          <a:p>
            <a:pPr algn="ctr"/>
            <a:r>
              <a:rPr lang="ru-RU" sz="15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5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пециалистов, задействованных в реализации основных и дополнительных программ</a:t>
            </a:r>
            <a:endParaRPr lang="ru-RU" sz="15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3059832" y="1196752"/>
            <a:ext cx="5832647" cy="5112568"/>
          </a:xfrm>
          <a:prstGeom prst="round2DiagRect">
            <a:avLst/>
          </a:prstGeom>
          <a:solidFill>
            <a:schemeClr val="bg1"/>
          </a:solidFill>
          <a:ln w="9525">
            <a:solidFill>
              <a:srgbClr val="0000F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ru-RU" sz="1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квалификации  наставников от предприятий при реализации дуального обучения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квалификации сотрудников ОО (прохождение стажировок) на в ОО региона, в том числе при реализации сетевых ООП.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квалификации преподавателей ОО в два этапа: теоретическая подготовка и стажировка на предприятиях-партнерах.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Включение в содержание стажировки элементов технологии исследования квалификационных 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запросов.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Переподготовка педагогических сотрудников 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ОО,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имеющих педагогического образования, по программе (256 часов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50000"/>
              </a:lnSpc>
            </a:pPr>
            <a:endParaRPr lang="ru-RU" sz="1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69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1107" y="-34644"/>
            <a:ext cx="8711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00FF"/>
                </a:solidFill>
              </a:rPr>
              <a:t>Использование технологии </a:t>
            </a:r>
            <a:r>
              <a:rPr lang="ru-RU" b="1" dirty="0">
                <a:solidFill>
                  <a:srgbClr val="0000FF"/>
                </a:solidFill>
              </a:rPr>
              <a:t>исследования квалификационных запросов рынка </a:t>
            </a:r>
            <a:r>
              <a:rPr lang="ru-RU" b="1" dirty="0" smtClean="0">
                <a:solidFill>
                  <a:srgbClr val="0000FF"/>
                </a:solidFill>
              </a:rPr>
              <a:t>труда при разработке программы стажировки преподавателей</a:t>
            </a:r>
            <a:endParaRPr lang="ru-RU" b="1" dirty="0">
              <a:solidFill>
                <a:srgbClr val="0000FF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79512" y="692696"/>
            <a:ext cx="7776864" cy="5893939"/>
            <a:chOff x="323528" y="908720"/>
            <a:chExt cx="8712968" cy="5358375"/>
          </a:xfrm>
        </p:grpSpPr>
        <p:sp>
          <p:nvSpPr>
            <p:cNvPr id="7" name="Text Box 38"/>
            <p:cNvSpPr txBox="1">
              <a:spLocks noChangeArrowheads="1"/>
            </p:cNvSpPr>
            <p:nvPr/>
          </p:nvSpPr>
          <p:spPr bwMode="auto">
            <a:xfrm>
              <a:off x="662631" y="1849050"/>
              <a:ext cx="6573664" cy="587601"/>
            </a:xfrm>
            <a:prstGeom prst="rect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Изучение современных технологий производства, специфики конкретного предприятия/организации.</a:t>
              </a:r>
            </a:p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Изучение деятельности, соответствующей </a:t>
              </a:r>
              <a:r>
                <a:rPr kumimoji="0" lang="ru-RU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ФГОС СПО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38"/>
            <p:cNvSpPr txBox="1">
              <a:spLocks noChangeArrowheads="1"/>
            </p:cNvSpPr>
            <p:nvPr/>
          </p:nvSpPr>
          <p:spPr bwMode="auto">
            <a:xfrm>
              <a:off x="950663" y="2823045"/>
              <a:ext cx="6645673" cy="419715"/>
            </a:xfrm>
            <a:prstGeom prst="rect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Изучение документации (ДИ, регламентов,  инструкций по ТБ, чертежей), форм организации и алгоритмов работы.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 Box 38"/>
            <p:cNvSpPr txBox="1">
              <a:spLocks noChangeArrowheads="1"/>
            </p:cNvSpPr>
            <p:nvPr/>
          </p:nvSpPr>
          <p:spPr bwMode="auto">
            <a:xfrm>
              <a:off x="1331640" y="3615133"/>
              <a:ext cx="6624738" cy="419715"/>
            </a:xfrm>
            <a:prstGeom prst="rect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Изучение и сбор форм, бланков, используемых в трудовой деятельности рабочего/специалиста.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 Box 38"/>
            <p:cNvSpPr txBox="1">
              <a:spLocks noChangeArrowheads="1"/>
            </p:cNvSpPr>
            <p:nvPr/>
          </p:nvSpPr>
          <p:spPr bwMode="auto">
            <a:xfrm>
              <a:off x="1746914" y="4359315"/>
              <a:ext cx="6569503" cy="419715"/>
            </a:xfrm>
            <a:prstGeom prst="rect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Изучение критериев оценки труда, выявление типичных ошибок в работе, квалификационных дефицитов. 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 Box 38"/>
            <p:cNvSpPr txBox="1">
              <a:spLocks noChangeArrowheads="1"/>
            </p:cNvSpPr>
            <p:nvPr/>
          </p:nvSpPr>
          <p:spPr bwMode="auto">
            <a:xfrm>
              <a:off x="2267744" y="5127299"/>
              <a:ext cx="6408711" cy="419715"/>
            </a:xfrm>
            <a:prstGeom prst="rect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Составление рейтинга трудовых функций и трудовых операций рабочего/специалиста.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 Box 38"/>
            <p:cNvSpPr txBox="1">
              <a:spLocks noChangeArrowheads="1"/>
            </p:cNvSpPr>
            <p:nvPr/>
          </p:nvSpPr>
          <p:spPr bwMode="auto">
            <a:xfrm>
              <a:off x="2843808" y="5847380"/>
              <a:ext cx="6192688" cy="419715"/>
            </a:xfrm>
            <a:prstGeom prst="rect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Сопоставление трудовых функций с образовательными результатами ФГОС </a:t>
              </a:r>
              <a:r>
                <a:rPr kumimoji="0" lang="ru-RU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СПО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 flipH="1" flipV="1">
              <a:off x="323528" y="1262969"/>
              <a:ext cx="432048" cy="2831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323528" y="1262969"/>
              <a:ext cx="0" cy="4968552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>
              <a:off x="323528" y="2271081"/>
              <a:ext cx="281880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>
              <a:off x="323528" y="3135177"/>
              <a:ext cx="504056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323528" y="3855257"/>
              <a:ext cx="864096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>
              <a:off x="323528" y="4647345"/>
              <a:ext cx="1224136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>
              <a:off x="323528" y="5367425"/>
              <a:ext cx="1800200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>
              <a:off x="323528" y="6231521"/>
              <a:ext cx="2376264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Волна 20"/>
            <p:cNvSpPr/>
            <p:nvPr/>
          </p:nvSpPr>
          <p:spPr>
            <a:xfrm>
              <a:off x="662631" y="908720"/>
              <a:ext cx="6573665" cy="803273"/>
            </a:xfrm>
            <a:prstGeom prst="wave">
              <a:avLst>
                <a:gd name="adj1" fmla="val 9828"/>
                <a:gd name="adj2" fmla="val 227"/>
              </a:avLst>
            </a:prstGeom>
            <a:solidFill>
              <a:srgbClr val="FF89E0"/>
            </a:solidFill>
            <a:ln w="9525">
              <a:solidFill>
                <a:schemeClr val="tx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kern="0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Ключевое содержание работы по изучению требований работодателей</a:t>
              </a:r>
              <a:endPara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7353972" y="980728"/>
            <a:ext cx="1867682" cy="1067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должно быть результатом стажировки?</a:t>
            </a:r>
            <a:endParaRPr lang="ru-RU" sz="14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349446" y="1916832"/>
            <a:ext cx="1872208" cy="1067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мы должны увидеть «следы» стажировки?</a:t>
            </a:r>
            <a:endParaRPr lang="ru-RU" sz="14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349447" y="3140968"/>
            <a:ext cx="1872208" cy="1067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реальная стажировка отличается от формальной?</a:t>
            </a:r>
            <a:endParaRPr lang="ru-RU" sz="14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349447" y="4449477"/>
            <a:ext cx="1872208" cy="1067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Должна ли администрация ОО анализировать результаты стажировки?</a:t>
            </a:r>
            <a:endParaRPr lang="ru-RU" sz="14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795640" y="692696"/>
            <a:ext cx="10929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вопросы</a:t>
            </a:r>
            <a:endParaRPr lang="ru-RU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00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7" grpId="0"/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350" t="7301" r="14563" b="9400"/>
          <a:stretch/>
        </p:blipFill>
        <p:spPr>
          <a:xfrm>
            <a:off x="114188" y="848462"/>
            <a:ext cx="8922308" cy="5964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67544" y="-27384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00FF"/>
                </a:solidFill>
              </a:rPr>
              <a:t>Модельная программа стажировки для преподавателей, задействованных в реализации учебных дисциплин и профессиональных модулей профессионального цикла</a:t>
            </a:r>
            <a:endParaRPr lang="ru-RU" b="1" dirty="0">
              <a:solidFill>
                <a:srgbClr val="0000FF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4470672" y="3501008"/>
            <a:ext cx="4429000" cy="3103713"/>
            <a:chOff x="323528" y="908720"/>
            <a:chExt cx="8712968" cy="5543327"/>
          </a:xfrm>
        </p:grpSpPr>
        <p:sp>
          <p:nvSpPr>
            <p:cNvPr id="5" name="Text Box 38"/>
            <p:cNvSpPr txBox="1">
              <a:spLocks noChangeArrowheads="1"/>
            </p:cNvSpPr>
            <p:nvPr/>
          </p:nvSpPr>
          <p:spPr bwMode="auto">
            <a:xfrm>
              <a:off x="662631" y="1849049"/>
              <a:ext cx="6573666" cy="824548"/>
            </a:xfrm>
            <a:prstGeom prst="rect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Изучение современных технологий производства, специфики конкретного предприятия/организации.</a:t>
              </a:r>
            </a:p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Изучение деятельности, соответствующей </a:t>
              </a:r>
              <a:r>
                <a:rPr kumimoji="0" lang="ru-RU" sz="8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ФГОС СПО</a:t>
              </a:r>
              <a:endParaRPr kumimoji="0" lang="en-US" sz="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 Box 38"/>
            <p:cNvSpPr txBox="1">
              <a:spLocks noChangeArrowheads="1"/>
            </p:cNvSpPr>
            <p:nvPr/>
          </p:nvSpPr>
          <p:spPr bwMode="auto">
            <a:xfrm>
              <a:off x="950662" y="2823045"/>
              <a:ext cx="6645673" cy="604668"/>
            </a:xfrm>
            <a:prstGeom prst="rect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Изучение документации (ДИ, регламентов,  инструкций по ТБ, чертежей), форм организации и алгоритмов работы.</a:t>
              </a:r>
              <a:endParaRPr kumimoji="0" lang="en-US" sz="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 Box 38"/>
            <p:cNvSpPr txBox="1">
              <a:spLocks noChangeArrowheads="1"/>
            </p:cNvSpPr>
            <p:nvPr/>
          </p:nvSpPr>
          <p:spPr bwMode="auto">
            <a:xfrm>
              <a:off x="1331640" y="3615133"/>
              <a:ext cx="6624738" cy="604668"/>
            </a:xfrm>
            <a:prstGeom prst="rect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Изучение и сбор форм, бланков, используемых в трудовой деятельности рабочего/специалиста.</a:t>
              </a:r>
              <a:endParaRPr kumimoji="0" lang="en-US" sz="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38"/>
            <p:cNvSpPr txBox="1">
              <a:spLocks noChangeArrowheads="1"/>
            </p:cNvSpPr>
            <p:nvPr/>
          </p:nvSpPr>
          <p:spPr bwMode="auto">
            <a:xfrm>
              <a:off x="1746914" y="4359315"/>
              <a:ext cx="6569502" cy="604668"/>
            </a:xfrm>
            <a:prstGeom prst="rect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Изучение критериев оценки труда, выявление типичных ошибок в работе, квалификационных дефицитов. </a:t>
              </a:r>
              <a:endParaRPr kumimoji="0" lang="en-US" sz="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 Box 38"/>
            <p:cNvSpPr txBox="1">
              <a:spLocks noChangeArrowheads="1"/>
            </p:cNvSpPr>
            <p:nvPr/>
          </p:nvSpPr>
          <p:spPr bwMode="auto">
            <a:xfrm>
              <a:off x="2267744" y="5127298"/>
              <a:ext cx="6408710" cy="604668"/>
            </a:xfrm>
            <a:prstGeom prst="rect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Составление рейтинга трудовых функций и трудовых операций рабочего/специалиста.</a:t>
              </a:r>
              <a:endParaRPr kumimoji="0" lang="en-US" sz="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 Box 38"/>
            <p:cNvSpPr txBox="1">
              <a:spLocks noChangeArrowheads="1"/>
            </p:cNvSpPr>
            <p:nvPr/>
          </p:nvSpPr>
          <p:spPr bwMode="auto">
            <a:xfrm>
              <a:off x="2843808" y="5847379"/>
              <a:ext cx="6192688" cy="604668"/>
            </a:xfrm>
            <a:prstGeom prst="rect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Сопоставление трудовых функций с образовательными результатами ФГОС </a:t>
              </a:r>
              <a:r>
                <a:rPr kumimoji="0" lang="ru-RU" sz="8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СПО</a:t>
              </a:r>
              <a:endParaRPr kumimoji="0" lang="en-US" sz="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 flipH="1" flipV="1">
              <a:off x="323528" y="1262969"/>
              <a:ext cx="432048" cy="2831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>
              <a:off x="323528" y="1262969"/>
              <a:ext cx="0" cy="4968552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>
              <a:off x="323528" y="2271081"/>
              <a:ext cx="281880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/>
            <p:nvPr/>
          </p:nvCxnSpPr>
          <p:spPr>
            <a:xfrm>
              <a:off x="323528" y="3135177"/>
              <a:ext cx="504056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>
              <a:off x="323528" y="3855257"/>
              <a:ext cx="864096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>
              <a:off x="323528" y="4647345"/>
              <a:ext cx="1224136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323528" y="5367425"/>
              <a:ext cx="1800200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>
              <a:off x="323528" y="6231521"/>
              <a:ext cx="2376264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Волна 18"/>
            <p:cNvSpPr/>
            <p:nvPr/>
          </p:nvSpPr>
          <p:spPr>
            <a:xfrm>
              <a:off x="662631" y="908720"/>
              <a:ext cx="6573665" cy="803273"/>
            </a:xfrm>
            <a:prstGeom prst="wave">
              <a:avLst>
                <a:gd name="adj1" fmla="val 9828"/>
                <a:gd name="adj2" fmla="val 227"/>
              </a:avLst>
            </a:prstGeom>
            <a:solidFill>
              <a:srgbClr val="FF89E0"/>
            </a:solidFill>
            <a:ln w="9525">
              <a:solidFill>
                <a:schemeClr val="tx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800" b="1" kern="0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Ключевое содержание работы по изучению требований работодателей</a:t>
              </a:r>
              <a:endPara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622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-27384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00FF"/>
                </a:solidFill>
              </a:rPr>
              <a:t>Разработка </a:t>
            </a:r>
            <a:r>
              <a:rPr lang="ru-RU" sz="1600" b="1" dirty="0">
                <a:solidFill>
                  <a:srgbClr val="0000FF"/>
                </a:solidFill>
              </a:rPr>
              <a:t>задания (программы) стажировки для преподавателей, задействованных в реализации учебных дисциплин и профессиональных модулей профессионального цикла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350" t="3800" r="14169" b="11501"/>
          <a:stretch/>
        </p:blipFill>
        <p:spPr>
          <a:xfrm>
            <a:off x="395536" y="884474"/>
            <a:ext cx="8614175" cy="5822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202324" y="908720"/>
            <a:ext cx="3762164" cy="1440160"/>
          </a:xfrm>
          <a:prstGeom prst="roundRect">
            <a:avLst>
              <a:gd name="adj" fmla="val 9983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с одним вырезанным углом 9"/>
          <p:cNvSpPr/>
          <p:nvPr/>
        </p:nvSpPr>
        <p:spPr>
          <a:xfrm>
            <a:off x="5202324" y="4509120"/>
            <a:ext cx="2177988" cy="576064"/>
          </a:xfrm>
          <a:prstGeom prst="snip1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ВАЖНО</a:t>
            </a:r>
            <a:endParaRPr lang="ru-RU" sz="2000" b="1" dirty="0">
              <a:solidFill>
                <a:srgbClr val="C00000"/>
              </a:solidFill>
            </a:endParaRPr>
          </a:p>
        </p:txBody>
      </p:sp>
      <p:cxnSp>
        <p:nvCxnSpPr>
          <p:cNvPr id="18" name="Скругленная соединительная линия 17"/>
          <p:cNvCxnSpPr/>
          <p:nvPr/>
        </p:nvCxnSpPr>
        <p:spPr>
          <a:xfrm rot="5400000" flipH="1" flipV="1">
            <a:off x="5364088" y="2708920"/>
            <a:ext cx="2160240" cy="1440160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123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2044"/>
            <a:ext cx="85491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развития системы подготовки рабочих кадров и </a:t>
            </a:r>
            <a:r>
              <a:rPr 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формирования прикладных квалификаций в Российской Федерации на период до 2030 года </a:t>
            </a:r>
            <a:r>
              <a:rPr lang="ru-RU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(ПРОЕКТ)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109057"/>
            <a:ext cx="84984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ПРИОРИТЕТНЫЕ </a:t>
            </a:r>
            <a:r>
              <a:rPr 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</a:t>
            </a:r>
            <a:endParaRPr lang="en-US" sz="1500" b="1" dirty="0" smtClean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реализации </a:t>
            </a:r>
            <a:r>
              <a:rPr 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Стратегии развития системы подготовки рабочих кадров и формирования прикладных квалификаций в РФ на период до 2030 </a:t>
            </a:r>
            <a:r>
              <a:rPr 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года:</a:t>
            </a:r>
            <a:endParaRPr lang="en-US" sz="1500" b="1" dirty="0" smtClean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1500" dirty="0" smtClean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500" u="sng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Постоянное </a:t>
            </a:r>
            <a:r>
              <a:rPr lang="ru-RU" sz="1500" u="sng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обновление содержания профессионального образования и обучения в соответствии с актуальными и перспективными требованиями к квалификации работников и развитием </a:t>
            </a:r>
            <a:r>
              <a:rPr lang="ru-RU" sz="1500" u="sng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технологий.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500" u="sng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нового ландшафта сети СПО, обеспечивающего гибкое реагирование на социально-экономические изменения, гармонизация результатов обучения с требованиями в сфере </a:t>
            </a:r>
            <a:r>
              <a:rPr lang="ru-RU" sz="1500" u="sng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труда.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финансовой устойчивости и целевая поддержка образовательных организаций, которые готовят рабочих (служащих) и специалистов среднего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звена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500" dirty="0" smtClean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500" u="sng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Приведение квалификации руководящего и преподавательского состава колледжей в соответствие с современными требованиями к </a:t>
            </a:r>
            <a:r>
              <a:rPr lang="ru-RU" sz="1500" u="sng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кадрам.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культуры профессиональных соревнований в системе СПО для повышения эффективности образовательной и проектной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деятельности.</a:t>
            </a:r>
            <a:endParaRPr lang="ru-RU" sz="1500" dirty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47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179513" y="1882924"/>
            <a:ext cx="8568952" cy="4824536"/>
            <a:chOff x="107505" y="764704"/>
            <a:chExt cx="8807895" cy="5976664"/>
          </a:xfrm>
        </p:grpSpPr>
        <p:sp>
          <p:nvSpPr>
            <p:cNvPr id="4" name="Стрелка вправо 3"/>
            <p:cNvSpPr/>
            <p:nvPr/>
          </p:nvSpPr>
          <p:spPr>
            <a:xfrm>
              <a:off x="107505" y="764704"/>
              <a:ext cx="5871931" cy="5760640"/>
            </a:xfrm>
            <a:prstGeom prst="rightArrow">
              <a:avLst>
                <a:gd name="adj1" fmla="val 90663"/>
                <a:gd name="adj2" fmla="val 14288"/>
              </a:avLst>
            </a:prstGeom>
            <a:solidFill>
              <a:schemeClr val="bg1"/>
            </a:solidFill>
            <a:ln w="28575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Прямоугольник с двумя усеченными противолежащими углами 6"/>
            <p:cNvSpPr/>
            <p:nvPr/>
          </p:nvSpPr>
          <p:spPr>
            <a:xfrm>
              <a:off x="251520" y="1268760"/>
              <a:ext cx="1872208" cy="1728192"/>
            </a:xfrm>
            <a:prstGeom prst="snip2DiagRect">
              <a:avLst/>
            </a:prstGeom>
            <a:solidFill>
              <a:srgbClr val="F7F9FB"/>
            </a:solidFill>
            <a:ln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Задание на прохождение </a:t>
              </a:r>
              <a:r>
                <a:rPr lang="ru-RU" sz="1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стажировки</a:t>
              </a:r>
              <a:endPara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" name="Крест 2"/>
            <p:cNvSpPr/>
            <p:nvPr/>
          </p:nvSpPr>
          <p:spPr>
            <a:xfrm>
              <a:off x="1979712" y="2996952"/>
              <a:ext cx="1008112" cy="956841"/>
            </a:xfrm>
            <a:prstGeom prst="plus">
              <a:avLst>
                <a:gd name="adj" fmla="val 36544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Прямоугольник с двумя усеченными противолежащими углами 6"/>
            <p:cNvSpPr/>
            <p:nvPr/>
          </p:nvSpPr>
          <p:spPr>
            <a:xfrm>
              <a:off x="251521" y="4221088"/>
              <a:ext cx="5040560" cy="1224136"/>
            </a:xfrm>
            <a:prstGeom prst="snip2DiagRect">
              <a:avLst/>
            </a:prstGeom>
            <a:solidFill>
              <a:srgbClr val="F7F9FB"/>
            </a:solidFill>
            <a:ln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Опросные листы для проведения интервью, карта наблюдения за деятельностью </a:t>
              </a:r>
              <a:endPara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рабочего </a:t>
              </a:r>
              <a:r>
                <a:rPr lang="ru-RU" sz="1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и/или специалиста</a:t>
              </a:r>
            </a:p>
          </p:txBody>
        </p:sp>
        <p:sp>
          <p:nvSpPr>
            <p:cNvPr id="5" name="Стрелка вправо 4"/>
            <p:cNvSpPr/>
            <p:nvPr/>
          </p:nvSpPr>
          <p:spPr>
            <a:xfrm>
              <a:off x="2267744" y="1988840"/>
              <a:ext cx="576064" cy="576064"/>
            </a:xfrm>
            <a:prstGeom prst="rightArrow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Прямоугольник с двумя усеченными противолежащими углами 6"/>
            <p:cNvSpPr/>
            <p:nvPr/>
          </p:nvSpPr>
          <p:spPr>
            <a:xfrm>
              <a:off x="2987824" y="1380060"/>
              <a:ext cx="2304256" cy="1728192"/>
            </a:xfrm>
            <a:prstGeom prst="snip2DiagRect">
              <a:avLst/>
            </a:prstGeom>
            <a:solidFill>
              <a:srgbClr val="F7F9FB"/>
            </a:solidFill>
            <a:ln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Индивидуальный </a:t>
              </a:r>
            </a:p>
            <a:p>
              <a:pPr algn="ctr"/>
              <a:r>
                <a:rPr lang="ru-RU" sz="1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план</a:t>
              </a:r>
              <a:endPara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прохождения стажировки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288484" y="764704"/>
              <a:ext cx="2626916" cy="2880320"/>
            </a:xfrm>
            <a:prstGeom prst="rect">
              <a:avLst/>
            </a:prstGeom>
            <a:solidFill>
              <a:srgbClr val="F7F9FB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Отчёт </a:t>
              </a:r>
            </a:p>
            <a:p>
              <a:pPr algn="ctr"/>
              <a:r>
                <a:rPr lang="ru-RU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преподавателя</a:t>
              </a:r>
            </a:p>
            <a:p>
              <a:pPr algn="ctr"/>
              <a:r>
                <a:rPr lang="ru-RU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 прохождении стажировки</a:t>
              </a:r>
            </a:p>
            <a:p>
              <a:pPr algn="ctr"/>
              <a:endPara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4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(план стажировки, дневник, предложения в УП, тематику ЛР/ПЗ, КП/ВКР, КОС по ПМ)</a:t>
              </a:r>
              <a:endPara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" name="Блок-схема: несколько документов 1"/>
            <p:cNvSpPr/>
            <p:nvPr/>
          </p:nvSpPr>
          <p:spPr>
            <a:xfrm>
              <a:off x="5979437" y="4221087"/>
              <a:ext cx="2913045" cy="2520281"/>
            </a:xfrm>
            <a:prstGeom prst="flowChartMultidocument">
              <a:avLst/>
            </a:prstGeom>
            <a:solidFill>
              <a:srgbClr val="F7F9FB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Приложения к отчету</a:t>
              </a:r>
            </a:p>
            <a:p>
              <a:pPr algn="ctr"/>
              <a:r>
                <a:rPr lang="ru-RU" sz="1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(ДИ, регламенты работы, техническая документация, чертежи, формы, бланки</a:t>
              </a:r>
              <a:r>
                <a:rPr lang="ru-RU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)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452320" y="3501008"/>
              <a:ext cx="463334" cy="9255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+</a:t>
              </a:r>
              <a:endParaRPr lang="ru-RU" sz="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Стрелка вправо 12"/>
          <p:cNvSpPr/>
          <p:nvPr/>
        </p:nvSpPr>
        <p:spPr>
          <a:xfrm>
            <a:off x="179512" y="332656"/>
            <a:ext cx="3212260" cy="1296144"/>
          </a:xfrm>
          <a:prstGeom prst="rightArrow">
            <a:avLst>
              <a:gd name="adj1" fmla="val 77286"/>
              <a:gd name="adj2" fmla="val 36113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Изменение подходов к стажировке преподавателей профессионального цикла</a:t>
            </a:r>
            <a:endParaRPr lang="ru-RU" sz="1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3563888" y="204496"/>
            <a:ext cx="5472608" cy="1542442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Включение в содержание стажировки элементов технологии исследования квалификационных запросов.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 требования об актуализации учебно-методической документации по результатам стажировки</a:t>
            </a:r>
            <a:endParaRPr lang="ru-RU" sz="1500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72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ятиугольник 13"/>
          <p:cNvSpPr/>
          <p:nvPr/>
        </p:nvSpPr>
        <p:spPr>
          <a:xfrm>
            <a:off x="611560" y="188640"/>
            <a:ext cx="3312368" cy="864096"/>
          </a:xfrm>
          <a:prstGeom prst="homePlate">
            <a:avLst>
              <a:gd name="adj" fmla="val 28836"/>
            </a:avLst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Тематический блок 5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2132856"/>
            <a:ext cx="8352928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Инновации в организации учебного процесса при реализации образовательных программ, ориентированных на </a:t>
            </a:r>
            <a:r>
              <a:rPr lang="ru-RU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трбования</a:t>
            </a:r>
            <a:r>
              <a:rPr lang="ru-RU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рынка труда</a:t>
            </a:r>
          </a:p>
        </p:txBody>
      </p:sp>
    </p:spTree>
    <p:extLst>
      <p:ext uri="{BB962C8B-B14F-4D97-AF65-F5344CB8AC3E}">
        <p14:creationId xmlns:p14="http://schemas.microsoft.com/office/powerpoint/2010/main" val="216605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4054" y="44624"/>
            <a:ext cx="84239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 новых правил в организацию учебного процесса</a:t>
            </a:r>
          </a:p>
        </p:txBody>
      </p:sp>
      <p:sp>
        <p:nvSpPr>
          <p:cNvPr id="10" name="Прямоугольник с двумя вырезанными противолежащими углами 3"/>
          <p:cNvSpPr/>
          <p:nvPr/>
        </p:nvSpPr>
        <p:spPr>
          <a:xfrm>
            <a:off x="562961" y="663116"/>
            <a:ext cx="3865023" cy="1613756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ЛР/ПЗ с учетом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заданий 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ДЭ и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чемпионатов 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WSR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том числе в учебных лабораториях и мастерских ПОО</a:t>
            </a:r>
            <a:endParaRPr lang="ru-RU" sz="1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вырезанными противолежащими углами 3"/>
          <p:cNvSpPr/>
          <p:nvPr/>
        </p:nvSpPr>
        <p:spPr>
          <a:xfrm>
            <a:off x="4572000" y="4509120"/>
            <a:ext cx="4287865" cy="1871781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ООП на основе договора в сетевом взаимодействии с ПОО, оснащенными современным оборудованием и/или имеющим необходимый кадровый состав</a:t>
            </a:r>
            <a:endParaRPr lang="ru-RU" sz="1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вырезанными противолежащими углами 3"/>
          <p:cNvSpPr/>
          <p:nvPr/>
        </p:nvSpPr>
        <p:spPr>
          <a:xfrm>
            <a:off x="533507" y="2492896"/>
            <a:ext cx="3894477" cy="1224136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учебной практики по ПМ с ориентацией на выполнение заданий ДЭ и чемпионатов 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WSR</a:t>
            </a:r>
            <a:endParaRPr lang="ru-RU" sz="1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вырезанными противолежащими углами 3"/>
          <p:cNvSpPr/>
          <p:nvPr/>
        </p:nvSpPr>
        <p:spPr>
          <a:xfrm>
            <a:off x="504055" y="3933055"/>
            <a:ext cx="3923929" cy="2447846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итогового занятия  по учебной практике в формате ДЭ в рамках ПМ «Выполнение работ по одной или нескольким профессиям и должностям служащих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и иных профессиональных модулей</a:t>
            </a:r>
            <a:endParaRPr lang="ru-RU" sz="1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с двумя вырезанными противолежащими углами 3"/>
          <p:cNvSpPr/>
          <p:nvPr/>
        </p:nvSpPr>
        <p:spPr>
          <a:xfrm>
            <a:off x="4572000" y="2492896"/>
            <a:ext cx="4287865" cy="1832565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экзаменов по ПМ в формате ДЭ и/или по оценочным средствам, разработанным на основе конкурсных заданий чемпионатов WS, требований ДЭ</a:t>
            </a:r>
          </a:p>
        </p:txBody>
      </p:sp>
      <p:sp>
        <p:nvSpPr>
          <p:cNvPr id="15" name="Прямоугольник с двумя вырезанными противолежащими углами 3"/>
          <p:cNvSpPr/>
          <p:nvPr/>
        </p:nvSpPr>
        <p:spPr>
          <a:xfrm>
            <a:off x="4572000" y="663116"/>
            <a:ext cx="4287865" cy="1613756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учебных занятий 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привлечением преподавателей разных УД (ПМ) – развитие </a:t>
            </a:r>
            <a:r>
              <a:rPr lang="ru-RU" sz="1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межпредметного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взаимодействия </a:t>
            </a:r>
            <a:endParaRPr lang="ru-RU" sz="1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66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4624"/>
            <a:ext cx="8460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 новых правил в организацию учебного процесса</a:t>
            </a:r>
          </a:p>
        </p:txBody>
      </p:sp>
      <p:sp>
        <p:nvSpPr>
          <p:cNvPr id="10" name="Прямоугольник с двумя вырезанными противолежащими углами 3"/>
          <p:cNvSpPr/>
          <p:nvPr/>
        </p:nvSpPr>
        <p:spPr>
          <a:xfrm>
            <a:off x="815058" y="836712"/>
            <a:ext cx="3816424" cy="2376264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Присутствие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экзамене по ПМ ответственного за компетенцию в ПОО для контроля соблюдения формата ДЭ и/или требований при проведении регионального чемпионата WS</a:t>
            </a:r>
          </a:p>
        </p:txBody>
      </p:sp>
      <p:sp>
        <p:nvSpPr>
          <p:cNvPr id="11" name="Прямоугольник с двумя вырезанными противолежащими углами 3"/>
          <p:cNvSpPr/>
          <p:nvPr/>
        </p:nvSpPr>
        <p:spPr>
          <a:xfrm>
            <a:off x="4860032" y="836712"/>
            <a:ext cx="3934172" cy="1614017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Привлечение региональных экспертов ДЭ к проведению экзаменов по ПМ в формате ДЭ (независимые оценщики)</a:t>
            </a:r>
          </a:p>
        </p:txBody>
      </p:sp>
      <p:sp>
        <p:nvSpPr>
          <p:cNvPr id="12" name="Прямоугольник с двумя вырезанными противолежащими углами 3"/>
          <p:cNvSpPr/>
          <p:nvPr/>
        </p:nvSpPr>
        <p:spPr>
          <a:xfrm>
            <a:off x="815057" y="3460938"/>
            <a:ext cx="3816425" cy="1408222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внутренних чемпионатов по стандартам WSR с привлечением в 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участников и экспертов из ПОО региона</a:t>
            </a:r>
            <a:endParaRPr lang="ru-RU" sz="1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с двумя вырезанными противолежащими углами 3"/>
          <p:cNvSpPr/>
          <p:nvPr/>
        </p:nvSpPr>
        <p:spPr>
          <a:xfrm>
            <a:off x="4877916" y="4585033"/>
            <a:ext cx="3934172" cy="1728192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внеаудиторных мероприятий в рамках недель ПЦК, ориентированных на выполнение заданий 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WSR</a:t>
            </a:r>
            <a:endParaRPr lang="ru-RU" sz="1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с двумя вырезанными противолежащими углами 3"/>
          <p:cNvSpPr/>
          <p:nvPr/>
        </p:nvSpPr>
        <p:spPr>
          <a:xfrm>
            <a:off x="4877916" y="2787532"/>
            <a:ext cx="3934172" cy="1614017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и организация работы студенческих объединений профессиональной направленности (по компетенциям 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WSR)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с двумя вырезанными противолежащими углами 3"/>
          <p:cNvSpPr/>
          <p:nvPr/>
        </p:nvSpPr>
        <p:spPr>
          <a:xfrm>
            <a:off x="815058" y="5117122"/>
            <a:ext cx="3934172" cy="1196103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программ ДО, ПО, ДПО для студентов ПОО на основе требований по компетенциям 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WSR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4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2048" y="44624"/>
            <a:ext cx="8604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 новых правил в организацию учебного процесса</a:t>
            </a:r>
          </a:p>
        </p:txBody>
      </p:sp>
      <p:sp>
        <p:nvSpPr>
          <p:cNvPr id="10" name="Прямоугольник с двумя вырезанными противолежащими углами 3"/>
          <p:cNvSpPr/>
          <p:nvPr/>
        </p:nvSpPr>
        <p:spPr>
          <a:xfrm>
            <a:off x="611559" y="742466"/>
            <a:ext cx="3934171" cy="1202511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лабораторных работ и практических занятий на базе предприятия</a:t>
            </a:r>
          </a:p>
        </p:txBody>
      </p:sp>
      <p:sp>
        <p:nvSpPr>
          <p:cNvPr id="11" name="Прямоугольник с двумя вырезанными противолежащими углами 3"/>
          <p:cNvSpPr/>
          <p:nvPr/>
        </p:nvSpPr>
        <p:spPr>
          <a:xfrm>
            <a:off x="4860032" y="742465"/>
            <a:ext cx="3934172" cy="1961799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экзамена по ПМ «Выполнение работ по профессии» в формате демонстрационного экзамена по стандартам предприятия </a:t>
            </a:r>
          </a:p>
        </p:txBody>
      </p:sp>
      <p:sp>
        <p:nvSpPr>
          <p:cNvPr id="12" name="Прямоугольник с двумя вырезанными противолежащими углами 3"/>
          <p:cNvSpPr/>
          <p:nvPr/>
        </p:nvSpPr>
        <p:spPr>
          <a:xfrm>
            <a:off x="611560" y="2132856"/>
            <a:ext cx="3934171" cy="1728192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Выполнение КП/ВКР с учетом оборудования предприятия и применяемых производственных технологий</a:t>
            </a:r>
          </a:p>
        </p:txBody>
      </p:sp>
      <p:sp>
        <p:nvSpPr>
          <p:cNvPr id="9" name="Прямоугольник с двумя вырезанными противолежащими углами 3"/>
          <p:cNvSpPr/>
          <p:nvPr/>
        </p:nvSpPr>
        <p:spPr>
          <a:xfrm>
            <a:off x="568153" y="4034545"/>
            <a:ext cx="3977578" cy="2388802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Выполнение 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реальных проектов в рамках КП/ВКР под заказ предприятия/организации </a:t>
            </a:r>
          </a:p>
          <a:p>
            <a:pPr algn="just">
              <a:lnSpc>
                <a:spcPct val="150000"/>
              </a:lnSpc>
            </a:pP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(+ участие в проектах </a:t>
            </a:r>
            <a:r>
              <a:rPr lang="ru-RU" sz="1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Профстажировка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2.0, </a:t>
            </a:r>
            <a:r>
              <a:rPr lang="ru-RU" sz="1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Стартап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как диплом)</a:t>
            </a:r>
            <a:endParaRPr lang="ru-RU" sz="1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Users\User\Desktop\Особенности обучения взрослых людей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3611" r="1020" b="33333"/>
          <a:stretch/>
        </p:blipFill>
        <p:spPr bwMode="auto">
          <a:xfrm>
            <a:off x="4841325" y="4034545"/>
            <a:ext cx="3953970" cy="238880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с двумя вырезанными противолежащими углами 3"/>
          <p:cNvSpPr/>
          <p:nvPr/>
        </p:nvSpPr>
        <p:spPr>
          <a:xfrm>
            <a:off x="4841325" y="2881712"/>
            <a:ext cx="3934171" cy="975386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программ в сетевом формате!!!</a:t>
            </a:r>
            <a:endParaRPr lang="ru-RU" sz="1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7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18018" y="144016"/>
            <a:ext cx="5134102" cy="90872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/>
            <a:r>
              <a:rPr lang="ru-RU" sz="1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разработка ООП на новый набор</a:t>
            </a:r>
            <a:r>
              <a:rPr lang="en-US" sz="1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ru-RU" sz="1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учетом требований ДЭ и/или РЧ/НЧ</a:t>
            </a:r>
            <a:r>
              <a:rPr lang="en-US" sz="1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Line 11"/>
          <p:cNvSpPr>
            <a:spLocks noChangeShapeType="1"/>
          </p:cNvSpPr>
          <p:nvPr/>
        </p:nvSpPr>
        <p:spPr bwMode="gray">
          <a:xfrm flipH="1">
            <a:off x="323528" y="6752068"/>
            <a:ext cx="1728192" cy="232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 b="1">
              <a:latin typeface="+mn-lt"/>
            </a:endParaRPr>
          </a:p>
        </p:txBody>
      </p:sp>
      <p:sp>
        <p:nvSpPr>
          <p:cNvPr id="5" name="Line 12"/>
          <p:cNvSpPr>
            <a:spLocks noChangeShapeType="1"/>
          </p:cNvSpPr>
          <p:nvPr/>
        </p:nvSpPr>
        <p:spPr bwMode="gray">
          <a:xfrm flipH="1" flipV="1">
            <a:off x="395536" y="5424892"/>
            <a:ext cx="2520280" cy="265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 b="1">
              <a:latin typeface="+mn-lt"/>
            </a:endParaRPr>
          </a:p>
        </p:txBody>
      </p:sp>
      <p:sp>
        <p:nvSpPr>
          <p:cNvPr id="6" name="Line 13"/>
          <p:cNvSpPr>
            <a:spLocks noChangeShapeType="1"/>
          </p:cNvSpPr>
          <p:nvPr/>
        </p:nvSpPr>
        <p:spPr bwMode="gray">
          <a:xfrm flipH="1">
            <a:off x="332609" y="4152562"/>
            <a:ext cx="3519311" cy="1758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b="1">
              <a:latin typeface="+mn-lt"/>
            </a:endParaRPr>
          </a:p>
        </p:txBody>
      </p:sp>
      <p:sp>
        <p:nvSpPr>
          <p:cNvPr id="7" name="Line 14"/>
          <p:cNvSpPr>
            <a:spLocks noChangeShapeType="1"/>
          </p:cNvSpPr>
          <p:nvPr/>
        </p:nvSpPr>
        <p:spPr bwMode="gray">
          <a:xfrm flipH="1">
            <a:off x="395534" y="2851499"/>
            <a:ext cx="4318186" cy="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b="1">
              <a:latin typeface="+mn-lt"/>
            </a:endParaRPr>
          </a:p>
        </p:txBody>
      </p:sp>
      <p:sp>
        <p:nvSpPr>
          <p:cNvPr id="8" name="Line 15"/>
          <p:cNvSpPr>
            <a:spLocks noChangeShapeType="1"/>
          </p:cNvSpPr>
          <p:nvPr/>
        </p:nvSpPr>
        <p:spPr bwMode="gray">
          <a:xfrm flipH="1">
            <a:off x="395534" y="1348751"/>
            <a:ext cx="5184578" cy="1324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latin typeface="+mn-lt"/>
            </a:endParaRPr>
          </a:p>
        </p:txBody>
      </p:sp>
      <p:sp>
        <p:nvSpPr>
          <p:cNvPr id="9" name="Line 16"/>
          <p:cNvSpPr>
            <a:spLocks noChangeShapeType="1"/>
          </p:cNvSpPr>
          <p:nvPr/>
        </p:nvSpPr>
        <p:spPr bwMode="gray">
          <a:xfrm>
            <a:off x="251520" y="1351468"/>
            <a:ext cx="0" cy="150003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 b="1">
              <a:latin typeface="+mn-lt"/>
            </a:endParaRPr>
          </a:p>
        </p:txBody>
      </p:sp>
      <p:sp>
        <p:nvSpPr>
          <p:cNvPr id="10" name="Line 17"/>
          <p:cNvSpPr>
            <a:spLocks noChangeShapeType="1"/>
          </p:cNvSpPr>
          <p:nvPr/>
        </p:nvSpPr>
        <p:spPr bwMode="gray">
          <a:xfrm>
            <a:off x="251520" y="2990444"/>
            <a:ext cx="0" cy="104357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 b="1">
              <a:latin typeface="+mn-lt"/>
            </a:endParaRPr>
          </a:p>
        </p:txBody>
      </p:sp>
      <p:sp>
        <p:nvSpPr>
          <p:cNvPr id="11" name="Line 18"/>
          <p:cNvSpPr>
            <a:spLocks noChangeShapeType="1"/>
          </p:cNvSpPr>
          <p:nvPr/>
        </p:nvSpPr>
        <p:spPr bwMode="gray">
          <a:xfrm>
            <a:off x="251520" y="4342569"/>
            <a:ext cx="0" cy="103413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 b="1">
              <a:latin typeface="+mn-lt"/>
            </a:endParaRPr>
          </a:p>
        </p:txBody>
      </p:sp>
      <p:sp>
        <p:nvSpPr>
          <p:cNvPr id="12" name="Line 19"/>
          <p:cNvSpPr>
            <a:spLocks noChangeShapeType="1"/>
          </p:cNvSpPr>
          <p:nvPr/>
        </p:nvSpPr>
        <p:spPr bwMode="gray">
          <a:xfrm>
            <a:off x="251520" y="5520714"/>
            <a:ext cx="0" cy="123368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 b="1">
              <a:latin typeface="+mn-lt"/>
            </a:endParaRPr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gray">
          <a:xfrm>
            <a:off x="434553" y="1704290"/>
            <a:ext cx="4064904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</a:pP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ООП</a:t>
            </a:r>
          </a:p>
          <a:p>
            <a:pPr marL="285750" indent="-285750" eaLnBrk="0" hangingPunct="0">
              <a:buFont typeface="Wingdings" panose="05000000000000000000" pitchFamily="2" charset="2"/>
              <a:buChar char="ü"/>
            </a:pPr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 - май </a:t>
            </a:r>
            <a:endParaRPr lang="en-US" alt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21"/>
          <p:cNvSpPr txBox="1">
            <a:spLocks noChangeArrowheads="1"/>
          </p:cNvSpPr>
          <p:nvPr/>
        </p:nvSpPr>
        <p:spPr bwMode="gray">
          <a:xfrm>
            <a:off x="318580" y="3054439"/>
            <a:ext cx="207980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</a:pP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Учебный план</a:t>
            </a:r>
          </a:p>
          <a:p>
            <a:pPr marL="285750" indent="-285750" eaLnBrk="0" hangingPunct="0">
              <a:buFont typeface="Wingdings" panose="05000000000000000000" pitchFamily="2" charset="2"/>
              <a:buChar char="ü"/>
            </a:pPr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Февраль – март </a:t>
            </a:r>
            <a:endParaRPr lang="en-US" alt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22"/>
          <p:cNvSpPr txBox="1">
            <a:spLocks noChangeArrowheads="1"/>
          </p:cNvSpPr>
          <p:nvPr/>
        </p:nvSpPr>
        <p:spPr bwMode="gray">
          <a:xfrm>
            <a:off x="323527" y="4224570"/>
            <a:ext cx="3064830" cy="1428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</a:pP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Документ </a:t>
            </a:r>
            <a:r>
              <a:rPr lang="ru-RU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(отчет  о согласовании требований рынка труда и ФГОС СПО</a:t>
            </a: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eaLnBrk="0" hangingPunct="0"/>
            <a:endParaRPr lang="ru-RU" alt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Январь-февраль</a:t>
            </a:r>
          </a:p>
          <a:p>
            <a:pPr marL="285750" indent="-285750" eaLnBrk="0" hangingPunct="0">
              <a:lnSpc>
                <a:spcPct val="80000"/>
              </a:lnSpc>
              <a:buFont typeface="Wingdings" panose="05000000000000000000" pitchFamily="2" charset="2"/>
              <a:buChar char="ü"/>
            </a:pPr>
            <a:endParaRPr lang="en-US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23"/>
          <p:cNvSpPr txBox="1">
            <a:spLocks noChangeArrowheads="1"/>
          </p:cNvSpPr>
          <p:nvPr/>
        </p:nvSpPr>
        <p:spPr bwMode="gray">
          <a:xfrm>
            <a:off x="332609" y="5520714"/>
            <a:ext cx="2065771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</a:pP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Документ </a:t>
            </a:r>
            <a:r>
              <a:rPr lang="ru-RU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(протокол рабочей группы) </a:t>
            </a:r>
          </a:p>
          <a:p>
            <a:pPr eaLnBrk="0" hangingPunct="0"/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семестр </a:t>
            </a:r>
          </a:p>
        </p:txBody>
      </p:sp>
      <p:grpSp>
        <p:nvGrpSpPr>
          <p:cNvPr id="17" name="Группа 3"/>
          <p:cNvGrpSpPr/>
          <p:nvPr/>
        </p:nvGrpSpPr>
        <p:grpSpPr>
          <a:xfrm>
            <a:off x="2123728" y="5376696"/>
            <a:ext cx="4357464" cy="1368152"/>
            <a:chOff x="2590800" y="4766136"/>
            <a:chExt cx="4083050" cy="85202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8" name="Freeform 8"/>
            <p:cNvSpPr>
              <a:spLocks/>
            </p:cNvSpPr>
            <p:nvPr/>
          </p:nvSpPr>
          <p:spPr bwMode="gray">
            <a:xfrm>
              <a:off x="6096000" y="4772025"/>
              <a:ext cx="577850" cy="846138"/>
            </a:xfrm>
            <a:custGeom>
              <a:avLst/>
              <a:gdLst>
                <a:gd name="T0" fmla="*/ 308 w 308"/>
                <a:gd name="T1" fmla="*/ 122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4">
                  <a:moveTo>
                    <a:pt x="308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2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19" name="Rectangle 29"/>
            <p:cNvSpPr>
              <a:spLocks noChangeArrowheads="1"/>
            </p:cNvSpPr>
            <p:nvPr/>
          </p:nvSpPr>
          <p:spPr bwMode="gray">
            <a:xfrm>
              <a:off x="2590800" y="5302091"/>
              <a:ext cx="3513138" cy="2968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ru-RU" altLang="ru-RU" sz="1100" b="1" dirty="0">
                  <a:solidFill>
                    <a:srgbClr val="C00000"/>
                  </a:solidFill>
                  <a:latin typeface="+mn-lt"/>
                </a:rPr>
                <a:t>Рабочая группа по специальности</a:t>
              </a:r>
            </a:p>
            <a:p>
              <a:pPr algn="ctr" eaLnBrk="0" hangingPunct="0"/>
              <a:r>
                <a:rPr lang="ru-RU" altLang="ru-RU" sz="1100" b="1" dirty="0">
                  <a:solidFill>
                    <a:srgbClr val="C00000"/>
                  </a:solidFill>
                  <a:latin typeface="+mn-lt"/>
                </a:rPr>
                <a:t>(ПЦК +  методист)</a:t>
              </a:r>
              <a:endParaRPr lang="en-US" altLang="ru-RU" sz="1100" b="1" dirty="0">
                <a:solidFill>
                  <a:srgbClr val="C00000"/>
                </a:solidFill>
                <a:latin typeface="+mn-lt"/>
              </a:endParaRPr>
            </a:p>
          </p:txBody>
        </p:sp>
        <p:grpSp>
          <p:nvGrpSpPr>
            <p:cNvPr id="20" name="Группа 2"/>
            <p:cNvGrpSpPr/>
            <p:nvPr/>
          </p:nvGrpSpPr>
          <p:grpSpPr>
            <a:xfrm>
              <a:off x="2592388" y="4766136"/>
              <a:ext cx="4081462" cy="539750"/>
              <a:chOff x="2592388" y="4766136"/>
              <a:chExt cx="4081462" cy="539750"/>
            </a:xfrm>
            <a:grpFill/>
          </p:grpSpPr>
          <p:sp>
            <p:nvSpPr>
              <p:cNvPr id="21" name="Freeform 9"/>
              <p:cNvSpPr>
                <a:spLocks/>
              </p:cNvSpPr>
              <p:nvPr/>
            </p:nvSpPr>
            <p:spPr bwMode="gray">
              <a:xfrm>
                <a:off x="2592388" y="4766136"/>
                <a:ext cx="4081462" cy="539750"/>
              </a:xfrm>
              <a:custGeom>
                <a:avLst/>
                <a:gdLst>
                  <a:gd name="T0" fmla="*/ 1872 w 2180"/>
                  <a:gd name="T1" fmla="*/ 284 h 284"/>
                  <a:gd name="T2" fmla="*/ 0 w 2180"/>
                  <a:gd name="T3" fmla="*/ 284 h 284"/>
                  <a:gd name="T4" fmla="*/ 446 w 2180"/>
                  <a:gd name="T5" fmla="*/ 0 h 284"/>
                  <a:gd name="T6" fmla="*/ 2180 w 2180"/>
                  <a:gd name="T7" fmla="*/ 0 h 284"/>
                  <a:gd name="T8" fmla="*/ 1872 w 2180"/>
                  <a:gd name="T9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80" h="284">
                    <a:moveTo>
                      <a:pt x="1872" y="284"/>
                    </a:moveTo>
                    <a:lnTo>
                      <a:pt x="0" y="284"/>
                    </a:lnTo>
                    <a:lnTo>
                      <a:pt x="446" y="0"/>
                    </a:lnTo>
                    <a:lnTo>
                      <a:pt x="2180" y="0"/>
                    </a:lnTo>
                    <a:lnTo>
                      <a:pt x="1872" y="284"/>
                    </a:lnTo>
                    <a:close/>
                  </a:path>
                </a:pathLst>
              </a:custGeom>
              <a:grpFill/>
              <a:ln w="0">
                <a:solidFill>
                  <a:srgbClr val="80808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+mn-lt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3248596" y="4914409"/>
                <a:ext cx="2850813" cy="34500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500" b="1" dirty="0">
                    <a:solidFill>
                      <a:schemeClr val="tx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Сопоставление требований ДЭ, РЧ/НЧ</a:t>
                </a:r>
                <a:r>
                  <a:rPr lang="en-US" sz="1500" b="1" dirty="0">
                    <a:solidFill>
                      <a:schemeClr val="tx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500" b="1" dirty="0">
                    <a:solidFill>
                      <a:schemeClr val="tx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  ФГОС  СПО</a:t>
                </a:r>
              </a:p>
            </p:txBody>
          </p:sp>
        </p:grpSp>
      </p:grpSp>
      <p:grpSp>
        <p:nvGrpSpPr>
          <p:cNvPr id="23" name="Группа 22"/>
          <p:cNvGrpSpPr/>
          <p:nvPr/>
        </p:nvGrpSpPr>
        <p:grpSpPr>
          <a:xfrm>
            <a:off x="2952403" y="4140079"/>
            <a:ext cx="4179888" cy="1308626"/>
            <a:chOff x="3419475" y="3949699"/>
            <a:chExt cx="3833813" cy="844550"/>
          </a:xfrm>
          <a:solidFill>
            <a:srgbClr val="FFB7FF"/>
          </a:solidFill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24" name="Freeform 7"/>
            <p:cNvSpPr>
              <a:spLocks/>
            </p:cNvSpPr>
            <p:nvPr/>
          </p:nvSpPr>
          <p:spPr bwMode="gray">
            <a:xfrm>
              <a:off x="6673851" y="3949699"/>
              <a:ext cx="573088" cy="844550"/>
            </a:xfrm>
            <a:custGeom>
              <a:avLst/>
              <a:gdLst>
                <a:gd name="T0" fmla="*/ 306 w 306"/>
                <a:gd name="T1" fmla="*/ 122 h 444"/>
                <a:gd name="T2" fmla="*/ 0 w 306"/>
                <a:gd name="T3" fmla="*/ 444 h 444"/>
                <a:gd name="T4" fmla="*/ 0 w 306"/>
                <a:gd name="T5" fmla="*/ 286 h 444"/>
                <a:gd name="T6" fmla="*/ 306 w 306"/>
                <a:gd name="T7" fmla="*/ 0 h 444"/>
                <a:gd name="T8" fmla="*/ 306 w 306"/>
                <a:gd name="T9" fmla="*/ 1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6" h="444">
                  <a:moveTo>
                    <a:pt x="306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6" y="0"/>
                  </a:lnTo>
                  <a:lnTo>
                    <a:pt x="306" y="122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sp3d>
              <a:bevelT w="139700" h="139700"/>
            </a:sp3d>
          </p:spPr>
          <p:txBody>
            <a:bodyPr/>
            <a:lstStyle/>
            <a:p>
              <a:endParaRPr lang="ru-RU" b="1">
                <a:latin typeface="+mn-lt"/>
              </a:endParaRPr>
            </a:p>
          </p:txBody>
        </p:sp>
        <p:sp>
          <p:nvSpPr>
            <p:cNvPr id="25" name="Freeform 27"/>
            <p:cNvSpPr>
              <a:spLocks/>
            </p:cNvSpPr>
            <p:nvPr/>
          </p:nvSpPr>
          <p:spPr bwMode="gray">
            <a:xfrm>
              <a:off x="3419475" y="3949699"/>
              <a:ext cx="3833813" cy="544513"/>
            </a:xfrm>
            <a:custGeom>
              <a:avLst/>
              <a:gdLst>
                <a:gd name="T0" fmla="*/ 1742 w 2048"/>
                <a:gd name="T1" fmla="*/ 286 h 286"/>
                <a:gd name="T2" fmla="*/ 0 w 2048"/>
                <a:gd name="T3" fmla="*/ 286 h 286"/>
                <a:gd name="T4" fmla="*/ 446 w 2048"/>
                <a:gd name="T5" fmla="*/ 0 h 286"/>
                <a:gd name="T6" fmla="*/ 2048 w 2048"/>
                <a:gd name="T7" fmla="*/ 0 h 286"/>
                <a:gd name="T8" fmla="*/ 1742 w 2048"/>
                <a:gd name="T9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8" h="286">
                  <a:moveTo>
                    <a:pt x="1742" y="286"/>
                  </a:moveTo>
                  <a:lnTo>
                    <a:pt x="0" y="286"/>
                  </a:lnTo>
                  <a:lnTo>
                    <a:pt x="446" y="0"/>
                  </a:lnTo>
                  <a:lnTo>
                    <a:pt x="2048" y="0"/>
                  </a:lnTo>
                  <a:lnTo>
                    <a:pt x="1742" y="28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sp3d>
              <a:bevelT w="139700" h="139700"/>
            </a:sp3d>
          </p:spPr>
          <p:txBody>
            <a:bodyPr/>
            <a:lstStyle/>
            <a:p>
              <a:endParaRPr lang="ru-RU" b="1">
                <a:latin typeface="+mn-lt"/>
              </a:endParaRPr>
            </a:p>
          </p:txBody>
        </p:sp>
        <p:sp>
          <p:nvSpPr>
            <p:cNvPr id="26" name="Rectangle 28"/>
            <p:cNvSpPr>
              <a:spLocks noChangeArrowheads="1"/>
            </p:cNvSpPr>
            <p:nvPr/>
          </p:nvSpPr>
          <p:spPr bwMode="gray">
            <a:xfrm>
              <a:off x="3422650" y="4492625"/>
              <a:ext cx="3263900" cy="29845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sp3d>
              <a:bevelT w="139700" h="139700"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ru-RU" altLang="ru-RU" sz="1100" b="1" dirty="0">
                  <a:solidFill>
                    <a:srgbClr val="C00000"/>
                  </a:solidFill>
                  <a:latin typeface="+mn-lt"/>
                </a:rPr>
                <a:t>Рабочая группа по специальности</a:t>
              </a:r>
            </a:p>
            <a:p>
              <a:pPr algn="ctr" eaLnBrk="0" hangingPunct="0"/>
              <a:r>
                <a:rPr lang="ru-RU" altLang="ru-RU" sz="1100" b="1" dirty="0">
                  <a:solidFill>
                    <a:srgbClr val="C00000"/>
                  </a:solidFill>
                  <a:latin typeface="+mn-lt"/>
                </a:rPr>
                <a:t>(ПЦК +  методист)+отв. за разработку УП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112425" y="4050699"/>
              <a:ext cx="2574126" cy="377397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effectLst/>
            <a:sp3d>
              <a:bevelT w="139700" h="1397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tx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Определение вариативной части ООП</a:t>
              </a:r>
              <a:endParaRPr lang="ru-RU" sz="1400" b="1" i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3817116" y="2815550"/>
            <a:ext cx="4139260" cy="1348122"/>
            <a:chOff x="4243388" y="3117850"/>
            <a:chExt cx="3594100" cy="843811"/>
          </a:xfrm>
          <a:solidFill>
            <a:schemeClr val="accent6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29" name="Freeform 5"/>
            <p:cNvSpPr>
              <a:spLocks/>
            </p:cNvSpPr>
            <p:nvPr/>
          </p:nvSpPr>
          <p:spPr bwMode="gray">
            <a:xfrm>
              <a:off x="7254875" y="3117850"/>
              <a:ext cx="576263" cy="841375"/>
            </a:xfrm>
            <a:custGeom>
              <a:avLst/>
              <a:gdLst>
                <a:gd name="T0" fmla="*/ 308 w 308"/>
                <a:gd name="T1" fmla="*/ 120 h 442"/>
                <a:gd name="T2" fmla="*/ 0 w 308"/>
                <a:gd name="T3" fmla="*/ 442 h 442"/>
                <a:gd name="T4" fmla="*/ 0 w 308"/>
                <a:gd name="T5" fmla="*/ 286 h 442"/>
                <a:gd name="T6" fmla="*/ 308 w 308"/>
                <a:gd name="T7" fmla="*/ 0 h 442"/>
                <a:gd name="T8" fmla="*/ 308 w 308"/>
                <a:gd name="T9" fmla="*/ 12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2">
                  <a:moveTo>
                    <a:pt x="308" y="120"/>
                  </a:moveTo>
                  <a:lnTo>
                    <a:pt x="0" y="442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sp3d>
              <a:bevelT w="139700" h="139700"/>
            </a:sp3d>
          </p:spPr>
          <p:txBody>
            <a:bodyPr/>
            <a:lstStyle/>
            <a:p>
              <a:endParaRPr lang="ru-RU" b="1">
                <a:latin typeface="+mn-lt"/>
              </a:endParaRPr>
            </a:p>
          </p:txBody>
        </p:sp>
        <p:sp>
          <p:nvSpPr>
            <p:cNvPr id="30" name="Freeform 6"/>
            <p:cNvSpPr>
              <a:spLocks/>
            </p:cNvSpPr>
            <p:nvPr/>
          </p:nvSpPr>
          <p:spPr bwMode="gray">
            <a:xfrm>
              <a:off x="4243388" y="3117850"/>
              <a:ext cx="3594100" cy="539750"/>
            </a:xfrm>
            <a:custGeom>
              <a:avLst/>
              <a:gdLst>
                <a:gd name="T0" fmla="*/ 1612 w 1920"/>
                <a:gd name="T1" fmla="*/ 284 h 284"/>
                <a:gd name="T2" fmla="*/ 0 w 1920"/>
                <a:gd name="T3" fmla="*/ 284 h 284"/>
                <a:gd name="T4" fmla="*/ 446 w 1920"/>
                <a:gd name="T5" fmla="*/ 0 h 284"/>
                <a:gd name="T6" fmla="*/ 1920 w 1920"/>
                <a:gd name="T7" fmla="*/ 0 h 284"/>
                <a:gd name="T8" fmla="*/ 1612 w 1920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0" h="284">
                  <a:moveTo>
                    <a:pt x="161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920" y="0"/>
                  </a:lnTo>
                  <a:lnTo>
                    <a:pt x="1612" y="284"/>
                  </a:lnTo>
                  <a:close/>
                </a:path>
              </a:pathLst>
            </a:custGeom>
            <a:grpFill/>
            <a:ln w="0">
              <a:solidFill>
                <a:srgbClr val="808080"/>
              </a:solidFill>
              <a:prstDash val="solid"/>
              <a:round/>
              <a:headEnd/>
              <a:tailEnd/>
            </a:ln>
            <a:effectLst/>
            <a:sp3d>
              <a:bevelT w="139700" h="139700"/>
            </a:sp3d>
          </p:spPr>
          <p:txBody>
            <a:bodyPr/>
            <a:lstStyle/>
            <a:p>
              <a:endParaRPr lang="ru-RU" b="1">
                <a:latin typeface="+mn-lt"/>
              </a:endParaRPr>
            </a:p>
          </p:txBody>
        </p:sp>
        <p:sp>
          <p:nvSpPr>
            <p:cNvPr id="31" name="Rectangle 26"/>
            <p:cNvSpPr>
              <a:spLocks noChangeArrowheads="1"/>
            </p:cNvSpPr>
            <p:nvPr/>
          </p:nvSpPr>
          <p:spPr bwMode="gray">
            <a:xfrm>
              <a:off x="4273608" y="3663211"/>
              <a:ext cx="2981267" cy="29845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sp3d>
              <a:bevelT w="139700" h="139700"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ru-RU" altLang="ru-RU" sz="1100" b="1" dirty="0">
                  <a:solidFill>
                    <a:srgbClr val="C00000"/>
                  </a:solidFill>
                  <a:latin typeface="+mn-lt"/>
                </a:rPr>
                <a:t>Заведующий отделением/</a:t>
              </a:r>
            </a:p>
            <a:p>
              <a:pPr algn="ctr" eaLnBrk="0" hangingPunct="0"/>
              <a:r>
                <a:rPr lang="ru-RU" altLang="ru-RU" sz="1100" b="1" dirty="0">
                  <a:solidFill>
                    <a:srgbClr val="C00000"/>
                  </a:solidFill>
                  <a:latin typeface="+mn-lt"/>
                </a:rPr>
                <a:t>методист/зам по УР</a:t>
              </a:r>
              <a:endParaRPr lang="en-US" altLang="ru-RU" sz="1100" b="1" dirty="0">
                <a:solidFill>
                  <a:srgbClr val="C00000"/>
                </a:solidFill>
                <a:latin typeface="+mn-lt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211471" y="3266129"/>
              <a:ext cx="1695372" cy="366020"/>
            </a:xfrm>
            <a:prstGeom prst="rect">
              <a:avLst/>
            </a:prstGeom>
            <a:grpFill/>
            <a:ln>
              <a:noFill/>
            </a:ln>
            <a:effectLst/>
            <a:sp3d>
              <a:bevelT w="139700" h="1397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Разработка УП на новый набор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4706108" y="1358686"/>
            <a:ext cx="4007331" cy="1504950"/>
            <a:chOff x="5073649" y="2286000"/>
            <a:chExt cx="3343275" cy="846138"/>
          </a:xfrm>
          <a:solidFill>
            <a:schemeClr val="bg2"/>
          </a:solidFill>
        </p:grpSpPr>
        <p:sp>
          <p:nvSpPr>
            <p:cNvPr id="34" name="Freeform 3"/>
            <p:cNvSpPr>
              <a:spLocks/>
            </p:cNvSpPr>
            <p:nvPr/>
          </p:nvSpPr>
          <p:spPr bwMode="gray">
            <a:xfrm>
              <a:off x="7834313" y="2286000"/>
              <a:ext cx="576262" cy="846138"/>
            </a:xfrm>
            <a:custGeom>
              <a:avLst/>
              <a:gdLst>
                <a:gd name="T0" fmla="*/ 308 w 308"/>
                <a:gd name="T1" fmla="*/ 120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4">
                  <a:moveTo>
                    <a:pt x="308" y="120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pFill/>
            <a:ln w="0">
              <a:solidFill>
                <a:srgbClr val="00206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35" name="Freeform 4"/>
            <p:cNvSpPr>
              <a:spLocks/>
            </p:cNvSpPr>
            <p:nvPr/>
          </p:nvSpPr>
          <p:spPr bwMode="gray">
            <a:xfrm>
              <a:off x="5073649" y="2293215"/>
              <a:ext cx="3343275" cy="541338"/>
            </a:xfrm>
            <a:custGeom>
              <a:avLst/>
              <a:gdLst>
                <a:gd name="T0" fmla="*/ 1478 w 1786"/>
                <a:gd name="T1" fmla="*/ 284 h 284"/>
                <a:gd name="T2" fmla="*/ 0 w 1786"/>
                <a:gd name="T3" fmla="*/ 284 h 284"/>
                <a:gd name="T4" fmla="*/ 446 w 1786"/>
                <a:gd name="T5" fmla="*/ 0 h 284"/>
                <a:gd name="T6" fmla="*/ 1786 w 1786"/>
                <a:gd name="T7" fmla="*/ 0 h 284"/>
                <a:gd name="T8" fmla="*/ 1478 w 1786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6" h="284">
                  <a:moveTo>
                    <a:pt x="1478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786" y="0"/>
                  </a:lnTo>
                  <a:lnTo>
                    <a:pt x="1478" y="284"/>
                  </a:lnTo>
                  <a:close/>
                </a:path>
              </a:pathLst>
            </a:custGeom>
            <a:grpFill/>
            <a:ln w="0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36" name="Rectangle 25"/>
            <p:cNvSpPr>
              <a:spLocks noChangeArrowheads="1"/>
            </p:cNvSpPr>
            <p:nvPr/>
          </p:nvSpPr>
          <p:spPr bwMode="gray">
            <a:xfrm>
              <a:off x="5080000" y="2827338"/>
              <a:ext cx="2767013" cy="30480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ru-RU" altLang="ru-RU" sz="1400" b="1" dirty="0">
                  <a:solidFill>
                    <a:srgbClr val="C00000"/>
                  </a:solidFill>
                  <a:latin typeface="+mn-lt"/>
                </a:rPr>
                <a:t>Преподаватели, методисты</a:t>
              </a:r>
              <a:endParaRPr lang="en-US" altLang="ru-RU" sz="1400" b="1" dirty="0">
                <a:solidFill>
                  <a:srgbClr val="C00000"/>
                </a:solidFill>
                <a:latin typeface="+mn-lt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682670" y="2467579"/>
              <a:ext cx="2164343" cy="31147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b="1" dirty="0">
                  <a:latin typeface="Arial" panose="020B0604020202020204" pitchFamily="34" charset="0"/>
                  <a:cs typeface="Arial" panose="020B0604020202020204" pitchFamily="34" charset="0"/>
                </a:rPr>
                <a:t>Разработка </a:t>
              </a:r>
              <a:r>
                <a:rPr lang="ru-RU" sz="15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содержания</a:t>
              </a:r>
              <a:r>
                <a:rPr lang="ru-RU" sz="1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ru-RU" sz="1500" b="1" dirty="0">
                  <a:latin typeface="Arial" panose="020B0604020202020204" pitchFamily="34" charset="0"/>
                  <a:cs typeface="Arial" panose="020B0604020202020204" pitchFamily="34" charset="0"/>
                </a:rPr>
                <a:t>РП, КОС,МР </a:t>
              </a:r>
            </a:p>
          </p:txBody>
        </p:sp>
      </p:grpSp>
      <p:sp>
        <p:nvSpPr>
          <p:cNvPr id="38" name="Freeform 24"/>
          <p:cNvSpPr>
            <a:spLocks/>
          </p:cNvSpPr>
          <p:nvPr/>
        </p:nvSpPr>
        <p:spPr bwMode="gray">
          <a:xfrm rot="4032208" flipH="1">
            <a:off x="5431075" y="1650480"/>
            <a:ext cx="3434425" cy="4228575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/>
          <a:lstStyle/>
          <a:p>
            <a:endParaRPr lang="ru-RU">
              <a:latin typeface="+mn-lt"/>
            </a:endParaRPr>
          </a:p>
        </p:txBody>
      </p:sp>
      <p:grpSp>
        <p:nvGrpSpPr>
          <p:cNvPr id="39" name="Группа 3"/>
          <p:cNvGrpSpPr/>
          <p:nvPr/>
        </p:nvGrpSpPr>
        <p:grpSpPr>
          <a:xfrm>
            <a:off x="5555823" y="198098"/>
            <a:ext cx="3588177" cy="1358696"/>
            <a:chOff x="2590800" y="4772025"/>
            <a:chExt cx="4083050" cy="84613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40" name="Freeform 8"/>
            <p:cNvSpPr>
              <a:spLocks/>
            </p:cNvSpPr>
            <p:nvPr/>
          </p:nvSpPr>
          <p:spPr bwMode="gray">
            <a:xfrm>
              <a:off x="6096000" y="4772025"/>
              <a:ext cx="577850" cy="846138"/>
            </a:xfrm>
            <a:custGeom>
              <a:avLst/>
              <a:gdLst>
                <a:gd name="T0" fmla="*/ 308 w 308"/>
                <a:gd name="T1" fmla="*/ 122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4">
                  <a:moveTo>
                    <a:pt x="308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2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41" name="Rectangle 29"/>
            <p:cNvSpPr>
              <a:spLocks noChangeArrowheads="1"/>
            </p:cNvSpPr>
            <p:nvPr/>
          </p:nvSpPr>
          <p:spPr bwMode="gray">
            <a:xfrm>
              <a:off x="2590800" y="5318125"/>
              <a:ext cx="3513138" cy="2968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ru-RU" altLang="ru-RU" sz="1400" b="1" dirty="0">
                  <a:solidFill>
                    <a:srgbClr val="C00000"/>
                  </a:solidFill>
                  <a:latin typeface="+mn-lt"/>
                </a:rPr>
                <a:t>Преподаватели , методисты</a:t>
              </a:r>
              <a:endParaRPr lang="en-US" altLang="ru-RU" sz="1400" b="1" dirty="0">
                <a:solidFill>
                  <a:srgbClr val="C00000"/>
                </a:solidFill>
                <a:latin typeface="+mn-lt"/>
              </a:endParaRPr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gray">
            <a:xfrm>
              <a:off x="2592389" y="4775188"/>
              <a:ext cx="4081461" cy="539750"/>
            </a:xfrm>
            <a:custGeom>
              <a:avLst/>
              <a:gdLst>
                <a:gd name="T0" fmla="*/ 1872 w 2180"/>
                <a:gd name="T1" fmla="*/ 284 h 284"/>
                <a:gd name="T2" fmla="*/ 0 w 2180"/>
                <a:gd name="T3" fmla="*/ 284 h 284"/>
                <a:gd name="T4" fmla="*/ 446 w 2180"/>
                <a:gd name="T5" fmla="*/ 0 h 284"/>
                <a:gd name="T6" fmla="*/ 2180 w 2180"/>
                <a:gd name="T7" fmla="*/ 0 h 284"/>
                <a:gd name="T8" fmla="*/ 1872 w 2180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0" h="284">
                  <a:moveTo>
                    <a:pt x="187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2180" y="0"/>
                  </a:lnTo>
                  <a:lnTo>
                    <a:pt x="1872" y="284"/>
                  </a:lnTo>
                  <a:close/>
                </a:path>
              </a:pathLst>
            </a:custGeom>
            <a:grpFill/>
            <a:ln w="0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+mn-lt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5868144" y="160184"/>
            <a:ext cx="299514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+mn-lt"/>
              </a:rPr>
              <a:t>!!!!!!!!</a:t>
            </a:r>
          </a:p>
          <a:p>
            <a:pPr algn="ctr"/>
            <a:r>
              <a:rPr lang="ru-RU" sz="1000" b="1" dirty="0">
                <a:latin typeface="+mn-lt"/>
              </a:rPr>
              <a:t>Ежегодная актуализация ООП в соответствии с требований рынка труда (ПС, заданиями ДЭ/РЧ, квалификационными запросами)</a:t>
            </a:r>
          </a:p>
        </p:txBody>
      </p:sp>
    </p:spTree>
    <p:extLst>
      <p:ext uri="{BB962C8B-B14F-4D97-AF65-F5344CB8AC3E}">
        <p14:creationId xmlns:p14="http://schemas.microsoft.com/office/powerpoint/2010/main" val="253007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5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250"/>
                            </p:stCondLst>
                            <p:childTnLst>
                              <p:par>
                                <p:cTn id="48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25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75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38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88640"/>
            <a:ext cx="78488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Конечными  источниками 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конкурентного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преимущества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являются желание и способность 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организации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постоянно учиться и  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быстро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преобразовывать новые 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знания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в 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действия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Джек Уэлч,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экс-президент </a:t>
            </a:r>
            <a:r>
              <a:rPr kumimoji="0" lang="ru-RU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General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ru-RU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Electric</a:t>
            </a: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025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167274"/>
            <a:ext cx="8424935" cy="5286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Приоритетное направление № 1: </a:t>
            </a:r>
            <a:r>
              <a:rPr 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Постоянное обновление содержания профессионального образования и обучения в соответствии с актуальными и перспективными требованиями к квалификации работников и развитием технологий</a:t>
            </a:r>
            <a:r>
              <a:rPr 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500" b="1" dirty="0" smtClean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1500" b="1" dirty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актуализация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существующих ФГОС и разработка новых с учетом конгломерации квалификаций, профессий и специальностей (</a:t>
            </a:r>
            <a:r>
              <a:rPr lang="ru-RU" sz="1500" u="sng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образовательная программа собирается по принципу «конструктора компетенций</a:t>
            </a:r>
            <a:r>
              <a:rPr lang="ru-RU" sz="1500" u="sng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500" u="sng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учет </a:t>
            </a:r>
            <a:r>
              <a:rPr lang="ru-RU" sz="1500" u="sng" dirty="0" err="1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профстандартов</a:t>
            </a:r>
            <a:r>
              <a:rPr lang="ru-RU" sz="1500" u="sng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 разработке примерных образовательных программ (не ФГОС), обеспечение вариативности и гибкости ОП с тонкой настройкой под запросы конкретных работодателей, сокращение сроков обучения по программам СПО;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возобновление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 реестра примерных ООП (не действует с 2019 года) в части образовательных программ СПО с обновлением соответствующей нормативной базы;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концептуальных подходов к разработке, использованию и обновлению учебных пособий, усиление контроля их качества, восполнение нехватки учебников по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профессиональным циклам</a:t>
            </a:r>
            <a:endParaRPr lang="ru-RU" sz="1500" dirty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16632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развития системы подготовки рабочих кадров и </a:t>
            </a:r>
            <a:r>
              <a:rPr 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формирования 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прикладных квалификаций в Российской Федерации на период до </a:t>
            </a:r>
            <a:r>
              <a:rPr 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2030 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r>
              <a:rPr lang="ru-RU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(ПРОЕКТ) </a:t>
            </a:r>
          </a:p>
        </p:txBody>
      </p:sp>
    </p:spTree>
    <p:extLst>
      <p:ext uri="{BB962C8B-B14F-4D97-AF65-F5344CB8AC3E}">
        <p14:creationId xmlns:p14="http://schemas.microsoft.com/office/powerpoint/2010/main" val="402903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124744"/>
            <a:ext cx="8352928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Приоритетное направление № 1: </a:t>
            </a:r>
            <a:r>
              <a:rPr 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Постоянное обновление содержания профессионального образования и обучения в соответствии с актуальными и перспективными требованиями к квалификации работников и развитием технологий</a:t>
            </a:r>
            <a:r>
              <a:rPr 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500" b="1" dirty="0" smtClean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1500" b="1" dirty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качества </a:t>
            </a:r>
            <a:r>
              <a:rPr lang="ru-RU" sz="1500" u="sng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общеобразовательной подготовки посредством обновления методик и технологий преподавания с учетом профессиональной направленности программ СПО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включением элементов интенсивного обучения, прикладных модулей, применением ДОТ и ЭО, сетевых форм обучения, проведением ежегодных всероссийских проверочных работ;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аттестация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и независимая оценка полученных компетенций студентов и выпускников СПО и их готовности к выходу на рынок труда в виде демонстрационного экзамена (на реальных практических задачах);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доступности и качества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профобразования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лиц с инвалидностью и ОВЗ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500" dirty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0168" y="10320"/>
            <a:ext cx="85491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развития системы подготовки рабочих кадров и </a:t>
            </a:r>
            <a:r>
              <a:rPr 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формирования 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прикладных квалификаций в Российской Федерации на период до </a:t>
            </a:r>
            <a:r>
              <a:rPr 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2030 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r>
              <a:rPr lang="ru-RU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(ПРОЕКТ) </a:t>
            </a:r>
          </a:p>
        </p:txBody>
      </p:sp>
    </p:spTree>
    <p:extLst>
      <p:ext uri="{BB962C8B-B14F-4D97-AF65-F5344CB8AC3E}">
        <p14:creationId xmlns:p14="http://schemas.microsoft.com/office/powerpoint/2010/main" val="393771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081474"/>
            <a:ext cx="8352928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Приоритетное направление № 1: </a:t>
            </a:r>
            <a:r>
              <a:rPr lang="ru-RU" sz="15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Постоянное обновление содержания профессионального образования и обучения в соответствии с актуальными и перспективными требованиями к квалификации работников и развитием технологий</a:t>
            </a:r>
            <a:r>
              <a:rPr lang="ru-RU" sz="15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500" b="1" dirty="0" smtClean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1500" b="1" dirty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международного сопоставительного исследования национальных систем СПО (с участием не менее пяти стран как минимум по пяти компетенциям) по разработанной в РФ </a:t>
            </a:r>
            <a:r>
              <a:rPr lang="ru-RU" sz="1500" u="sng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методологии на основе оценки образовательных результатов обучающихся и их готовности к выходу на рынок труда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фестивалей профессий и </a:t>
            </a:r>
            <a:r>
              <a:rPr lang="ru-RU" sz="1500" dirty="0" err="1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профориентационного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тестирования школьников в рамках федерального проекта «Билет в будущее»;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открытых онлайн-уроков с учетом опыта цикла «</a:t>
            </a:r>
            <a:r>
              <a:rPr lang="ru-RU" sz="1500" dirty="0" err="1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Проектория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направленных на раннюю профориентацию, популяризацию рабочих профессий и образа 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профессионала среди </a:t>
            </a:r>
            <a:r>
              <a:rPr lang="ru-RU" sz="1500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общеобразовательных организаций</a:t>
            </a:r>
            <a:r>
              <a:rPr lang="ru-RU" sz="15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500" dirty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0"/>
            <a:ext cx="8604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развития системы подготовки рабочих кадров и </a:t>
            </a:r>
            <a:r>
              <a:rPr 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формирования 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прикладных квалификаций в Российской Федерации на период до </a:t>
            </a:r>
            <a:r>
              <a:rPr 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2030 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r>
              <a:rPr lang="ru-RU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(ПРОЕКТ) </a:t>
            </a:r>
          </a:p>
        </p:txBody>
      </p:sp>
    </p:spTree>
    <p:extLst>
      <p:ext uri="{BB962C8B-B14F-4D97-AF65-F5344CB8AC3E}">
        <p14:creationId xmlns:p14="http://schemas.microsoft.com/office/powerpoint/2010/main" val="167265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db2004134l">
  <a:themeElements>
    <a:clrScheme name="134TGp_report_diagram 2">
      <a:dk1>
        <a:srgbClr val="23387D"/>
      </a:dk1>
      <a:lt1>
        <a:srgbClr val="FFFFFF"/>
      </a:lt1>
      <a:dk2>
        <a:srgbClr val="1A3D97"/>
      </a:dk2>
      <a:lt2>
        <a:srgbClr val="DDDDDD"/>
      </a:lt2>
      <a:accent1>
        <a:srgbClr val="4972BB"/>
      </a:accent1>
      <a:accent2>
        <a:srgbClr val="6A99D8"/>
      </a:accent2>
      <a:accent3>
        <a:srgbClr val="FFFFFF"/>
      </a:accent3>
      <a:accent4>
        <a:srgbClr val="1C2E6A"/>
      </a:accent4>
      <a:accent5>
        <a:srgbClr val="B1BCDA"/>
      </a:accent5>
      <a:accent6>
        <a:srgbClr val="5F8AC4"/>
      </a:accent6>
      <a:hlink>
        <a:srgbClr val="96B1E6"/>
      </a:hlink>
      <a:folHlink>
        <a:srgbClr val="99C25C"/>
      </a:folHlink>
    </a:clrScheme>
    <a:fontScheme name="134TGp_report_diagram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34TGp_report_diagram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4TGp_report_diagram 2">
        <a:dk1>
          <a:srgbClr val="23387D"/>
        </a:dk1>
        <a:lt1>
          <a:srgbClr val="FFFFFF"/>
        </a:lt1>
        <a:dk2>
          <a:srgbClr val="1A3D97"/>
        </a:dk2>
        <a:lt2>
          <a:srgbClr val="DDDDDD"/>
        </a:lt2>
        <a:accent1>
          <a:srgbClr val="4972BB"/>
        </a:accent1>
        <a:accent2>
          <a:srgbClr val="6A99D8"/>
        </a:accent2>
        <a:accent3>
          <a:srgbClr val="FFFFFF"/>
        </a:accent3>
        <a:accent4>
          <a:srgbClr val="1C2E6A"/>
        </a:accent4>
        <a:accent5>
          <a:srgbClr val="B1BCDA"/>
        </a:accent5>
        <a:accent6>
          <a:srgbClr val="5F8AC4"/>
        </a:accent6>
        <a:hlink>
          <a:srgbClr val="96B1E6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4TGp_report_diagram 3">
        <a:dk1>
          <a:srgbClr val="23387D"/>
        </a:dk1>
        <a:lt1>
          <a:srgbClr val="FFFFFF"/>
        </a:lt1>
        <a:dk2>
          <a:srgbClr val="1A3D97"/>
        </a:dk2>
        <a:lt2>
          <a:srgbClr val="DDDDDD"/>
        </a:lt2>
        <a:accent1>
          <a:srgbClr val="6E51A7"/>
        </a:accent1>
        <a:accent2>
          <a:srgbClr val="8C8EE0"/>
        </a:accent2>
        <a:accent3>
          <a:srgbClr val="FFFFFF"/>
        </a:accent3>
        <a:accent4>
          <a:srgbClr val="1C2E6A"/>
        </a:accent4>
        <a:accent5>
          <a:srgbClr val="BAB3D0"/>
        </a:accent5>
        <a:accent6>
          <a:srgbClr val="7E80CB"/>
        </a:accent6>
        <a:hlink>
          <a:srgbClr val="96B1E6"/>
        </a:hlink>
        <a:folHlink>
          <a:srgbClr val="7BB32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db2004131l">
  <a:themeElements>
    <a:clrScheme name="sample 3">
      <a:dk1>
        <a:srgbClr val="2A4F86"/>
      </a:dk1>
      <a:lt1>
        <a:srgbClr val="FFFFFF"/>
      </a:lt1>
      <a:dk2>
        <a:srgbClr val="3E68D0"/>
      </a:dk2>
      <a:lt2>
        <a:srgbClr val="D3D9DD"/>
      </a:lt2>
      <a:accent1>
        <a:srgbClr val="6C89DA"/>
      </a:accent1>
      <a:accent2>
        <a:srgbClr val="8FAFE9"/>
      </a:accent2>
      <a:accent3>
        <a:srgbClr val="FFFFFF"/>
      </a:accent3>
      <a:accent4>
        <a:srgbClr val="224272"/>
      </a:accent4>
      <a:accent5>
        <a:srgbClr val="BAC4EA"/>
      </a:accent5>
      <a:accent6>
        <a:srgbClr val="819ED3"/>
      </a:accent6>
      <a:hlink>
        <a:srgbClr val="57ABA3"/>
      </a:hlink>
      <a:folHlink>
        <a:srgbClr val="85819D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Текстура гранж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384D68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E4058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B2A66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BC936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2A4F86"/>
        </a:dk1>
        <a:lt1>
          <a:srgbClr val="FFFFFF"/>
        </a:lt1>
        <a:dk2>
          <a:srgbClr val="3E68D0"/>
        </a:dk2>
        <a:lt2>
          <a:srgbClr val="D3D9DD"/>
        </a:lt2>
        <a:accent1>
          <a:srgbClr val="6C89DA"/>
        </a:accent1>
        <a:accent2>
          <a:srgbClr val="8FAFE9"/>
        </a:accent2>
        <a:accent3>
          <a:srgbClr val="FFFFFF"/>
        </a:accent3>
        <a:accent4>
          <a:srgbClr val="224272"/>
        </a:accent4>
        <a:accent5>
          <a:srgbClr val="BAC4EA"/>
        </a:accent5>
        <a:accent6>
          <a:srgbClr val="819ED3"/>
        </a:accent6>
        <a:hlink>
          <a:srgbClr val="57ABA3"/>
        </a:hlink>
        <a:folHlink>
          <a:srgbClr val="85819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cdb2004134l</Template>
  <TotalTime>5529</TotalTime>
  <Words>5178</Words>
  <Application>Microsoft Office PowerPoint</Application>
  <PresentationFormat>Экран (4:3)</PresentationFormat>
  <Paragraphs>601</Paragraphs>
  <Slides>66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8" baseType="lpstr">
      <vt:lpstr>Arial</vt:lpstr>
      <vt:lpstr>Bahnschrift</vt:lpstr>
      <vt:lpstr>Calibri</vt:lpstr>
      <vt:lpstr>Candara</vt:lpstr>
      <vt:lpstr>Gulim</vt:lpstr>
      <vt:lpstr>Open Sans</vt:lpstr>
      <vt:lpstr>Times New Roman</vt:lpstr>
      <vt:lpstr>Verdana</vt:lpstr>
      <vt:lpstr>Wingdings</vt:lpstr>
      <vt:lpstr>cdb2004134l</vt:lpstr>
      <vt:lpstr>cdb2004131l</vt:lpstr>
      <vt:lpstr>Image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Региональная нормативная база, регламентирующая деятельность ПОО по обеспечению соответствия квалификации выпускников требованиям современной экономики</vt:lpstr>
      <vt:lpstr>ОРИЕНТАЦИЯ НА ПОТРЕБИТЕЛЯ - ВЕДУЩИЙ ПРИНЦИП СИСТЕМЫ МЕНЕДЖМЕНТА КАЧЕСТВА  и  СОВРЕМЕННЫЙ ТРЕНД  РАЗВИТИЯ РФ (клиентоориентированность)</vt:lpstr>
      <vt:lpstr>Содержание работы образовательной организации по обеспечению соответствия квалификации выпускников требованиям современной экономики</vt:lpstr>
      <vt:lpstr>Реализация в организации</vt:lpstr>
      <vt:lpstr>Презентация PowerPoint</vt:lpstr>
      <vt:lpstr>Условия разработки и реализации программ подготовки, ориентированных на рынок труда</vt:lpstr>
      <vt:lpstr>Направления исследований квалификационных запросов рынка труда при отборе содержания программ</vt:lpstr>
      <vt:lpstr>Актуализация форм учебно-методических документов как инструмент администрирования процесса разработки образовательных программ в соответствии с запросами рынка труда</vt:lpstr>
      <vt:lpstr>Презентация PowerPoint</vt:lpstr>
      <vt:lpstr>Актуализация форм учебно-методических документов!!!!!</vt:lpstr>
      <vt:lpstr>Презентация PowerPoint</vt:lpstr>
      <vt:lpstr>Презентация PowerPoint</vt:lpstr>
      <vt:lpstr>Презентация PowerPoint</vt:lpstr>
      <vt:lpstr>Презентация PowerPoint</vt:lpstr>
      <vt:lpstr>Раздел 4. Условия реализации ПМ</vt:lpstr>
      <vt:lpstr>4.1. Требования к минимальному материально-техническому обеспечению</vt:lpstr>
      <vt:lpstr>Раздел 4. Условия реализации ПМ</vt:lpstr>
      <vt:lpstr>Раздел 4. Условия реализации ПМ</vt:lpstr>
      <vt:lpstr>Раздел 5. Контроль и оценка результатов освоения ПМ</vt:lpstr>
      <vt:lpstr>Разработка методических рекомендаций для студентов  по выполнению ЛР/ПЗ на основе шаблона</vt:lpstr>
      <vt:lpstr>Фрагмент методических рекомендаций для студентов  по выполнению ЛР/ПЗ в рамках ПМ.03 (МДК 03.01)</vt:lpstr>
      <vt:lpstr>Разработка методических рекомендаций для студентов  по выполнению ЛР/ПЗ</vt:lpstr>
      <vt:lpstr>Форма отчета о выполнении лабораторной работы</vt:lpstr>
      <vt:lpstr>Взаимодействие между  образовательной организацией и предприятиями при дуальном обучении</vt:lpstr>
      <vt:lpstr>Взаимодействие между  ОО и предприятиями при дуальном обучении</vt:lpstr>
      <vt:lpstr>Презентация PowerPoint</vt:lpstr>
      <vt:lpstr>Презентация PowerPoint</vt:lpstr>
      <vt:lpstr> Инновации в управлении учебным процессом при  дуальной форме обучения</vt:lpstr>
      <vt:lpstr>Презентация PowerPoint</vt:lpstr>
      <vt:lpstr>Презентация PowerPoint</vt:lpstr>
      <vt:lpstr>Система работы по управлению персоналом</vt:lpstr>
      <vt:lpstr>Презентация PowerPoint</vt:lpstr>
      <vt:lpstr>Презентация PowerPoint</vt:lpstr>
      <vt:lpstr>Презентация PowerPoint</vt:lpstr>
      <vt:lpstr>Инновации в управлении персоналом при ориентации работы  на запросы рынка труда</vt:lpstr>
      <vt:lpstr>Инновации в управлении персоналом при ориентации работы  на запросы рынка труда</vt:lpstr>
      <vt:lpstr>Инновации в управлении персоналом при ориентации работы на запросы рынка труда</vt:lpstr>
      <vt:lpstr>Инновации в управлении персоналом при ориентации работы на запросы рынка труда</vt:lpstr>
      <vt:lpstr>Инновации в управлении персоналом при ориентации работы  на запросы рынка труда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Алгоритм разработка ООП на новый набор c учетом требований ДЭ и/или РЧ/НЧ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 Template</dc:title>
  <dc:creator>nisman</dc:creator>
  <cp:lastModifiedBy>Нисман Ольга Юрьевна</cp:lastModifiedBy>
  <cp:revision>441</cp:revision>
  <dcterms:created xsi:type="dcterms:W3CDTF">2020-03-26T09:10:04Z</dcterms:created>
  <dcterms:modified xsi:type="dcterms:W3CDTF">2022-02-16T09:00:49Z</dcterms:modified>
</cp:coreProperties>
</file>