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8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4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3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0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3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6CC4-39CD-465B-8DC9-250A8753728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E8C3-F949-442E-ADE4-14373DCC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yandex-images.naydex.net/4Qrn72p84/06089dOuC/MGL5N7KIRCM__joad9IDFDBlVj6_qsa9cDWfjynUpOkpCCC0ASrgg62mCsLUendCYS3GnJEXCe1dHu8C2bGX0i0i_U762HlWG79iPwau7_zV2ebWUl5HXfCcjsJFzdXFcVUQTO1v5FeZ59Zj0YvWv6jpGs1NO6glTOpC0hkVsrLMC3jTPhTF029_2nLTLptk2YUGkuY-1xFcCH7CnUlV6BVZ4NBcy0CveXsuQxUfCg_k0f49GTfQ5VSmCjaNteYyXPeMz8bsjZMvz2Li196LEOVhji6qfishCOgmyvmNHTxFwUhktHvsQ6VPZkNN4_aDCK16Ce3fCIVoyiY2keGK2jQzYA9KPCnDZ6PWehM2dwzByTL2Skr7EXD4_sJJWf1gwQFsCCDr7NvhNwIXBZuKu7jNHsVNW_iR0B5uJrW9Wh44SxzTagiFn09jLlZvMp88QeG2Zk6yQ6EM4ILqNXX9oCkZgPw0p6AjSacmA-ErUpsEWYqRFVuUjcBKqk6VjbaOHFPkEyLYWdffP54a47YfsHFV_u6m0u_1WBjiEqVhSXzRNVAARFdsJ2F3Yu_F57pvKFUGDZETiFn0bnIOPTFuCjAfnC_yhPFzU6_GHqfmT8R1uUquXhpfiVDAzurZHWV0wT3k4IhXtNOFM9qbRbMGcwxp1pl5rxSZCLoiKh2t0iZYY3hL7hT9j8ufztpvjgMkmeU6njJK96l07NJmUcWJ7AnZlOgw0zSvDb8Saw2zSisI_co5FbssdcAa2v71IfISPMPYI6IEfQuTlyrCyyojSDXp1gJazrchgBBaAlUZqSB9sWiczL8EIzm_ekPVi7prtDlKVVW7oCn02g5KGam-fkTnNEtqbHl_uyM6Zt_W8yhlmU5CvsIj7WCoXk4ZFcXkzTFcgADPqK8Zm_qzDS9O4wgxTmVdnyB9yHa6AoG9Wuo0mzCfCozVOyMzNvYnYhtgidXKznaaJ03MNMoGUU1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243"/>
            <a:ext cx="6172200" cy="46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6100" y="4898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Проектное </a:t>
            </a:r>
            <a:r>
              <a:rPr lang="ru-RU" dirty="0"/>
              <a:t>обучение в профессиональном </a:t>
            </a:r>
            <a:r>
              <a:rPr lang="ru-RU" dirty="0" smtClean="0"/>
              <a:t>образовании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87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ru-RU" b="1" dirty="0"/>
              <a:t>ИСТЕМЫ ДЕЙСТВИЙ ПРЕПОДАВАТЕЛЯ И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40" y="1447093"/>
            <a:ext cx="5721096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С целью выделения систем действий преподавателя и обучающихся предварительно важно определить </a:t>
            </a:r>
            <a:r>
              <a:rPr lang="ru-RU" u="sng" dirty="0"/>
              <a:t>этапы разработки проекта.</a:t>
            </a:r>
            <a:endParaRPr lang="ru-RU" dirty="0"/>
          </a:p>
          <a:p>
            <a:r>
              <a:rPr lang="ru-RU" dirty="0"/>
              <a:t>Обязательное требование - каждый этап работы над проектом должен иметь свой конкретный продукт.</a:t>
            </a:r>
          </a:p>
          <a:p>
            <a:r>
              <a:rPr lang="ru-RU" dirty="0"/>
              <a:t>Системы действий преподавателя и обучающихся на разных стадиях работы над проектом.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108"/>
            <a:ext cx="5311077" cy="398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Разработка проектного задания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63192"/>
              </p:ext>
            </p:extLst>
          </p:nvPr>
        </p:nvGraphicFramePr>
        <p:xfrm>
          <a:off x="838200" y="1825625"/>
          <a:ext cx="105156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8312"/>
                <a:gridCol w="3803904"/>
                <a:gridCol w="3453384"/>
              </a:tblGrid>
              <a:tr h="370840"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1.1. Выбор темы проекта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преподаватель отбирает возможные темы и предлагает их обучающимся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обучающиеся обсуждают и принимают общее решение по теме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предлагает обучающимся совместно отобрать тему проекта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Группа обучающихся совместно с преподавателем отбирает темы и предлагает </a:t>
                      </a:r>
                      <a:r>
                        <a:rPr lang="ru-RU" sz="1800" smtClean="0">
                          <a:effectLst/>
                        </a:rPr>
                        <a:t>их </a:t>
                      </a:r>
                      <a:r>
                        <a:rPr lang="ru-RU" sz="1800">
                          <a:effectLst/>
                        </a:rPr>
                        <a:t>для обсуждения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преподаватель участвует в обсуждении тем, предложенных обучающимся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самостоятельно подбирают темы и предлагают </a:t>
                      </a:r>
                      <a:r>
                        <a:rPr lang="ru-RU" sz="1800" dirty="0" smtClean="0">
                          <a:effectLst/>
                        </a:rPr>
                        <a:t>их </a:t>
                      </a:r>
                      <a:r>
                        <a:rPr lang="ru-RU" sz="1800" dirty="0">
                          <a:effectLst/>
                        </a:rPr>
                        <a:t>для обсуждения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7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241285"/>
              </p:ext>
            </p:extLst>
          </p:nvPr>
        </p:nvGraphicFramePr>
        <p:xfrm>
          <a:off x="838200" y="1825625"/>
          <a:ext cx="10515600" cy="2880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3680"/>
                <a:gridCol w="3749040"/>
                <a:gridCol w="3992880"/>
              </a:tblGrid>
              <a:tr h="37084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1.2. Выделение </a:t>
                      </a:r>
                      <a:r>
                        <a:rPr lang="ru-RU" sz="1800" dirty="0" err="1">
                          <a:effectLst/>
                        </a:rPr>
                        <a:t>подтем</a:t>
                      </a:r>
                      <a:r>
                        <a:rPr lang="ru-RU" sz="1800" dirty="0">
                          <a:effectLst/>
                        </a:rPr>
                        <a:t> и тем проекта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предварительно вычленяет </a:t>
                      </a:r>
                      <a:r>
                        <a:rPr lang="ru-RU" sz="1800" dirty="0" err="1">
                          <a:effectLst/>
                        </a:rPr>
                        <a:t>подтемы</a:t>
                      </a:r>
                      <a:r>
                        <a:rPr lang="ru-RU" sz="1800" dirty="0">
                          <a:effectLst/>
                        </a:rPr>
                        <a:t> и предлагает обучающимся для выбора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Каждый обучающийся выбирает себе подтему или предлагает новую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принимает участие в обсуждении с обучающимися </a:t>
                      </a:r>
                      <a:r>
                        <a:rPr lang="ru-RU" sz="1800" dirty="0" err="1">
                          <a:effectLst/>
                        </a:rPr>
                        <a:t>подтем</a:t>
                      </a:r>
                      <a:r>
                        <a:rPr lang="ru-RU" sz="1800" dirty="0">
                          <a:effectLst/>
                        </a:rPr>
                        <a:t> проекта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активно обсуждают и предлагают варианты </a:t>
                      </a:r>
                      <a:r>
                        <a:rPr lang="ru-RU" sz="1800" dirty="0" err="1">
                          <a:effectLst/>
                        </a:rPr>
                        <a:t>подтем</a:t>
                      </a:r>
                      <a:r>
                        <a:rPr lang="ru-RU" sz="1800" dirty="0">
                          <a:effectLst/>
                        </a:rPr>
                        <a:t>. Каждый обучающийся выбирает одну из них для себя (т.е. выбирает себе роль)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442501"/>
              </p:ext>
            </p:extLst>
          </p:nvPr>
        </p:nvGraphicFramePr>
        <p:xfrm>
          <a:off x="838200" y="1825625"/>
          <a:ext cx="105156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1.3. Формирование творческих групп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преподаватель проводит организационную работу по объединению </a:t>
                      </a:r>
                      <a:r>
                        <a:rPr lang="ru-RU" sz="2000" dirty="0" smtClean="0">
                          <a:effectLst/>
                        </a:rPr>
                        <a:t>обучающихся, </a:t>
                      </a:r>
                      <a:r>
                        <a:rPr lang="ru-RU" sz="2000" dirty="0">
                          <a:effectLst/>
                        </a:rPr>
                        <a:t>выбравших себе конкретные </a:t>
                      </a:r>
                      <a:r>
                        <a:rPr lang="ru-RU" sz="2000" dirty="0" err="1">
                          <a:effectLst/>
                        </a:rPr>
                        <a:t>подтемы</a:t>
                      </a:r>
                      <a:r>
                        <a:rPr lang="ru-RU" sz="2000" dirty="0">
                          <a:effectLst/>
                        </a:rPr>
                        <a:t> и виды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обучающиеся уже определили свои роли и группируются в соответствии с ними в малые команды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4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37425"/>
              </p:ext>
            </p:extLst>
          </p:nvPr>
        </p:nvGraphicFramePr>
        <p:xfrm>
          <a:off x="838200" y="1825625"/>
          <a:ext cx="10515600" cy="28378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1.4. Подготовка материалов к исследовательской работе: формулировка вопросов, на которые нужно ответить, задание для команд, отбор литературы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Если проект объемный, то преподаватель  заранее разрабатывает задания, вопросы для поисковой деятельности и литературу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Отдельные обучающиеся старших </a:t>
                      </a:r>
                      <a:r>
                        <a:rPr lang="ru-RU" sz="1800" dirty="0" smtClean="0">
                          <a:effectLst/>
                        </a:rPr>
                        <a:t>курсов  принимают </a:t>
                      </a:r>
                      <a:r>
                        <a:rPr lang="ru-RU" sz="1800" dirty="0">
                          <a:effectLst/>
                        </a:rPr>
                        <a:t>участие в разработке заданий. Вопросы для поиска ответа могут вырабатываться в командах с последующим обсуждением </a:t>
                      </a:r>
                      <a:r>
                        <a:rPr lang="ru-RU" sz="1800" dirty="0" smtClean="0">
                          <a:effectLst/>
                        </a:rPr>
                        <a:t>группы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819572"/>
              </p:ext>
            </p:extLst>
          </p:nvPr>
        </p:nvGraphicFramePr>
        <p:xfrm>
          <a:off x="838200" y="1825625"/>
          <a:ext cx="10515600" cy="2880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1.5. Определение форм выражения итогов проектной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принимает участие в обсуждении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в группах, а затем в классе обсуждают формы представления результата исследовательской деятельности: видеофильм, альбом, натуральные объекты, литературная гостиная и т.д.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473618"/>
              </p:ext>
            </p:extLst>
          </p:nvPr>
        </p:nvGraphicFramePr>
        <p:xfrm>
          <a:off x="838200" y="1825625"/>
          <a:ext cx="105156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Разработка 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консультирует, координирует работу обучающихся, стимулирует их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осуществляют поисковую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883048"/>
              </p:ext>
            </p:extLst>
          </p:nvPr>
        </p:nvGraphicFramePr>
        <p:xfrm>
          <a:off x="838200" y="1825625"/>
          <a:ext cx="10515600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Оформление результатов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преподаватель консультирует, координирует работу обучающихся, стимулирует их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вначале по группам, в потом во взаимодействии с другими группами оформляют результаты в соответствии с принятыми правилами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8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41546"/>
              </p:ext>
            </p:extLst>
          </p:nvPr>
        </p:nvGraphicFramePr>
        <p:xfrm>
          <a:off x="838200" y="1825624"/>
          <a:ext cx="10515600" cy="14204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14204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 Презентация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преподаватель организует экспертизу (например, приглашает </a:t>
                      </a:r>
                      <a:r>
                        <a:rPr lang="ru-RU" sz="1800" dirty="0" smtClean="0">
                          <a:effectLst/>
                        </a:rPr>
                        <a:t>экспертов)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Докладывают о результатах своей работы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9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337414"/>
              </p:ext>
            </p:extLst>
          </p:nvPr>
        </p:nvGraphicFramePr>
        <p:xfrm>
          <a:off x="838200" y="1825625"/>
          <a:ext cx="105156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 Рефлексия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Оценивает свою деятельность по качеству оценок и. активности обучающихся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Подводят итоги работы, высказывают пожелания, коллективно обсуждают оценки за работу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atic.tildacdn.com/tild3432-6434-4135-a136-383239646266/Partn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73" y="719252"/>
            <a:ext cx="4376056" cy="32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dirty="0"/>
              <a:t>Проектное обучение в профессиональном образовании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Проектные технологии в обучении</a:t>
            </a:r>
          </a:p>
          <a:p>
            <a:r>
              <a:rPr lang="ru-RU" dirty="0"/>
              <a:t>Проектный подход в обучении</a:t>
            </a:r>
          </a:p>
          <a:p>
            <a:r>
              <a:rPr lang="ru-RU" dirty="0"/>
              <a:t>Виды проектирования в </a:t>
            </a:r>
            <a:r>
              <a:rPr lang="ru-RU" dirty="0" smtClean="0"/>
              <a:t>обучении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ru-RU" dirty="0" smtClean="0"/>
              <a:t>«Социально-значимое </a:t>
            </a:r>
            <a:r>
              <a:rPr lang="ru-RU" dirty="0"/>
              <a:t>проектирование как инструмент профессионального </a:t>
            </a:r>
            <a:r>
              <a:rPr lang="ru-RU" dirty="0" smtClean="0"/>
              <a:t>образования»</a:t>
            </a:r>
            <a:endParaRPr lang="en-US" dirty="0" smtClean="0"/>
          </a:p>
          <a:p>
            <a:r>
              <a:rPr lang="ru-RU" dirty="0"/>
              <a:t>Социально-значимое проектирование в обучении</a:t>
            </a:r>
          </a:p>
          <a:p>
            <a:r>
              <a:rPr lang="ru-RU" dirty="0"/>
              <a:t>Структура и содержание проектов</a:t>
            </a:r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92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СОВРЕМЕННАЯ КЛАССИФИКАЦИЯ УЧЕБНЫХ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25625"/>
            <a:ext cx="9290304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Проект может быть </a:t>
            </a:r>
            <a:r>
              <a:rPr lang="ru-RU" i="1" dirty="0"/>
              <a:t>групповым</a:t>
            </a:r>
            <a:r>
              <a:rPr lang="ru-RU" dirty="0"/>
              <a:t> и </a:t>
            </a:r>
            <a:r>
              <a:rPr lang="ru-RU" i="1" dirty="0"/>
              <a:t>персональным</a:t>
            </a:r>
            <a:r>
              <a:rPr lang="ru-RU" dirty="0"/>
              <a:t>. Каждый из них имеет свои неоспоримые достоинства.</a:t>
            </a:r>
          </a:p>
          <a:p>
            <a:r>
              <a:rPr lang="ru-RU" i="1" dirty="0"/>
              <a:t>Современная классификация учебных проектов</a:t>
            </a:r>
            <a:r>
              <a:rPr lang="ru-RU" dirty="0"/>
              <a:t> сделана на основе </a:t>
            </a:r>
            <a:r>
              <a:rPr lang="ru-RU" u="sng" dirty="0"/>
              <a:t>доминирующей (преобладающей) деятельности</a:t>
            </a:r>
            <a:r>
              <a:rPr lang="ru-RU" dirty="0"/>
              <a:t> обучающихся:</a:t>
            </a:r>
          </a:p>
          <a:p>
            <a:pPr lvl="0"/>
            <a:r>
              <a:rPr lang="ru-RU" b="1" i="1" dirty="0"/>
              <a:t>практико-ориентированный проект</a:t>
            </a:r>
            <a:r>
              <a:rPr lang="ru-RU" dirty="0"/>
              <a:t> (от учебного пособия до пакета рекомендаций по восстановлению экономики страны);</a:t>
            </a:r>
          </a:p>
          <a:p>
            <a:pPr lvl="0"/>
            <a:r>
              <a:rPr lang="ru-RU" b="1" i="1" dirty="0"/>
              <a:t>исследовательский проект</a:t>
            </a:r>
            <a:r>
              <a:rPr lang="ru-RU" dirty="0"/>
              <a:t> - исследование какой-либо проблемы по всем правилам научного исследования;</a:t>
            </a:r>
          </a:p>
          <a:p>
            <a:pPr lvl="0"/>
            <a:r>
              <a:rPr lang="ru-RU" b="1" i="1" dirty="0"/>
              <a:t>информационный проект</a:t>
            </a:r>
            <a:r>
              <a:rPr lang="ru-RU" dirty="0"/>
              <a:t> - сбор и обработка информации по значимой проблеме с целью ее презентации широкой аудитории (статья в СМИ, информация в сети Интернет);</a:t>
            </a:r>
          </a:p>
          <a:p>
            <a:pPr lvl="0"/>
            <a:r>
              <a:rPr lang="ru-RU" b="1" i="1" dirty="0"/>
              <a:t>творческий проект</a:t>
            </a:r>
            <a:r>
              <a:rPr lang="ru-RU" dirty="0"/>
              <a:t> - максимально свободный авторский подход в решении проблемы. Продукт - альманахи, видеофильмы, театрализации, произведения изо или декоративно-прикладного искусства и т.п.</a:t>
            </a:r>
          </a:p>
          <a:p>
            <a:pPr lvl="0"/>
            <a:r>
              <a:rPr lang="ru-RU" b="1" i="1" dirty="0"/>
              <a:t>ролевой проект</a:t>
            </a:r>
            <a:r>
              <a:rPr lang="ru-RU" dirty="0"/>
              <a:t> - литературные, исторические и т.п. деловые ролевые игры, результат которых остается открытым до самого конца.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38" y="1645920"/>
            <a:ext cx="2718829" cy="41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5744" y="576072"/>
            <a:ext cx="4258056" cy="111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4088"/>
            <a:ext cx="10515600" cy="54728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Возможна </a:t>
            </a:r>
            <a:r>
              <a:rPr lang="ru-RU" i="1" dirty="0"/>
              <a:t>классификация проектов</a:t>
            </a:r>
            <a:r>
              <a:rPr lang="ru-RU" dirty="0"/>
              <a:t> по:</a:t>
            </a:r>
          </a:p>
          <a:p>
            <a:pPr lvl="0"/>
            <a:r>
              <a:rPr lang="ru-RU" dirty="0"/>
              <a:t>тематическим областям;</a:t>
            </a:r>
          </a:p>
          <a:p>
            <a:pPr lvl="0"/>
            <a:r>
              <a:rPr lang="ru-RU" dirty="0"/>
              <a:t>масштабам деятельности;</a:t>
            </a:r>
          </a:p>
          <a:p>
            <a:pPr lvl="0"/>
            <a:r>
              <a:rPr lang="ru-RU" dirty="0"/>
              <a:t>срокам реализации;</a:t>
            </a:r>
          </a:p>
          <a:p>
            <a:pPr lvl="0"/>
            <a:r>
              <a:rPr lang="ru-RU" dirty="0"/>
              <a:t>количеству исполнителей;</a:t>
            </a:r>
          </a:p>
          <a:p>
            <a:pPr lvl="0"/>
            <a:r>
              <a:rPr lang="ru-RU" dirty="0"/>
              <a:t>важности результатов.</a:t>
            </a:r>
          </a:p>
          <a:p>
            <a:pPr marL="0" indent="0">
              <a:buNone/>
            </a:pPr>
            <a:r>
              <a:rPr lang="ru-RU" dirty="0"/>
              <a:t>Но независимо от типа проекта, все они:</a:t>
            </a:r>
          </a:p>
          <a:p>
            <a:pPr lvl="0"/>
            <a:r>
              <a:rPr lang="ru-RU" dirty="0"/>
              <a:t>в определенной степени неповторимы и уникальны;</a:t>
            </a:r>
          </a:p>
          <a:p>
            <a:pPr lvl="0"/>
            <a:r>
              <a:rPr lang="ru-RU" dirty="0"/>
              <a:t>направлены на достижение конкретных целей;</a:t>
            </a:r>
          </a:p>
          <a:p>
            <a:pPr lvl="0"/>
            <a:r>
              <a:rPr lang="ru-RU" dirty="0"/>
              <a:t>ограничены во времени;</a:t>
            </a:r>
          </a:p>
          <a:p>
            <a:pPr lvl="0"/>
            <a:r>
              <a:rPr lang="ru-RU" dirty="0"/>
              <a:t>предполагают координированное выполнение взаимосвязанных действий.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35" y="1074551"/>
            <a:ext cx="4268661" cy="2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Виды презентации проектов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7760"/>
            <a:ext cx="11216640" cy="55016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научный </a:t>
            </a:r>
            <a:r>
              <a:rPr lang="ru-RU" dirty="0"/>
              <a:t>доклад;</a:t>
            </a:r>
          </a:p>
          <a:p>
            <a:pPr lvl="0"/>
            <a:r>
              <a:rPr lang="ru-RU" dirty="0"/>
              <a:t>деловая игра;</a:t>
            </a:r>
          </a:p>
          <a:p>
            <a:pPr lvl="0"/>
            <a:r>
              <a:rPr lang="ru-RU" dirty="0"/>
              <a:t>демонстрация видеофильма;</a:t>
            </a:r>
          </a:p>
          <a:p>
            <a:pPr lvl="0"/>
            <a:r>
              <a:rPr lang="ru-RU" dirty="0"/>
              <a:t>экскурсия;</a:t>
            </a:r>
          </a:p>
          <a:p>
            <a:pPr lvl="0"/>
            <a:r>
              <a:rPr lang="ru-RU" dirty="0"/>
              <a:t>телепередача;</a:t>
            </a:r>
          </a:p>
          <a:p>
            <a:pPr lvl="0"/>
            <a:r>
              <a:rPr lang="ru-RU" dirty="0"/>
              <a:t>научная конференция;</a:t>
            </a:r>
          </a:p>
          <a:p>
            <a:pPr lvl="0"/>
            <a:r>
              <a:rPr lang="ru-RU" dirty="0"/>
              <a:t>инсценировка;</a:t>
            </a:r>
          </a:p>
          <a:p>
            <a:pPr lvl="0"/>
            <a:r>
              <a:rPr lang="ru-RU" dirty="0"/>
              <a:t>театрализация;</a:t>
            </a:r>
          </a:p>
          <a:p>
            <a:pPr lvl="0"/>
            <a:r>
              <a:rPr lang="ru-RU" dirty="0"/>
              <a:t>игры с залом;</a:t>
            </a:r>
          </a:p>
          <a:p>
            <a:pPr lvl="0"/>
            <a:r>
              <a:rPr lang="ru-RU" dirty="0"/>
              <a:t>защита на Ученом Совете;</a:t>
            </a:r>
          </a:p>
          <a:p>
            <a:pPr lvl="0"/>
            <a:r>
              <a:rPr lang="ru-RU" dirty="0"/>
              <a:t>диалог исторических или литературных персонажей;</a:t>
            </a:r>
          </a:p>
          <a:p>
            <a:pPr lvl="0"/>
            <a:r>
              <a:rPr lang="ru-RU" dirty="0"/>
              <a:t>спортивная игра;</a:t>
            </a:r>
          </a:p>
          <a:p>
            <a:pPr lvl="0"/>
            <a:r>
              <a:rPr lang="ru-RU" dirty="0"/>
              <a:t>спектакль;</a:t>
            </a:r>
          </a:p>
          <a:p>
            <a:pPr lvl="0"/>
            <a:r>
              <a:rPr lang="ru-RU" dirty="0"/>
              <a:t>путешествие;</a:t>
            </a:r>
          </a:p>
          <a:p>
            <a:pPr lvl="0"/>
            <a:r>
              <a:rPr lang="ru-RU" dirty="0"/>
              <a:t>реклама;</a:t>
            </a:r>
          </a:p>
          <a:p>
            <a:pPr lvl="0"/>
            <a:r>
              <a:rPr lang="ru-RU" dirty="0"/>
              <a:t>пресс-конференция.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6" y="1072219"/>
            <a:ext cx="4234164" cy="30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0768" y="365125"/>
            <a:ext cx="2923032" cy="6772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608" y="1033272"/>
            <a:ext cx="6949603" cy="4552506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Критерии оценки проекта</a:t>
            </a:r>
            <a:r>
              <a:rPr lang="ru-RU" dirty="0"/>
              <a:t> должны быть понятны, их должно быть не более 7-10. Оцениваться, прежде всего, должно качество работы в целом, а не только презентация.</a:t>
            </a:r>
          </a:p>
          <a:p>
            <a:r>
              <a:rPr lang="ru-RU" i="1" dirty="0"/>
              <a:t>Позиция </a:t>
            </a:r>
            <a:r>
              <a:rPr lang="ru-RU" dirty="0"/>
              <a:t>преподавателя: энтузиаст, специалист, консультант, руководитель, «человек, задающий вопросы»; координатор, эксперт; позиция преподавателя должна быть скрытой, дающей простор самостоятельности обучающихся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75" y="1792224"/>
            <a:ext cx="4314217" cy="354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</a:t>
            </a:r>
            <a:r>
              <a:rPr lang="ru-RU" sz="4400" smtClean="0"/>
              <a:t>за внимание!</a:t>
            </a:r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936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dirty="0"/>
              <a:t>Проектное обучение в профессиональном образовании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Проектные технологии в обучении</a:t>
            </a:r>
          </a:p>
          <a:p>
            <a:r>
              <a:rPr lang="ru-RU" dirty="0"/>
              <a:t>Проектный подход в обучении</a:t>
            </a:r>
          </a:p>
          <a:p>
            <a:r>
              <a:rPr lang="ru-RU" dirty="0"/>
              <a:t>Виды проектирования в обучении</a:t>
            </a:r>
            <a:r>
              <a:rPr lang="ru-RU" i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https://st.depositphotos.com/2074779/2669/i/450/depositphotos_26693477-stock-photo-help-over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89" y="1542653"/>
            <a:ext cx="4917281" cy="49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0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proekt.ucoz.net/12/ICT-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7" y="2200273"/>
            <a:ext cx="56007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334564"/>
            <a:ext cx="6542314" cy="1325563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29" y="564809"/>
            <a:ext cx="6509656" cy="5835990"/>
          </a:xfrm>
        </p:spPr>
        <p:txBody>
          <a:bodyPr>
            <a:normAutofit/>
          </a:bodyPr>
          <a:lstStyle/>
          <a:p>
            <a:r>
              <a:rPr lang="ru-RU" dirty="0"/>
              <a:t>социально-экономическими изменениями в мире в современном </a:t>
            </a:r>
            <a:r>
              <a:rPr lang="ru-RU" dirty="0" smtClean="0"/>
              <a:t>обществе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активных, деятельных </a:t>
            </a:r>
            <a:r>
              <a:rPr lang="ru-RU" dirty="0" smtClean="0"/>
              <a:t>людях, которые </a:t>
            </a:r>
            <a:r>
              <a:rPr lang="ru-RU" dirty="0"/>
              <a:t>могли бы быстро приспосабливаться к меняющимся трудовым условиям, выполнять работу с оптимальными </a:t>
            </a:r>
            <a:r>
              <a:rPr lang="ru-RU" dirty="0" err="1"/>
              <a:t>энергозатратами</a:t>
            </a:r>
            <a:r>
              <a:rPr lang="ru-RU" dirty="0"/>
              <a:t>, способных к самообразованию, самовоспитанию, саморазвитию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402879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humbs.dreamstime.com/b/%D1%87%D0%B5-%D0%BE%D0%B2%D0%B5%D0%BA-d-%D0%BD%D0%B0%D0%B6%D0%B8%D0%BC%D0%B0%D1%8F-%D0%B1%D0%BE-%D1%8C%D1%88%D1%83%D1%8E-%D1%87%D0%B0%D1%81%D1%82%D1%8C-%D0%B3%D0%BE-%D0%BE%D0%B2%D0%BE-%D0%BE%D0%BC%D0%BA%D0%B8-55704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40" y="2677886"/>
            <a:ext cx="5077060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Главными условиями правильной организации </a:t>
            </a:r>
            <a:r>
              <a:rPr lang="ru-RU" b="1" i="1" dirty="0"/>
              <a:t>самостоятельной работы</a:t>
            </a:r>
            <a:r>
              <a:rPr lang="ru-RU" dirty="0"/>
              <a:t> обучающихся можно назвать следующие:</a:t>
            </a:r>
          </a:p>
          <a:p>
            <a:r>
              <a:rPr lang="ru-RU" dirty="0"/>
              <a:t>- обязательное планирование самостоятельных занятий;</a:t>
            </a:r>
          </a:p>
          <a:p>
            <a:r>
              <a:rPr lang="ru-RU" dirty="0"/>
              <a:t>- серьезная работа над учебным материалом;</a:t>
            </a:r>
          </a:p>
          <a:p>
            <a:r>
              <a:rPr lang="ru-RU" dirty="0"/>
              <a:t>- систематичность самих занятий;</a:t>
            </a:r>
          </a:p>
          <a:p>
            <a:r>
              <a:rPr lang="ru-RU" dirty="0"/>
              <a:t>- самоконтроль.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365124"/>
            <a:ext cx="7754499" cy="6264275"/>
          </a:xfrm>
        </p:spPr>
        <p:txBody>
          <a:bodyPr>
            <a:normAutofit/>
          </a:bodyPr>
          <a:lstStyle/>
          <a:p>
            <a:r>
              <a:rPr lang="ru-RU" dirty="0"/>
              <a:t>Не менее значимым является </a:t>
            </a:r>
            <a:r>
              <a:rPr lang="ru-RU" b="1" i="1" dirty="0"/>
              <a:t>создание педагогических условий</a:t>
            </a:r>
            <a:r>
              <a:rPr lang="ru-RU" dirty="0"/>
              <a:t>, при соблюдении которых самостоятельная работа может быть более плодотворной и эффективной:</a:t>
            </a:r>
          </a:p>
          <a:p>
            <a:pPr marL="0" lvl="0" indent="0">
              <a:buNone/>
            </a:pPr>
            <a:r>
              <a:rPr lang="ru-RU" dirty="0"/>
              <a:t>наличие у обучающихся</a:t>
            </a:r>
          </a:p>
          <a:p>
            <a:pPr lvl="0"/>
            <a:r>
              <a:rPr lang="ru-RU" dirty="0"/>
              <a:t> положительной мотивации;</a:t>
            </a:r>
          </a:p>
          <a:p>
            <a:r>
              <a:rPr lang="ru-RU" dirty="0"/>
              <a:t>2) четкая постановка познавательных задач и пояснение способа их выполнения;</a:t>
            </a:r>
          </a:p>
          <a:p>
            <a:r>
              <a:rPr lang="ru-RU" dirty="0"/>
              <a:t>3) определение преподавателем форм отчетности, объема работы, срока сдачи;</a:t>
            </a:r>
          </a:p>
          <a:p>
            <a:r>
              <a:rPr lang="ru-RU" dirty="0"/>
              <a:t>4) определение видов консультационной помощи и критерия оценок;</a:t>
            </a:r>
          </a:p>
          <a:p>
            <a:r>
              <a:rPr lang="ru-RU" dirty="0"/>
              <a:t>5) осознание обучающимися полученного нового знания как личностной ценности.</a:t>
            </a:r>
          </a:p>
          <a:p>
            <a:endParaRPr lang="ru-RU" dirty="0"/>
          </a:p>
        </p:txBody>
      </p:sp>
      <p:pic>
        <p:nvPicPr>
          <p:cNvPr id="16386" name="Picture 2" descr="https://static6.depositphotos.com/1000193/625/i/950/depositphotos_6252327-stock-photo-3d-person-watching-the-mark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28" y="1690688"/>
            <a:ext cx="4078272" cy="38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984377"/>
            <a:ext cx="7482840" cy="4351338"/>
          </a:xfrm>
        </p:spPr>
        <p:txBody>
          <a:bodyPr/>
          <a:lstStyle/>
          <a:p>
            <a:r>
              <a:rPr lang="ru-RU" u="sng" dirty="0"/>
              <a:t>Задача педагога</a:t>
            </a:r>
            <a:r>
              <a:rPr lang="ru-RU" dirty="0"/>
              <a:t> - дать нужное направление творческому мышлению обучающихся, стимулировать творческий поиск, создавая соответствующие ситуации и условия, дать толчок к систематическому исследованию, анализу, поиску новых, своих собственных путей решения той или иной проблемы. Правильно сформулированные цели и задачи способствуют развитию творческого мышления.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19" y="1188720"/>
            <a:ext cx="3163352" cy="316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 УЧЕБНЫХ ПРОЕКТОВ - ОБРАЗОВАТЕЛЬНАЯ ТЕХНОЛОГИЯ XXI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48" y="1609343"/>
            <a:ext cx="10515600" cy="3808667"/>
          </a:xfrm>
        </p:spPr>
        <p:txBody>
          <a:bodyPr/>
          <a:lstStyle/>
          <a:p>
            <a:r>
              <a:rPr lang="ru-RU" dirty="0"/>
              <a:t>Метод проектов всегда ориентирован на самостоятельную деятельность обучающихся - индивидуальную, парную, групповую, которую обучающиеся выполняют в течение определенного отрезка времени.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56" y="3335269"/>
            <a:ext cx="6101608" cy="332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2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Исходные теоретические позиции проектного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7592"/>
            <a:ext cx="775716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в центре внимания – обучающийся, содействие развитию его творческих способностей;</a:t>
            </a:r>
          </a:p>
          <a:p>
            <a:r>
              <a:rPr lang="ru-RU" dirty="0"/>
              <a:t>- образовательный процесс строится не в логике учебного предмета, а в логике деятельности, имеющей личностный смысл для обучающегося, что повышает его мотивацию в учении;</a:t>
            </a:r>
          </a:p>
          <a:p>
            <a:r>
              <a:rPr lang="ru-RU" dirty="0"/>
              <a:t>- индивидуальный темп работы над проектом обеспечивает выход каждого обучающегося на свой уровень развития;</a:t>
            </a:r>
          </a:p>
          <a:p>
            <a:r>
              <a:rPr lang="ru-RU" dirty="0"/>
              <a:t>- комплексный подход к разработке учебных проектов способствует сбалансированному развитию основных физиологических и психических функций обучающегося;</a:t>
            </a:r>
          </a:p>
          <a:p>
            <a:r>
              <a:rPr lang="ru-RU" dirty="0"/>
              <a:t>- глубокое, осознанное усвоение базовых знаний обеспечивается за счет универсального их использования в разных ситуациях.</a:t>
            </a:r>
          </a:p>
          <a:p>
            <a:r>
              <a:rPr lang="ru-RU" dirty="0"/>
              <a:t>Таким образом, суть проектного обучения состоит в том, что учение в процессе работы над учебным проектом постигает реальные процессы, объекты.</a:t>
            </a:r>
          </a:p>
          <a:p>
            <a:r>
              <a:rPr lang="ru-RU" dirty="0"/>
              <a:t>Чтобы постичь, прожить, приобщиться к раскрытию, конструированию нужны особые формы обучения. Ведущей среди них является </a:t>
            </a:r>
            <a:r>
              <a:rPr lang="ru-RU" b="1" dirty="0"/>
              <a:t>имитационная игра.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84" y="1883664"/>
            <a:ext cx="3747516" cy="37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705</Words>
  <Application>Microsoft Office PowerPoint</Application>
  <PresentationFormat>Произвольный</PresentationFormat>
  <Paragraphs>119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Проектное обучение в профессиональном образовании</vt:lpstr>
      <vt:lpstr>«Проектное обучение в профессиональном образовании»</vt:lpstr>
      <vt:lpstr>«Проектное обучение в профессиональном образовании»</vt:lpstr>
      <vt:lpstr>Актуальность</vt:lpstr>
      <vt:lpstr>Презентация PowerPoint</vt:lpstr>
      <vt:lpstr>Презентация PowerPoint</vt:lpstr>
      <vt:lpstr>Презентация PowerPoint</vt:lpstr>
      <vt:lpstr>МЕТОД УЧЕБНЫХ ПРОЕКТОВ - ОБРАЗОВАТЕЛЬНАЯ ТЕХНОЛОГИЯ XXI ВЕКА</vt:lpstr>
      <vt:lpstr>Исходные теоретические позиции проектного обучения: </vt:lpstr>
      <vt:lpstr>CИСТЕМЫ ДЕЙСТВИЙ ПРЕПОДАВАТЕЛЯ И ОБУЧАЮЩИХСЯ</vt:lpstr>
      <vt:lpstr>1. Разработка проектного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СОВРЕМЕННАЯ КЛАССИФИКАЦИЯ УЧЕБНЫХ ПРОЕКТОВ</vt:lpstr>
      <vt:lpstr>Презентация PowerPoint</vt:lpstr>
      <vt:lpstr>Виды презентации проектов: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16</cp:revision>
  <dcterms:created xsi:type="dcterms:W3CDTF">2021-01-19T06:33:39Z</dcterms:created>
  <dcterms:modified xsi:type="dcterms:W3CDTF">2021-12-16T08:05:45Z</dcterms:modified>
</cp:coreProperties>
</file>