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3" r:id="rId1"/>
  </p:sldMasterIdLst>
  <p:notesMasterIdLst>
    <p:notesMasterId r:id="rId16"/>
  </p:notesMasterIdLst>
  <p:sldIdLst>
    <p:sldId id="280" r:id="rId2"/>
    <p:sldId id="257" r:id="rId3"/>
    <p:sldId id="265" r:id="rId4"/>
    <p:sldId id="272" r:id="rId5"/>
    <p:sldId id="266" r:id="rId6"/>
    <p:sldId id="267" r:id="rId7"/>
    <p:sldId id="269" r:id="rId8"/>
    <p:sldId id="268" r:id="rId9"/>
    <p:sldId id="270" r:id="rId10"/>
    <p:sldId id="271" r:id="rId11"/>
    <p:sldId id="273" r:id="rId12"/>
    <p:sldId id="275" r:id="rId13"/>
    <p:sldId id="276" r:id="rId14"/>
    <p:sldId id="279" r:id="rId15"/>
  </p:sldIdLst>
  <p:sldSz cx="9144000" cy="5143500" type="screen16x9"/>
  <p:notesSz cx="6742113" cy="9872663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0" autoAdjust="0"/>
    <p:restoredTop sz="87621" autoAdjust="0"/>
  </p:normalViewPr>
  <p:slideViewPr>
    <p:cSldViewPr>
      <p:cViewPr varScale="1">
        <p:scale>
          <a:sx n="106" d="100"/>
          <a:sy n="106" d="100"/>
        </p:scale>
        <p:origin x="-80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3" cy="493634"/>
          </a:xfrm>
          <a:prstGeom prst="rect">
            <a:avLst/>
          </a:prstGeom>
        </p:spPr>
        <p:txBody>
          <a:bodyPr vert="horz" lIns="90799" tIns="45400" rIns="90799" bIns="45400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2" y="0"/>
            <a:ext cx="2921583" cy="493634"/>
          </a:xfrm>
          <a:prstGeom prst="rect">
            <a:avLst/>
          </a:prstGeom>
        </p:spPr>
        <p:txBody>
          <a:bodyPr vert="horz" lIns="90799" tIns="45400" rIns="90799" bIns="45400" rtlCol="0"/>
          <a:lstStyle>
            <a:lvl1pPr algn="r" latinLnBrk="0">
              <a:defRPr lang="ru-RU" sz="1200"/>
            </a:lvl1pPr>
            <a:extLst/>
          </a:lstStyle>
          <a:p>
            <a:fld id="{A8ADFD5B-A66C-449C-B6E8-FB716D07777D}" type="datetimeFigureOut">
              <a:rPr/>
              <a:pPr/>
              <a:t>6/30/2006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8336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99" tIns="45400" rIns="90799" bIns="45400" rtlCol="0" anchor="ctr"/>
          <a:lstStyle>
            <a:extLst/>
          </a:lstStyle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7"/>
            <a:ext cx="5393690" cy="4442698"/>
          </a:xfrm>
          <a:prstGeom prst="rect">
            <a:avLst/>
          </a:prstGeom>
        </p:spPr>
        <p:txBody>
          <a:bodyPr vert="horz" lIns="90799" tIns="45400" rIns="90799" bIns="45400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21583" cy="493634"/>
          </a:xfrm>
          <a:prstGeom prst="rect">
            <a:avLst/>
          </a:prstGeom>
        </p:spPr>
        <p:txBody>
          <a:bodyPr vert="horz" lIns="90799" tIns="45400" rIns="90799" bIns="45400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2" y="9377317"/>
            <a:ext cx="2921583" cy="493634"/>
          </a:xfrm>
          <a:prstGeom prst="rect">
            <a:avLst/>
          </a:prstGeom>
        </p:spPr>
        <p:txBody>
          <a:bodyPr vert="horz" lIns="90799" tIns="45400" rIns="90799" bIns="45400" rtlCol="0" anchor="b"/>
          <a:lstStyle>
            <a:lvl1pPr algn="r" latinLnBrk="0">
              <a:defRPr lang="ru-RU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83363" cy="3703638"/>
          </a:xfrm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2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047E157E-8DCB-4F70-A0AF-5EB586A91DD4}" type="datetime1">
              <a:rPr kumimoji="0" lang="ru-RU" smtClean="0">
                <a:solidFill>
                  <a:srgbClr val="FFFFFF"/>
                </a:solidFill>
              </a:rPr>
              <a:pPr algn="ctr"/>
              <a:t>24.10.2024</a:t>
            </a:fld>
            <a:endParaRPr kumimoji="0" lang="ru-RU" sz="200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E0A0-C266-4798-8C8F-B9F91E9DA37E}" type="slidenum">
              <a:rPr kumimoji="0" lang="ru-RU" smtClean="0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24.10.2024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399" y="205979"/>
            <a:ext cx="2057401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1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24.10.2024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24.10.2024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9F07-3BC7-4570-B054-79111B0A380C}" type="datetime1">
              <a:rPr lang="ru-RU" smtClean="0"/>
              <a:pPr/>
              <a:t>24.10.2024</a:t>
            </a:fld>
            <a:endParaRPr kumimoji="0"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2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24.10.2024</a:t>
            </a:fld>
            <a:endParaRPr kumimoji="0"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24.10.2024</a:t>
            </a:fld>
            <a:endParaRPr kumimoji="0"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DB5D-B7A0-47E3-AD2D-B1A6F8614213}" type="datetime1">
              <a:rPr lang="ru-RU" smtClean="0"/>
              <a:pPr/>
              <a:t>24.10.2024</a:t>
            </a:fld>
            <a:endParaRPr kumimoji="0"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ru-RU" smtClean="0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24.10.2024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2" y="204789"/>
            <a:ext cx="5111749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198-4617-485E-9585-4840B69DBBA6}" type="datetime1">
              <a:rPr lang="ru-RU" smtClean="0"/>
              <a:pPr/>
              <a:t>24.10.2024</a:t>
            </a:fld>
            <a:endParaRPr kumimoji="0"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ru-RU" smtClean="0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24.10.2024</a:t>
            </a:fld>
            <a:endParaRPr kumimoji="0"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28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2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06EA6-EFEA-4C30-9264-4F9291A5780D}" type="datetime1">
              <a:rPr lang="ru-RU" smtClean="0"/>
              <a:pPr/>
              <a:t>24.10.2024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Rot="1" noChangeArrowheads="1"/>
          </p:cNvSpPr>
          <p:nvPr/>
        </p:nvSpPr>
        <p:spPr>
          <a:xfrm>
            <a:off x="468313" y="141686"/>
            <a:ext cx="8229600" cy="4860131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lang="ru-RU" b="1" i="1" dirty="0" smtClean="0">
                <a:solidFill>
                  <a:srgbClr val="32079F"/>
                </a:solidFill>
                <a:latin typeface="GOST type B" pitchFamily="34" charset="0"/>
              </a:rPr>
              <a:t>ГБПОУ</a:t>
            </a:r>
            <a:endParaRPr kumimoji="0" lang="ru-RU" sz="1800" b="1" i="1" u="none" strike="noStrike" kern="1200" cap="none" spc="0" normalizeH="0" baseline="0" noProof="0" dirty="0" smtClean="0">
              <a:ln>
                <a:noFill/>
              </a:ln>
              <a:solidFill>
                <a:srgbClr val="32079F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2079F"/>
                </a:solidFill>
                <a:effectLst/>
                <a:uLnTx/>
                <a:uFillTx/>
                <a:latin typeface="GOST type B" pitchFamily="34" charset="0"/>
                <a:ea typeface="+mn-ea"/>
                <a:cs typeface="+mn-cs"/>
              </a:rPr>
              <a:t>“</a:t>
            </a:r>
            <a:r>
              <a:rPr kumimoji="0" lang="ru-RU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2079F"/>
                </a:solidFill>
                <a:effectLst/>
                <a:uLnTx/>
                <a:uFillTx/>
                <a:latin typeface="GOST type B" pitchFamily="34" charset="0"/>
                <a:ea typeface="+mn-ea"/>
                <a:cs typeface="+mn-cs"/>
              </a:rPr>
              <a:t>Самарский политехнический колледж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2079F"/>
                </a:solidFill>
                <a:effectLst/>
                <a:uLnTx/>
                <a:uFillTx/>
                <a:latin typeface="GOST type B" pitchFamily="34" charset="0"/>
                <a:ea typeface="+mn-ea"/>
                <a:cs typeface="+mn-cs"/>
              </a:rPr>
              <a:t>”</a:t>
            </a:r>
            <a:endParaRPr kumimoji="0" lang="ru-RU" sz="1800" b="1" i="1" u="none" strike="noStrike" kern="1200" cap="none" spc="0" normalizeH="0" baseline="0" noProof="0" dirty="0" smtClean="0">
              <a:ln>
                <a:noFill/>
              </a:ln>
              <a:solidFill>
                <a:srgbClr val="32079F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1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1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Pct val="95000"/>
              <a:buFont typeface="Arial" charset="0"/>
              <a:buNone/>
              <a:tabLst/>
              <a:defRPr/>
            </a:pPr>
            <a:endParaRPr kumimoji="0" lang="ru-RU" sz="2600" b="1" i="1" u="none" strike="noStrike" kern="1200" cap="none" spc="0" normalizeH="0" baseline="0" noProof="0" dirty="0" smtClean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Pct val="95000"/>
              <a:buFont typeface="Arial" charset="0"/>
              <a:buNone/>
              <a:tabLst/>
              <a:defRPr/>
            </a:pPr>
            <a:endParaRPr kumimoji="0" lang="ru-RU" sz="2600" b="1" i="1" u="none" strike="noStrike" kern="1200" cap="none" spc="0" normalizeH="0" baseline="0" noProof="0" dirty="0" smtClean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Pct val="95000"/>
              <a:buFont typeface="Arial" charset="0"/>
              <a:buNone/>
              <a:tabLst/>
              <a:defRPr/>
            </a:pPr>
            <a:r>
              <a:rPr kumimoji="0" lang="ru-RU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n-ea"/>
                <a:cs typeface="+mn-cs"/>
              </a:rPr>
              <a:t>Правила нанесения размеров</a:t>
            </a: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Pct val="95000"/>
              <a:buFont typeface="Arial" charset="0"/>
              <a:buChar char="n"/>
              <a:tabLst/>
              <a:defRPr/>
            </a:pP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2079F"/>
                </a:solidFill>
                <a:effectLst/>
                <a:uLnTx/>
                <a:uFillTx/>
                <a:latin typeface="GOST type B" pitchFamily="34" charset="0"/>
                <a:ea typeface="+mn-ea"/>
                <a:cs typeface="+mn-cs"/>
              </a:rPr>
              <a:t>САМАРА 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2079F"/>
                </a:solidFill>
                <a:effectLst/>
                <a:uLnTx/>
                <a:uFillTx/>
                <a:latin typeface="GOST type B" pitchFamily="34" charset="0"/>
                <a:ea typeface="+mn-ea"/>
                <a:cs typeface="+mn-cs"/>
              </a:rPr>
              <a:t>2023</a:t>
            </a:r>
            <a:endParaRPr kumimoji="0" lang="ru-RU" sz="2000" b="1" i="1" u="none" strike="noStrike" kern="1200" cap="none" spc="0" normalizeH="0" baseline="0" noProof="0" dirty="0">
              <a:ln>
                <a:noFill/>
              </a:ln>
              <a:solidFill>
                <a:srgbClr val="32079F"/>
              </a:solidFill>
              <a:effectLst/>
              <a:uLnTx/>
              <a:uFillTx/>
              <a:latin typeface="GOST type B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 txBox="1">
            <a:spLocks/>
          </p:cNvSpPr>
          <p:nvPr/>
        </p:nvSpPr>
        <p:spPr>
          <a:xfrm>
            <a:off x="1" y="4500576"/>
            <a:ext cx="4071934" cy="642924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Рис.7</a:t>
            </a:r>
            <a:r>
              <a:rPr kumimoji="0" sz="20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.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 descr="C:\Users\я\КАРТИНКИ\img15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785800"/>
            <a:ext cx="3142962" cy="3924000"/>
          </a:xfrm>
          <a:prstGeom prst="rect">
            <a:avLst/>
          </a:prstGeom>
          <a:noFill/>
        </p:spPr>
      </p:pic>
      <p:pic>
        <p:nvPicPr>
          <p:cNvPr id="7" name="Рисунок 6" descr="9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4810" y="857238"/>
            <a:ext cx="4380507" cy="3600000"/>
          </a:xfrm>
          <a:prstGeom prst="rect">
            <a:avLst/>
          </a:prstGeom>
        </p:spPr>
      </p:pic>
      <p:sp>
        <p:nvSpPr>
          <p:cNvPr id="8" name="Rectangle 1"/>
          <p:cNvSpPr txBox="1">
            <a:spLocks/>
          </p:cNvSpPr>
          <p:nvPr/>
        </p:nvSpPr>
        <p:spPr>
          <a:xfrm>
            <a:off x="4500563" y="4500576"/>
            <a:ext cx="4071934" cy="642924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Рис.8</a:t>
            </a:r>
            <a:r>
              <a:rPr kumimoji="0" sz="20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.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571472" y="1142990"/>
            <a:ext cx="8391556" cy="3576653"/>
          </a:xfrm>
        </p:spPr>
        <p:txBody>
          <a:bodyPr>
            <a:noAutofit/>
          </a:bodyPr>
          <a:lstStyle>
            <a:extLst/>
          </a:lstStyle>
          <a:p>
            <a:pPr algn="just"/>
            <a:r>
              <a:rPr lang="ru-RU" sz="1700" i="1" dirty="0" smtClean="0">
                <a:latin typeface="GOST type B" pitchFamily="34" charset="0"/>
              </a:rPr>
              <a:t>Если для написания размерного числа внутри окружности нет места, то его выносят за пределы окружности и наносят одним из способов, показанных на рис. 10. Аналогично поступают при нанесении размеров радиусов и прямолинейных отрезков.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На рис. 11 показано, как надо располагать числовые значения предельных отклонений по отношению к номинальному размеру. Высота цифр, указывающих предельные отклонения обычно меньше высоты цифр номинального размера. Если величина положительного и отрицательного отклонений одинакова, справа от номинального размера наносят лишь одно число со знакам ±, при этом высота цифр указывающих отклонения должна быть такой же, что и высота цифр, указывающих номинальный размер (рис. 11.).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 txBox="1">
            <a:spLocks/>
          </p:cNvSpPr>
          <p:nvPr/>
        </p:nvSpPr>
        <p:spPr>
          <a:xfrm>
            <a:off x="642911" y="4357700"/>
            <a:ext cx="4071934" cy="7858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Рис.9.Нанисение</a:t>
            </a:r>
            <a:r>
              <a:rPr kumimoji="0" lang="ru-RU" b="0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 размеров при изображении детали в одной проекции</a:t>
            </a:r>
            <a:r>
              <a:rPr kumimoji="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.</a:t>
            </a:r>
            <a:endParaRPr kumimoji="0" lang="ru-RU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9" name="Рисунок 8" descr="9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1" y="1071552"/>
            <a:ext cx="5005977" cy="3240000"/>
          </a:xfrm>
          <a:prstGeom prst="rect">
            <a:avLst/>
          </a:prstGeom>
        </p:spPr>
      </p:pic>
      <p:pic>
        <p:nvPicPr>
          <p:cNvPr id="6" name="Рисунок 5" descr="9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4811" y="928676"/>
            <a:ext cx="4419540" cy="1440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694" y="3000378"/>
            <a:ext cx="3355148" cy="14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1"/>
          <p:cNvSpPr txBox="1">
            <a:spLocks/>
          </p:cNvSpPr>
          <p:nvPr/>
        </p:nvSpPr>
        <p:spPr>
          <a:xfrm>
            <a:off x="4643439" y="2357436"/>
            <a:ext cx="4071934" cy="642924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Рис.10</a:t>
            </a:r>
            <a:r>
              <a:rPr kumimoji="0" sz="20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.Нанисение размеров при недостатке места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1" name="Rectangle 1"/>
          <p:cNvSpPr txBox="1">
            <a:spLocks/>
          </p:cNvSpPr>
          <p:nvPr/>
        </p:nvSpPr>
        <p:spPr>
          <a:xfrm>
            <a:off x="5072067" y="4500576"/>
            <a:ext cx="4071934" cy="642924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Рис.11</a:t>
            </a:r>
            <a:r>
              <a:rPr kumimoji="0" sz="20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.Располажение</a:t>
            </a:r>
            <a:r>
              <a:rPr kumimoji="0" sz="2000" b="0" i="1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 числовых значений предельнах отклонений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latin typeface="GOST type B" pitchFamily="34" charset="0"/>
                <a:cs typeface="Times New Roman" pitchFamily="18" charset="0"/>
              </a:rPr>
              <a:t>Вопросы для самоконтроля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571472" y="1142990"/>
            <a:ext cx="8391556" cy="3576653"/>
          </a:xfrm>
        </p:spPr>
        <p:txBody>
          <a:bodyPr>
            <a:noAutofit/>
          </a:bodyPr>
          <a:lstStyle>
            <a:extLst/>
          </a:lstStyle>
          <a:p>
            <a:pPr marL="342900" indent="-342900" algn="just">
              <a:buFont typeface="+mj-lt"/>
              <a:buAutoNum type="arabicPeriod"/>
            </a:pPr>
            <a:r>
              <a:rPr lang="ru-RU" sz="1800" i="1" dirty="0" smtClean="0">
                <a:latin typeface="GOST type B" pitchFamily="34" charset="0"/>
              </a:rPr>
              <a:t>Что на чертеже является основанием для определения величины изображенного изделия и его элементов 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i="1" dirty="0" smtClean="0">
                <a:latin typeface="GOST type B" pitchFamily="34" charset="0"/>
              </a:rPr>
              <a:t>В каких единицах указывают линейные размеры на машиностроительных чертежах, нужно ли ее обозначать?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i="1" dirty="0" smtClean="0">
                <a:latin typeface="GOST type B" pitchFamily="34" charset="0"/>
              </a:rPr>
              <a:t>Как по отношению к размерной линии располагают размерное число?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i="1" dirty="0" smtClean="0">
                <a:latin typeface="GOST type B" pitchFamily="34" charset="0"/>
              </a:rPr>
              <a:t>Какое расстояние оставляют между контуром изображения и размерной линией, между параллельными размерными линиями?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i="1" dirty="0" smtClean="0">
                <a:latin typeface="GOST type B" pitchFamily="34" charset="0"/>
              </a:rPr>
              <a:t>Как проверить правильность нанесения размерных чисел на наклонных размерных линиях?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i="1" dirty="0" smtClean="0">
                <a:latin typeface="GOST type B" pitchFamily="34" charset="0"/>
              </a:rPr>
              <a:t>Как понимать надпись: 3 </a:t>
            </a:r>
            <a:r>
              <a:rPr lang="ru-RU" sz="1800" i="1" dirty="0" err="1" smtClean="0">
                <a:latin typeface="GOST type B" pitchFamily="34" charset="0"/>
              </a:rPr>
              <a:t>х</a:t>
            </a:r>
            <a:r>
              <a:rPr lang="ru-RU" sz="1800" i="1" dirty="0" smtClean="0">
                <a:latin typeface="GOST type B" pitchFamily="34" charset="0"/>
              </a:rPr>
              <a:t> 45°?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i="1" dirty="0" smtClean="0">
                <a:latin typeface="GOST type B" pitchFamily="34" charset="0"/>
              </a:rPr>
              <a:t>Что означают числа со знаком плюс или минус, проставленные после размерного числа </a:t>
            </a:r>
            <a:r>
              <a:rPr lang="en-US" sz="1800" i="1" dirty="0" smtClean="0">
                <a:latin typeface="GOST type B" pitchFamily="34" charset="0"/>
              </a:rPr>
              <a:t>?</a:t>
            </a:r>
            <a:endParaRPr lang="ru-RU" sz="1700" i="1" dirty="0" smtClean="0">
              <a:latin typeface="GOST type 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68313" y="627461"/>
            <a:ext cx="8229600" cy="3398044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sz="2000" b="1">
              <a:solidFill>
                <a:srgbClr val="32079F"/>
              </a:solidFill>
              <a:effectLst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>
                <a:solidFill>
                  <a:srgbClr val="32079F"/>
                </a:solidFill>
                <a:effectLst/>
                <a:latin typeface="GOST type B" pitchFamily="34" charset="0"/>
              </a:rPr>
              <a:t>Литература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sz="2000" b="1" i="1">
              <a:solidFill>
                <a:srgbClr val="32079F"/>
              </a:solidFill>
              <a:effectLst/>
              <a:latin typeface="GOST type B" pitchFamily="34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sz="2000" b="1" i="1">
              <a:solidFill>
                <a:srgbClr val="32079F"/>
              </a:solidFill>
              <a:effectLst/>
              <a:latin typeface="GOST type B" pitchFamily="34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>
                <a:solidFill>
                  <a:srgbClr val="32079F"/>
                </a:solidFill>
                <a:effectLst/>
                <a:latin typeface="GOST type B" pitchFamily="34" charset="0"/>
              </a:rPr>
              <a:t>1. Боголюбов С.К. Инженерная графика: Учебник для средних специальных учебных заведений. – 3-е изд., испр. Б74 и дополн. – М.: Машиностроение, 2002. – с. 352: ил.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>
                <a:solidFill>
                  <a:srgbClr val="32079F"/>
                </a:solidFill>
                <a:effectLst/>
                <a:latin typeface="GOST type B" pitchFamily="34" charset="0"/>
              </a:rPr>
              <a:t>2. Миронов Б. Г.  Сборник заданий по инженерной графике с применением выполнения чертежей на компьютере  /Б.Г. Миронов, Р.С. Миронова, Д.А. Пяткина, А.А. Пузиков  Издание третье, исправленное и дополненное, рекомендовано Министерством образования Российской Федерации в качестве учебного пособия для студентов средних специальных учебных заведений, обучающихся по техническим специальностям. – М.: Высшая школа, 2003 – с.354:ил.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571472" y="1000114"/>
            <a:ext cx="8391556" cy="3929090"/>
          </a:xfrm>
        </p:spPr>
        <p:txBody>
          <a:bodyPr>
            <a:normAutofit fontScale="92500" lnSpcReduction="10000"/>
          </a:bodyPr>
          <a:lstStyle>
            <a:extLst/>
          </a:lstStyle>
          <a:p>
            <a:pPr algn="just"/>
            <a:r>
              <a:rPr sz="1800" i="1" smtClean="0">
                <a:latin typeface="GOST type B" pitchFamily="34" charset="0"/>
                <a:cs typeface="Times New Roman" pitchFamily="18" charset="0"/>
              </a:rPr>
              <a:t>Правила нанесения размеров и предельных отклонений на чертежах и других технических документах устанавливает ГОСТ 2.307—68.</a:t>
            </a:r>
          </a:p>
          <a:p>
            <a:pPr algn="just"/>
            <a:r>
              <a:rPr sz="1800" i="1" smtClean="0">
                <a:latin typeface="GOST type B" pitchFamily="34" charset="0"/>
                <a:cs typeface="Times New Roman" pitchFamily="18" charset="0"/>
              </a:rPr>
              <a:t>Размеры на чертежах указывают размерными числами и размерными линиями.</a:t>
            </a:r>
            <a:r>
              <a:rPr lang="ru-RU" sz="1800" i="1" dirty="0" smtClean="0">
                <a:latin typeface="GOST type B" pitchFamily="34" charset="0"/>
                <a:cs typeface="Times New Roman" pitchFamily="18" charset="0"/>
              </a:rPr>
              <a:t> </a:t>
            </a:r>
            <a:r>
              <a:rPr sz="1800" i="1" smtClean="0">
                <a:latin typeface="GOST type B" pitchFamily="34" charset="0"/>
                <a:cs typeface="Times New Roman" pitchFamily="18" charset="0"/>
              </a:rPr>
              <a:t>Размерные числа должны соответствовать действительным размерам изображаемого предмета, независимо от того, в каком масштабе и с какой точностью выполнен чертеж.</a:t>
            </a:r>
          </a:p>
          <a:p>
            <a:pPr algn="just"/>
            <a:r>
              <a:rPr sz="1800" i="1" smtClean="0">
                <a:latin typeface="GOST type B" pitchFamily="34" charset="0"/>
                <a:cs typeface="Times New Roman" pitchFamily="18" charset="0"/>
              </a:rPr>
              <a:t>Размеры бывают </a:t>
            </a:r>
            <a:r>
              <a:rPr sz="1800" b="1" i="1" smtClean="0">
                <a:solidFill>
                  <a:srgbClr val="FF0000"/>
                </a:solidFill>
                <a:latin typeface="GOST type B" pitchFamily="34" charset="0"/>
                <a:cs typeface="Times New Roman" pitchFamily="18" charset="0"/>
              </a:rPr>
              <a:t>линейные — длина, ширина, высота, величина диаметра, радиуса, </a:t>
            </a:r>
            <a:r>
              <a:rPr lang="ru-RU" sz="1800" b="1" i="1" dirty="0" smtClean="0">
                <a:solidFill>
                  <a:srgbClr val="FF0000"/>
                </a:solidFill>
                <a:latin typeface="GOST type B" pitchFamily="34" charset="0"/>
                <a:cs typeface="Times New Roman" pitchFamily="18" charset="0"/>
              </a:rPr>
              <a:t>радиуса </a:t>
            </a:r>
            <a:r>
              <a:rPr sz="1800" b="1" i="1" smtClean="0">
                <a:solidFill>
                  <a:srgbClr val="FF0000"/>
                </a:solidFill>
                <a:latin typeface="GOST type B" pitchFamily="34" charset="0"/>
                <a:cs typeface="Times New Roman" pitchFamily="18" charset="0"/>
              </a:rPr>
              <a:t>дуги </a:t>
            </a:r>
            <a:r>
              <a:rPr sz="1800" b="1" i="1" smtClean="0">
                <a:latin typeface="GOST type B" pitchFamily="34" charset="0"/>
                <a:cs typeface="Times New Roman" pitchFamily="18" charset="0"/>
              </a:rPr>
              <a:t>и </a:t>
            </a:r>
            <a:r>
              <a:rPr sz="1800" b="1" i="1" smtClean="0">
                <a:solidFill>
                  <a:srgbClr val="FF0000"/>
                </a:solidFill>
                <a:latin typeface="GOST type B" pitchFamily="34" charset="0"/>
                <a:cs typeface="Times New Roman" pitchFamily="18" charset="0"/>
              </a:rPr>
              <a:t>угловые — размеры углов.</a:t>
            </a:r>
            <a:endParaRPr lang="ru-RU" sz="1800" b="1" i="1" dirty="0" smtClean="0">
              <a:solidFill>
                <a:srgbClr val="FF0000"/>
              </a:solidFill>
              <a:latin typeface="GOST type B" pitchFamily="34" charset="0"/>
              <a:cs typeface="Times New Roman" pitchFamily="18" charset="0"/>
            </a:endParaRPr>
          </a:p>
          <a:p>
            <a:pPr algn="just"/>
            <a:r>
              <a:rPr sz="1800" i="1" smtClean="0">
                <a:latin typeface="GOST type B" pitchFamily="34" charset="0"/>
                <a:cs typeface="Times New Roman" pitchFamily="18" charset="0"/>
              </a:rPr>
              <a:t>Линейные размеры указывают на чертеже в миллиметрах, единицу измерения на чертеже не указывают.</a:t>
            </a:r>
            <a:endParaRPr lang="ru-RU" sz="1800" i="1" dirty="0" smtClean="0">
              <a:latin typeface="GOST type B" pitchFamily="34" charset="0"/>
              <a:cs typeface="Times New Roman" pitchFamily="18" charset="0"/>
            </a:endParaRPr>
          </a:p>
          <a:p>
            <a:pPr algn="just"/>
            <a:r>
              <a:rPr lang="ru-RU" sz="1800" i="1" dirty="0" smtClean="0">
                <a:latin typeface="GOST type B" pitchFamily="34" charset="0"/>
                <a:cs typeface="Times New Roman" pitchFamily="18" charset="0"/>
              </a:rPr>
              <a:t>Размерные линии ограничивают стрелками, упирающимися в соответствующие линии. Размерную линию проводят параллельно отрезку, размер которого указывают, по возможности вне контура изображения. Расстояние между параллельными размерными линиями и от размерной линии до контура изображения должно составлять от 7 до 10 мм рис.1.</a:t>
            </a:r>
          </a:p>
          <a:p>
            <a:pPr algn="just"/>
            <a:endParaRPr sz="1800" i="1" smtClean="0">
              <a:latin typeface="GOST type B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571472" y="1142990"/>
            <a:ext cx="8391556" cy="3576653"/>
          </a:xfrm>
        </p:spPr>
        <p:txBody>
          <a:bodyPr>
            <a:noAutofit/>
          </a:bodyPr>
          <a:lstStyle>
            <a:extLst/>
          </a:lstStyle>
          <a:p>
            <a:pPr algn="just"/>
            <a:r>
              <a:rPr lang="ru-RU" sz="1700" i="1" dirty="0" smtClean="0">
                <a:latin typeface="GOST type B" pitchFamily="34" charset="0"/>
                <a:cs typeface="Times New Roman" pitchFamily="18" charset="0"/>
              </a:rPr>
              <a:t>Нельзя допускать, чтобы размерные линии пересекались с выносными или являлись продолжением линий контура, осевых, центровых и выносных. </a:t>
            </a:r>
          </a:p>
          <a:p>
            <a:pPr algn="just"/>
            <a:r>
              <a:rPr lang="ru-RU" sz="1700" i="1" dirty="0" smtClean="0">
                <a:latin typeface="GOST type B" pitchFamily="34" charset="0"/>
                <a:cs typeface="Times New Roman" pitchFamily="18" charset="0"/>
              </a:rPr>
              <a:t>Не допускается использовать линии контура, осевые, центровые и выносные в качестве размерных.</a:t>
            </a:r>
          </a:p>
          <a:p>
            <a:pPr algn="just"/>
            <a:r>
              <a:rPr lang="ru-RU" sz="1700" i="1" dirty="0" smtClean="0">
                <a:latin typeface="GOST type B" pitchFamily="34" charset="0"/>
                <a:cs typeface="Times New Roman" pitchFamily="18" charset="0"/>
              </a:rPr>
              <a:t>Размерные линии нельзя пересекать выносными, поэтому меньший </a:t>
            </a:r>
            <a:r>
              <a:rPr lang="ru-RU" sz="1700" i="1" dirty="0" smtClean="0">
                <a:latin typeface="GOST type B" pitchFamily="34" charset="0"/>
              </a:rPr>
              <a:t>размер наносят ближе к изображению, а больший дальше.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При нанесении нескольких параллельных или концентричных размерных линий на небольшом расстоянии друг от друга размерные числа над ними рекомендуется располагать в шахматном порядке (рис. 1 б).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При недостатке места для стрелок на размерных линиях, расположенных цепочкой, стрелки допускается заменять засечками, наносимыми под углом 45° к размерным линиям, или точками рис.1 б. В местах нанесения размерного числа осевые, центровые линии и линии штриховки прерываются рис.1 б.</a:t>
            </a:r>
          </a:p>
          <a:p>
            <a:pPr algn="just"/>
            <a:endParaRPr lang="ru-RU" sz="2000" i="1" dirty="0" smtClean="0">
              <a:latin typeface="GOST type B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571472" y="1142990"/>
            <a:ext cx="8391556" cy="3576653"/>
          </a:xfrm>
        </p:spPr>
        <p:txBody>
          <a:bodyPr>
            <a:noAutofit/>
          </a:bodyPr>
          <a:lstStyle>
            <a:extLst/>
          </a:lstStyle>
          <a:p>
            <a:pPr algn="just"/>
            <a:r>
              <a:rPr lang="ru-RU" sz="1700" i="1" dirty="0" smtClean="0">
                <a:latin typeface="GOST type B" pitchFamily="34" charset="0"/>
              </a:rPr>
              <a:t>При изображении изделия с разрывом размерную линию не прерывают и наносят действительный размер рис.1 г.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Если стрелки размерных линий пересекают расположенные близко друг к другу контурные линии, то эти линии рекомендуется прерывать (рис. 1 </a:t>
            </a:r>
            <a:r>
              <a:rPr lang="ru-RU" sz="1700" i="1" dirty="0" err="1" smtClean="0">
                <a:latin typeface="GOST type B" pitchFamily="34" charset="0"/>
              </a:rPr>
              <a:t>д</a:t>
            </a:r>
            <a:r>
              <a:rPr lang="ru-RU" sz="1700" i="1" dirty="0" smtClean="0">
                <a:latin typeface="GOST type B" pitchFamily="34" charset="0"/>
              </a:rPr>
              <a:t>). 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Если наклон размерной линии к вертикали менее 30°, то размерное число наносят на полке линии-выноски (рис. 1 в).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Если для нанесения размерного числа недостаточно места над размерной линией, то размеры наносят как показано на рис. 1 в.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Если недостаточно места для нанесения стрелок, то их наносят как показано на рис. 1 в.</a:t>
            </a:r>
            <a:endParaRPr lang="ru-RU" sz="1700" i="1" dirty="0" smtClean="0">
              <a:latin typeface="GOST type B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609600" y="1352551"/>
            <a:ext cx="8391556" cy="3576653"/>
          </a:xfrm>
        </p:spPr>
        <p:txBody>
          <a:bodyPr>
            <a:noAutofit/>
          </a:bodyPr>
          <a:lstStyle>
            <a:extLst/>
          </a:lstStyle>
          <a:p>
            <a:pPr algn="just">
              <a:buNone/>
            </a:pPr>
            <a:r>
              <a:rPr lang="ru-RU" sz="2000" i="1" dirty="0" smtClean="0">
                <a:latin typeface="GOST type B" pitchFamily="34" charset="0"/>
              </a:rPr>
              <a:t> </a:t>
            </a:r>
            <a:endParaRPr lang="ru-RU" sz="2000" i="1" dirty="0">
              <a:latin typeface="GOST type B" pitchFamily="34" charset="0"/>
              <a:cs typeface="Times New Roman" pitchFamily="18" charset="0"/>
            </a:endParaRPr>
          </a:p>
        </p:txBody>
      </p:sp>
      <p:pic>
        <p:nvPicPr>
          <p:cNvPr id="4" name="Рисунок 3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5" y="1000114"/>
            <a:ext cx="3710606" cy="2160000"/>
          </a:xfrm>
          <a:prstGeom prst="rect">
            <a:avLst/>
          </a:prstGeom>
        </p:spPr>
      </p:pic>
      <p:sp>
        <p:nvSpPr>
          <p:cNvPr id="5" name="Rectangle 1"/>
          <p:cNvSpPr txBox="1">
            <a:spLocks/>
          </p:cNvSpPr>
          <p:nvPr/>
        </p:nvSpPr>
        <p:spPr>
          <a:xfrm>
            <a:off x="3214678" y="4572014"/>
            <a:ext cx="3071835" cy="571486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Рис.1.Пример нанесения размеров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7620" y="1571618"/>
            <a:ext cx="2152770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 txBox="1">
            <a:spLocks/>
          </p:cNvSpPr>
          <p:nvPr/>
        </p:nvSpPr>
        <p:spPr>
          <a:xfrm>
            <a:off x="1643042" y="3286130"/>
            <a:ext cx="428628" cy="35719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2000" i="1" smtClean="0">
                <a:solidFill>
                  <a:srgbClr val="FF0000"/>
                </a:solidFill>
                <a:latin typeface="GOST type B" pitchFamily="34" charset="0"/>
                <a:ea typeface="+mj-ea"/>
                <a:cs typeface="Times New Roman" pitchFamily="18" charset="0"/>
              </a:rPr>
              <a:t>а</a:t>
            </a: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)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1"/>
          <p:cNvSpPr txBox="1">
            <a:spLocks/>
          </p:cNvSpPr>
          <p:nvPr/>
        </p:nvSpPr>
        <p:spPr>
          <a:xfrm>
            <a:off x="4643439" y="3786196"/>
            <a:ext cx="428628" cy="35719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2000" i="1" dirty="0" smtClean="0">
                <a:solidFill>
                  <a:srgbClr val="FF0000"/>
                </a:solidFill>
                <a:latin typeface="GOST type B" pitchFamily="34" charset="0"/>
                <a:ea typeface="+mj-ea"/>
                <a:cs typeface="Times New Roman" pitchFamily="18" charset="0"/>
              </a:rPr>
              <a:t>б</a:t>
            </a:r>
            <a:r>
              <a:rPr kumimoji="0" sz="20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)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 b="23222"/>
          <a:stretch>
            <a:fillRect/>
          </a:stretch>
        </p:blipFill>
        <p:spPr bwMode="auto">
          <a:xfrm>
            <a:off x="6143637" y="1357304"/>
            <a:ext cx="28479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"/>
          <p:cNvSpPr txBox="1">
            <a:spLocks/>
          </p:cNvSpPr>
          <p:nvPr/>
        </p:nvSpPr>
        <p:spPr>
          <a:xfrm>
            <a:off x="7358082" y="3286130"/>
            <a:ext cx="428628" cy="35719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в)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59" y="3643320"/>
            <a:ext cx="2859086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"/>
          <p:cNvSpPr txBox="1">
            <a:spLocks/>
          </p:cNvSpPr>
          <p:nvPr/>
        </p:nvSpPr>
        <p:spPr>
          <a:xfrm>
            <a:off x="1571604" y="4643452"/>
            <a:ext cx="428628" cy="35719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2000" i="1" dirty="0" smtClean="0">
                <a:solidFill>
                  <a:srgbClr val="FF0000"/>
                </a:solidFill>
                <a:latin typeface="GOST type B" pitchFamily="34" charset="0"/>
                <a:ea typeface="+mj-ea"/>
                <a:cs typeface="Times New Roman" pitchFamily="18" charset="0"/>
              </a:rPr>
              <a:t>г</a:t>
            </a: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)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00827" y="3643320"/>
            <a:ext cx="2517774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Rectangle 1"/>
          <p:cNvSpPr txBox="1">
            <a:spLocks/>
          </p:cNvSpPr>
          <p:nvPr/>
        </p:nvSpPr>
        <p:spPr>
          <a:xfrm>
            <a:off x="7572397" y="4643452"/>
            <a:ext cx="428628" cy="35719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д)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571472" y="1142990"/>
            <a:ext cx="8391556" cy="3576653"/>
          </a:xfrm>
        </p:spPr>
        <p:txBody>
          <a:bodyPr>
            <a:noAutofit/>
          </a:bodyPr>
          <a:lstStyle>
            <a:extLst/>
          </a:lstStyle>
          <a:p>
            <a:pPr algn="just"/>
            <a:r>
              <a:rPr lang="ru-RU" sz="1700" i="1" dirty="0" smtClean="0">
                <a:latin typeface="GOST type B" pitchFamily="34" charset="0"/>
              </a:rPr>
              <a:t>Форма стрелки показана на рис.2. Длину стрелки берут от 2,5 до 6 мм. Размер стрелок следует выдерживать приблизительно одинаковым на всем чертеже.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Размерные числа линейных размеров наносят в соответствии с положением размерных линий рис.3.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Угловые размеры наносят, как показано на рис. 1. и 4. Их указывают в градусах (°), минутах (</a:t>
            </a:r>
            <a:r>
              <a:rPr lang="ru-RU" sz="1700" i="1" baseline="30000" dirty="0" smtClean="0">
                <a:latin typeface="GOST type B" pitchFamily="34" charset="0"/>
              </a:rPr>
              <a:t>/</a:t>
            </a:r>
            <a:r>
              <a:rPr lang="ru-RU" sz="1700" i="1" dirty="0" smtClean="0">
                <a:latin typeface="GOST type B" pitchFamily="34" charset="0"/>
              </a:rPr>
              <a:t>) и секундах ("). Размерную линию при этом проводят в виде дуги окружности с центром в вершине угла.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Для обозначения диаметра перед размерным числом во всех случаях наносят знак — окружность, перечеркнутую прямой линией под углом 75° рис.5 и 6.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Для обозначения радиуса перед размерным числом всегда пишут латинскую прописную букву </a:t>
            </a:r>
            <a:r>
              <a:rPr lang="en-US" sz="1700" i="1" dirty="0" smtClean="0">
                <a:latin typeface="GOST type B" pitchFamily="34" charset="0"/>
              </a:rPr>
              <a:t>R</a:t>
            </a:r>
            <a:r>
              <a:rPr lang="ru-RU" sz="1700" i="1" dirty="0" smtClean="0">
                <a:latin typeface="GOST type B" pitchFamily="34" charset="0"/>
              </a:rPr>
              <a:t> (см. рис. 1. и 6). Линию радиуса ограничивают стрелкой с одной стороны (со стороны дуги).</a:t>
            </a:r>
          </a:p>
          <a:p>
            <a:pPr algn="just"/>
            <a:endParaRPr lang="ru-RU" sz="1800" i="1" dirty="0">
              <a:latin typeface="GOST type 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609600" y="1352551"/>
            <a:ext cx="8391556" cy="3576653"/>
          </a:xfrm>
        </p:spPr>
        <p:txBody>
          <a:bodyPr>
            <a:noAutofit/>
          </a:bodyPr>
          <a:lstStyle>
            <a:extLst/>
          </a:lstStyle>
          <a:p>
            <a:pPr algn="just">
              <a:buNone/>
            </a:pPr>
            <a:r>
              <a:rPr lang="ru-RU" sz="2000" i="1" dirty="0" smtClean="0">
                <a:latin typeface="GOST type B" pitchFamily="34" charset="0"/>
              </a:rPr>
              <a:t> </a:t>
            </a:r>
            <a:endParaRPr lang="ru-RU" sz="2000" i="1" dirty="0"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 txBox="1">
            <a:spLocks/>
          </p:cNvSpPr>
          <p:nvPr/>
        </p:nvSpPr>
        <p:spPr>
          <a:xfrm>
            <a:off x="285720" y="4286250"/>
            <a:ext cx="2928958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2</a:t>
            </a:r>
            <a:r>
              <a:rPr kumimoji="0" sz="20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.Форма</a:t>
            </a:r>
            <a:r>
              <a:rPr kumimoji="0" sz="2000" b="0" i="1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 и размеры стрелки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6" name="Рисунок 5" descr="9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1" y="2571750"/>
            <a:ext cx="2787925" cy="1800000"/>
          </a:xfrm>
          <a:prstGeom prst="rect">
            <a:avLst/>
          </a:prstGeom>
        </p:spPr>
      </p:pic>
      <p:pic>
        <p:nvPicPr>
          <p:cNvPr id="7" name="Рисунок 6" descr="9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5985" y="785800"/>
            <a:ext cx="4988197" cy="2160000"/>
          </a:xfrm>
          <a:prstGeom prst="rect">
            <a:avLst/>
          </a:prstGeom>
        </p:spPr>
      </p:pic>
      <p:sp>
        <p:nvSpPr>
          <p:cNvPr id="8" name="Rectangle 1"/>
          <p:cNvSpPr txBox="1">
            <a:spLocks/>
          </p:cNvSpPr>
          <p:nvPr/>
        </p:nvSpPr>
        <p:spPr>
          <a:xfrm>
            <a:off x="3286117" y="2857502"/>
            <a:ext cx="2928958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</a:t>
            </a:r>
            <a:r>
              <a:rPr sz="2000" i="1" smtClean="0">
                <a:solidFill>
                  <a:srgbClr val="FF0000"/>
                </a:solidFill>
                <a:latin typeface="GOST type B" pitchFamily="34" charset="0"/>
                <a:ea typeface="+mj-ea"/>
                <a:cs typeface="Times New Roman" pitchFamily="18" charset="0"/>
              </a:rPr>
              <a:t>3.Нанисение размерных чисел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9" name="Рисунок 8" descr="9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86513" y="2571750"/>
            <a:ext cx="2360556" cy="1800000"/>
          </a:xfrm>
          <a:prstGeom prst="rect">
            <a:avLst/>
          </a:prstGeom>
        </p:spPr>
      </p:pic>
      <p:sp>
        <p:nvSpPr>
          <p:cNvPr id="10" name="Rectangle 1"/>
          <p:cNvSpPr txBox="1">
            <a:spLocks/>
          </p:cNvSpPr>
          <p:nvPr/>
        </p:nvSpPr>
        <p:spPr>
          <a:xfrm>
            <a:off x="6072198" y="4286250"/>
            <a:ext cx="2928958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</a:t>
            </a:r>
            <a:r>
              <a:rPr sz="2000" i="1" smtClean="0">
                <a:solidFill>
                  <a:srgbClr val="FF0000"/>
                </a:solidFill>
                <a:latin typeface="GOST type B" pitchFamily="34" charset="0"/>
                <a:ea typeface="+mj-ea"/>
                <a:cs typeface="Times New Roman" pitchFamily="18" charset="0"/>
              </a:rPr>
              <a:t>4</a:t>
            </a:r>
            <a:r>
              <a:rPr kumimoji="0" sz="20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.Нанесение</a:t>
            </a:r>
            <a:r>
              <a:rPr kumimoji="0" sz="2000" b="0" i="1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 размеров углов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571472" y="1142990"/>
            <a:ext cx="8391556" cy="3576653"/>
          </a:xfrm>
        </p:spPr>
        <p:txBody>
          <a:bodyPr>
            <a:noAutofit/>
          </a:bodyPr>
          <a:lstStyle>
            <a:extLst/>
          </a:lstStyle>
          <a:p>
            <a:pPr algn="just"/>
            <a:r>
              <a:rPr lang="ru-RU" sz="1700" i="1" dirty="0" smtClean="0">
                <a:latin typeface="GOST type B" pitchFamily="34" charset="0"/>
              </a:rPr>
              <a:t>Размеры квадратных элементов указывают со знаком, начертание которого показано на рис. 6. Плоские поверхности квадратного выступа или отверстия отмечают тонкими пересекающимися  линиями  (см. рис. 7).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Многие детали имеют фаски - небольшие конические поверхности (рис. 8). Если фаска снята под углом 45° то ее размер записывают условной надписью, первое число которой указывает высоту фаски, а второе - величину угла, например,      5 </a:t>
            </a:r>
            <a:r>
              <a:rPr lang="ru-RU" sz="1700" i="1" dirty="0" err="1" smtClean="0">
                <a:latin typeface="GOST type B" pitchFamily="34" charset="0"/>
              </a:rPr>
              <a:t>х</a:t>
            </a:r>
            <a:r>
              <a:rPr lang="ru-RU" sz="1700" i="1" dirty="0" smtClean="0">
                <a:latin typeface="GOST type B" pitchFamily="34" charset="0"/>
              </a:rPr>
              <a:t> 45° (см. рис.1, 7, 8)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Если деталь имеет несколько одинаковых размеров, то рекомендуется нанести размер одного из них, а число отверстий указать перед размерным числом рис.9.</a:t>
            </a:r>
          </a:p>
          <a:p>
            <a:pPr algn="just"/>
            <a:r>
              <a:rPr lang="ru-RU" sz="1700" i="1" dirty="0" smtClean="0">
                <a:latin typeface="GOST type B" pitchFamily="34" charset="0"/>
              </a:rPr>
              <a:t>Перед числом, указывающим толщину детали, ставят букву </a:t>
            </a:r>
            <a:r>
              <a:rPr lang="en-US" sz="1700" i="1" dirty="0" smtClean="0">
                <a:solidFill>
                  <a:srgbClr val="FF0000"/>
                </a:solidFill>
                <a:latin typeface="GOST type B" pitchFamily="34" charset="0"/>
              </a:rPr>
              <a:t>s</a:t>
            </a:r>
            <a:r>
              <a:rPr lang="ru-RU" sz="1700" i="1" dirty="0" smtClean="0">
                <a:solidFill>
                  <a:srgbClr val="FF0000"/>
                </a:solidFill>
                <a:latin typeface="GOST type B" pitchFamily="34" charset="0"/>
              </a:rPr>
              <a:t> </a:t>
            </a:r>
            <a:r>
              <a:rPr lang="ru-RU" sz="1700" i="1" dirty="0" smtClean="0">
                <a:latin typeface="GOST type B" pitchFamily="34" charset="0"/>
              </a:rPr>
              <a:t>(рис.9. а), а перед числом, обозначающим длину детали – букву</a:t>
            </a:r>
            <a:r>
              <a:rPr lang="en-US" sz="1700" i="1" dirty="0" smtClean="0">
                <a:latin typeface="GOST type B" pitchFamily="34" charset="0"/>
              </a:rPr>
              <a:t> </a:t>
            </a:r>
            <a:r>
              <a:rPr lang="en-US" sz="1700" i="1" dirty="0" smtClean="0">
                <a:solidFill>
                  <a:srgbClr val="FF0000"/>
                </a:solidFill>
                <a:latin typeface="GOST type B" pitchFamily="34" charset="0"/>
              </a:rPr>
              <a:t>l</a:t>
            </a:r>
            <a:r>
              <a:rPr lang="ru-RU" sz="1700" i="1" dirty="0" smtClean="0">
                <a:solidFill>
                  <a:srgbClr val="FF0000"/>
                </a:solidFill>
                <a:latin typeface="GOST type B" pitchFamily="34" charset="0"/>
              </a:rPr>
              <a:t> </a:t>
            </a:r>
            <a:r>
              <a:rPr lang="ru-RU" sz="1700" i="1" dirty="0" smtClean="0">
                <a:latin typeface="GOST type B" pitchFamily="34" charset="0"/>
              </a:rPr>
              <a:t>(рис.9.б).</a:t>
            </a:r>
          </a:p>
          <a:p>
            <a:pPr algn="just"/>
            <a:endParaRPr lang="ru-RU" sz="1800" i="1" baseline="30000" dirty="0" smtClean="0">
              <a:latin typeface="GOST type 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txBody>
          <a:bodyPr>
            <a:normAutofit/>
          </a:bodyPr>
          <a:lstStyle>
            <a:extLst/>
          </a:lstStyle>
          <a:p>
            <a:pPr algn="ctr"/>
            <a:r>
              <a:rPr lang="ru-RU" sz="4000" i="1" dirty="0" smtClean="0">
                <a:solidFill>
                  <a:srgbClr val="FF0000"/>
                </a:solidFill>
                <a:effectLst/>
                <a:latin typeface="GOST type B" pitchFamily="34" charset="0"/>
                <a:cs typeface="Times New Roman" pitchFamily="18" charset="0"/>
              </a:rPr>
              <a:t>Основные сведения о размерах</a:t>
            </a:r>
            <a:endParaRPr lang="ru-RU" sz="4000" i="1" dirty="0">
              <a:solidFill>
                <a:srgbClr val="FF0000"/>
              </a:solidFill>
              <a:effectLst/>
              <a:latin typeface="GOST type B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 txBox="1">
            <a:spLocks/>
          </p:cNvSpPr>
          <p:nvPr/>
        </p:nvSpPr>
        <p:spPr>
          <a:xfrm>
            <a:off x="1" y="4286250"/>
            <a:ext cx="5000660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Рис.5</a:t>
            </a:r>
            <a:r>
              <a:rPr kumimoji="0" sz="20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.Применение</a:t>
            </a:r>
            <a:r>
              <a:rPr kumimoji="0" sz="2000" b="0" i="1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 знака диаметра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  <p:pic>
        <p:nvPicPr>
          <p:cNvPr id="12" name="Рисунок 11" descr="9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3" y="1142990"/>
            <a:ext cx="4973781" cy="3060000"/>
          </a:xfrm>
          <a:prstGeom prst="rect">
            <a:avLst/>
          </a:prstGeom>
        </p:spPr>
      </p:pic>
      <p:pic>
        <p:nvPicPr>
          <p:cNvPr id="13" name="Рисунок 12" descr="9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5008" y="1142990"/>
            <a:ext cx="3063858" cy="3024000"/>
          </a:xfrm>
          <a:prstGeom prst="rect">
            <a:avLst/>
          </a:prstGeom>
        </p:spPr>
      </p:pic>
      <p:sp>
        <p:nvSpPr>
          <p:cNvPr id="14" name="Rectangle 1"/>
          <p:cNvSpPr txBox="1">
            <a:spLocks/>
          </p:cNvSpPr>
          <p:nvPr/>
        </p:nvSpPr>
        <p:spPr>
          <a:xfrm>
            <a:off x="5429255" y="4286250"/>
            <a:ext cx="3714745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Рис.6</a:t>
            </a:r>
            <a:r>
              <a:rPr kumimoji="0" sz="20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.Знаки</a:t>
            </a:r>
            <a:r>
              <a:rPr sz="2000" i="1" baseline="0" smtClean="0">
                <a:solidFill>
                  <a:srgbClr val="FF0000"/>
                </a:solidFill>
                <a:latin typeface="GOST type B" pitchFamily="34" charset="0"/>
                <a:ea typeface="+mj-ea"/>
                <a:cs typeface="Times New Roman" pitchFamily="18" charset="0"/>
              </a:rPr>
              <a:t>,</a:t>
            </a:r>
            <a:r>
              <a:rPr sz="2000" i="1" smtClean="0">
                <a:solidFill>
                  <a:srgbClr val="FF0000"/>
                </a:solidFill>
                <a:latin typeface="GOST type B" pitchFamily="34" charset="0"/>
                <a:ea typeface="+mj-ea"/>
                <a:cs typeface="Times New Roman" pitchFamily="18" charset="0"/>
              </a:rPr>
              <a:t> </a:t>
            </a:r>
            <a:r>
              <a:rPr kumimoji="0" sz="2000" b="0" i="1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ST type B" pitchFamily="34" charset="0"/>
                <a:ea typeface="+mj-ea"/>
                <a:cs typeface="Times New Roman" pitchFamily="18" charset="0"/>
              </a:rPr>
              <a:t>проставляемые перед размерными числами</a:t>
            </a: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OST type B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1087</Words>
  <Application>Microsoft Office PowerPoint</Application>
  <PresentationFormat>Экран (16:9)</PresentationFormat>
  <Paragraphs>94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Основные сведения о размерах</vt:lpstr>
      <vt:lpstr>Основные сведения о размерах</vt:lpstr>
      <vt:lpstr>Основные сведения о размерах</vt:lpstr>
      <vt:lpstr>Основные сведения о размерах</vt:lpstr>
      <vt:lpstr>Основные сведения о размерах</vt:lpstr>
      <vt:lpstr>Основные сведения о размерах</vt:lpstr>
      <vt:lpstr>Основные сведения о размерах</vt:lpstr>
      <vt:lpstr>Основные сведения о размерах</vt:lpstr>
      <vt:lpstr>Основные сведения о размерах</vt:lpstr>
      <vt:lpstr>Основные сведения о размерах</vt:lpstr>
      <vt:lpstr>Основные сведения о размерах</vt:lpstr>
      <vt:lpstr>Вопросы для самоконтроля</vt:lpstr>
      <vt:lpstr>Слайд 14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2009-09-08T16:43:45Z</dcterms:created>
  <dcterms:modified xsi:type="dcterms:W3CDTF">2024-10-24T05:20:11Z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