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93" r:id="rId2"/>
    <p:sldId id="256" r:id="rId3"/>
    <p:sldId id="288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0" d="100"/>
          <a:sy n="90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852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217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96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816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23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401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6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338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54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914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20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072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581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57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83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34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20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90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5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60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03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32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981944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ПЕДАГОГИКИ</a:t>
            </a: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C997E5-D0D7-41A8-A8E1-1E97720E34CA}"/>
              </a:ext>
            </a:extLst>
          </p:cNvPr>
          <p:cNvSpPr txBox="1"/>
          <p:nvPr/>
        </p:nvSpPr>
        <p:spPr>
          <a:xfrm>
            <a:off x="183412" y="4329029"/>
            <a:ext cx="4646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Севостьянова О.В.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625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64253F3-45F7-4480-B43E-DC6B25B1AB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33647"/>
            <a:ext cx="9144000" cy="479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724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0AD6045-7FAE-45B9-B2FB-CE2E0D7C75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209" y="717186"/>
            <a:ext cx="8751038" cy="438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817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270000" y="1345040"/>
            <a:ext cx="634763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ОБУЧЕНИЕ – это: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процесс целенаправленного взаимодействия учителя и учащихся, в ходе которого решаются задачи образования, воспитания и развития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специфический процесс познания, управляемый педагогом</a:t>
            </a:r>
          </a:p>
        </p:txBody>
      </p:sp>
    </p:spTree>
    <p:extLst>
      <p:ext uri="{BB962C8B-B14F-4D97-AF65-F5344CB8AC3E}">
        <p14:creationId xmlns:p14="http://schemas.microsoft.com/office/powerpoint/2010/main" val="2713961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270000" y="1345040"/>
            <a:ext cx="759809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ВОСПИТАНИЕ – это: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специально организованный и сознательно осуществляемый процесс воздействия на человека с целью формирования у него определенных личностных качеств и свойств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процесс взаимодействия воспитателя и воспитанников, направленный на формирование их личностных качеств и свойств</a:t>
            </a:r>
          </a:p>
        </p:txBody>
      </p:sp>
    </p:spTree>
    <p:extLst>
      <p:ext uri="{BB962C8B-B14F-4D97-AF65-F5344CB8AC3E}">
        <p14:creationId xmlns:p14="http://schemas.microsoft.com/office/powerpoint/2010/main" val="3781013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270000" y="1345040"/>
            <a:ext cx="759809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РАЗВИТИЕ – это</a:t>
            </a:r>
          </a:p>
          <a:p>
            <a:r>
              <a:rPr lang="ru-RU" sz="2400" dirty="0"/>
              <a:t>процесс становления личности под влиянием</a:t>
            </a:r>
          </a:p>
          <a:p>
            <a:r>
              <a:rPr lang="ru-RU" sz="2400" dirty="0"/>
              <a:t>внешних и внутренних, управляемых и</a:t>
            </a:r>
          </a:p>
          <a:p>
            <a:r>
              <a:rPr lang="ru-RU" sz="2400" dirty="0"/>
              <a:t>неуправляемых факторов; процесс физического,</a:t>
            </a:r>
          </a:p>
          <a:p>
            <a:r>
              <a:rPr lang="ru-RU" sz="2400" dirty="0"/>
              <a:t>умственного и нравственного роста; охватывает</a:t>
            </a:r>
          </a:p>
          <a:p>
            <a:r>
              <a:rPr lang="ru-RU" sz="2400" dirty="0"/>
              <a:t>количественные и качественные изменения</a:t>
            </a:r>
          </a:p>
          <a:p>
            <a:r>
              <a:rPr lang="ru-RU" sz="2400" dirty="0"/>
              <a:t>врожденных и приобретенных свойств</a:t>
            </a:r>
          </a:p>
        </p:txBody>
      </p:sp>
    </p:spTree>
    <p:extLst>
      <p:ext uri="{BB962C8B-B14F-4D97-AF65-F5344CB8AC3E}">
        <p14:creationId xmlns:p14="http://schemas.microsoft.com/office/powerpoint/2010/main" val="139355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270000" y="1345040"/>
            <a:ext cx="759809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ОБРАЗОВАНИЕ – это</a:t>
            </a:r>
          </a:p>
          <a:p>
            <a:r>
              <a:rPr lang="ru-RU" sz="2400" dirty="0"/>
              <a:t>процесс (или результат) освоения определенных обществом уровней культурного наследия общества и связанный с ним уровень индивидуального развития</a:t>
            </a:r>
          </a:p>
          <a:p>
            <a:endParaRPr lang="ru-RU" sz="2400" dirty="0"/>
          </a:p>
          <a:p>
            <a:r>
              <a:rPr lang="ru-RU" sz="2400" dirty="0"/>
              <a:t>Основную роль в образовании человека играют педагогический процесс и две его взаимосвязанные составляющие – обучение и воспитание</a:t>
            </a:r>
          </a:p>
        </p:txBody>
      </p:sp>
    </p:spTree>
    <p:extLst>
      <p:ext uri="{BB962C8B-B14F-4D97-AF65-F5344CB8AC3E}">
        <p14:creationId xmlns:p14="http://schemas.microsoft.com/office/powerpoint/2010/main" val="2801971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270000" y="1345040"/>
            <a:ext cx="759809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ОБРАЗОВАНИЕ – это</a:t>
            </a:r>
          </a:p>
          <a:p>
            <a:r>
              <a:rPr lang="ru-RU" sz="2400" dirty="0"/>
              <a:t>процесс (или результат) освоения определенных обществом уровней культурного наследия общества и связанный с ним уровень индивидуального развития</a:t>
            </a:r>
          </a:p>
          <a:p>
            <a:endParaRPr lang="ru-RU" sz="2400" dirty="0"/>
          </a:p>
          <a:p>
            <a:r>
              <a:rPr lang="ru-RU" sz="2400" dirty="0"/>
              <a:t>Основную роль в образовании человека играют педагогический процесс и две его взаимосвязанные составляющие – обучение и воспитание</a:t>
            </a:r>
          </a:p>
        </p:txBody>
      </p:sp>
    </p:spTree>
    <p:extLst>
      <p:ext uri="{BB962C8B-B14F-4D97-AF65-F5344CB8AC3E}">
        <p14:creationId xmlns:p14="http://schemas.microsoft.com/office/powerpoint/2010/main" val="726784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270000" y="1345040"/>
            <a:ext cx="759809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План занятия 2:</a:t>
            </a:r>
          </a:p>
          <a:p>
            <a:pPr marL="457200" indent="-457200">
              <a:buAutoNum type="arabicPeriod"/>
            </a:pPr>
            <a:r>
              <a:rPr lang="ru-RU" sz="2400" dirty="0"/>
              <a:t>Общее понятие о дидактике. Предмет дидактики. Задачи дидактики.</a:t>
            </a:r>
          </a:p>
          <a:p>
            <a:pPr marL="457200" indent="-457200">
              <a:buAutoNum type="arabicPeriod"/>
            </a:pPr>
            <a:r>
              <a:rPr lang="ru-RU" sz="2400" dirty="0"/>
              <a:t>Основные категории дидактики.</a:t>
            </a:r>
          </a:p>
          <a:p>
            <a:pPr marL="457200" indent="-457200">
              <a:buAutoNum type="arabicPeriod"/>
            </a:pPr>
            <a:r>
              <a:rPr lang="ru-RU" sz="2400" dirty="0"/>
              <a:t>Сущность процесса обучения, его особенности, движущие силы, функции.</a:t>
            </a:r>
          </a:p>
          <a:p>
            <a:pPr marL="457200" indent="-457200">
              <a:buAutoNum type="arabicPeriod"/>
            </a:pPr>
            <a:r>
              <a:rPr lang="ru-RU" sz="2400" dirty="0"/>
              <a:t>Структура процесса усвоения</a:t>
            </a:r>
          </a:p>
        </p:txBody>
      </p:sp>
    </p:spTree>
    <p:extLst>
      <p:ext uri="{BB962C8B-B14F-4D97-AF65-F5344CB8AC3E}">
        <p14:creationId xmlns:p14="http://schemas.microsoft.com/office/powerpoint/2010/main" val="3292584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270000" y="1345040"/>
            <a:ext cx="759809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План занятия 2:</a:t>
            </a:r>
          </a:p>
          <a:p>
            <a:pPr marL="457200" indent="-457200">
              <a:buAutoNum type="arabicPeriod"/>
            </a:pPr>
            <a:r>
              <a:rPr lang="ru-RU" sz="2400" dirty="0"/>
              <a:t>Общее понятие о дидактике. Предмет дидактики. Задачи дидактики.</a:t>
            </a:r>
          </a:p>
          <a:p>
            <a:pPr marL="457200" indent="-457200">
              <a:buAutoNum type="arabicPeriod"/>
            </a:pPr>
            <a:r>
              <a:rPr lang="ru-RU" sz="2400" dirty="0"/>
              <a:t>Основные категории дидактики.</a:t>
            </a:r>
          </a:p>
          <a:p>
            <a:pPr marL="457200" indent="-457200">
              <a:buAutoNum type="arabicPeriod"/>
            </a:pPr>
            <a:r>
              <a:rPr lang="ru-RU" sz="2400" dirty="0"/>
              <a:t>Сущность процесса обучения, его особенности, движущие силы, функции.</a:t>
            </a:r>
          </a:p>
          <a:p>
            <a:pPr marL="457200" indent="-457200">
              <a:buAutoNum type="arabicPeriod"/>
            </a:pPr>
            <a:r>
              <a:rPr lang="ru-RU" sz="2400" dirty="0"/>
              <a:t>Структура процесса усвоения</a:t>
            </a:r>
          </a:p>
        </p:txBody>
      </p:sp>
    </p:spTree>
    <p:extLst>
      <p:ext uri="{BB962C8B-B14F-4D97-AF65-F5344CB8AC3E}">
        <p14:creationId xmlns:p14="http://schemas.microsoft.com/office/powerpoint/2010/main" val="345532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270000" y="1003647"/>
            <a:ext cx="8278577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dirty="0"/>
              <a:t>Дидактика</a:t>
            </a:r>
            <a:r>
              <a:rPr lang="ru-RU" sz="2200" dirty="0"/>
              <a:t> (от греческого </a:t>
            </a:r>
            <a:r>
              <a:rPr lang="ru-RU" sz="2200" dirty="0" err="1"/>
              <a:t>didacticos</a:t>
            </a:r>
            <a:r>
              <a:rPr lang="ru-RU" sz="2200" dirty="0"/>
              <a:t>) – область педагогики, исследующая закономерности процесса обучения</a:t>
            </a:r>
          </a:p>
          <a:p>
            <a:r>
              <a:rPr lang="ru-RU" sz="2200" b="1" dirty="0"/>
              <a:t>Предмет дидактики </a:t>
            </a:r>
            <a:r>
              <a:rPr lang="ru-RU" sz="2200" dirty="0"/>
              <a:t>– процесс обучения, его закономерности</a:t>
            </a:r>
          </a:p>
          <a:p>
            <a:r>
              <a:rPr lang="ru-RU" sz="2200" b="1" dirty="0"/>
              <a:t>Термин</a:t>
            </a:r>
            <a:r>
              <a:rPr lang="ru-RU" sz="2200" dirty="0"/>
              <a:t> «дидактика» </a:t>
            </a:r>
            <a:r>
              <a:rPr lang="ru-RU" sz="2200" b="1" dirty="0"/>
              <a:t>введен</a:t>
            </a:r>
            <a:r>
              <a:rPr lang="ru-RU" sz="2200" dirty="0"/>
              <a:t> в 1613 году немецким педагогом Вольфгангом </a:t>
            </a:r>
            <a:r>
              <a:rPr lang="ru-RU" sz="2200" dirty="0" err="1"/>
              <a:t>Ратке</a:t>
            </a:r>
            <a:r>
              <a:rPr lang="ru-RU" sz="2200" dirty="0"/>
              <a:t> (1571-1635).</a:t>
            </a:r>
          </a:p>
          <a:p>
            <a:r>
              <a:rPr lang="ru-RU" sz="2200" dirty="0"/>
              <a:t>Дидактика как отрасль пед. науки получила четкое оформление в труде </a:t>
            </a:r>
            <a:r>
              <a:rPr lang="ru-RU" sz="2200" dirty="0" err="1"/>
              <a:t>Я.А.Коменского</a:t>
            </a:r>
            <a:r>
              <a:rPr lang="ru-RU" sz="2200" dirty="0"/>
              <a:t> (ученика </a:t>
            </a:r>
            <a:r>
              <a:rPr lang="ru-RU" sz="2200" dirty="0" err="1"/>
              <a:t>Ратке</a:t>
            </a:r>
            <a:r>
              <a:rPr lang="ru-RU" sz="2200" dirty="0"/>
              <a:t>) «Великая дидактика» (1632г.), в котором дидактика определена как «всеобщее искусство всех учить всему».</a:t>
            </a:r>
          </a:p>
          <a:p>
            <a:r>
              <a:rPr lang="ru-RU" sz="2200" dirty="0"/>
              <a:t>Из русских дореволюционных педагогов наибольший вклад в развитие дидактики внес </a:t>
            </a:r>
            <a:r>
              <a:rPr lang="ru-RU" sz="2200" dirty="0" err="1"/>
              <a:t>К.Д.Ушинский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461217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178455-59C8-4CEC-A5D6-545730FD346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FD06EA-C4DA-46EF-932A-EE96706E2A25}"/>
              </a:ext>
            </a:extLst>
          </p:cNvPr>
          <p:cNvSpPr txBox="1"/>
          <p:nvPr/>
        </p:nvSpPr>
        <p:spPr>
          <a:xfrm>
            <a:off x="762872" y="1738244"/>
            <a:ext cx="541464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План занятия 1: </a:t>
            </a:r>
          </a:p>
          <a:p>
            <a:endParaRPr lang="ru-RU" sz="2400" b="1" dirty="0"/>
          </a:p>
          <a:p>
            <a:pPr marL="342900" indent="-342900">
              <a:buAutoNum type="arabicPeriod"/>
            </a:pPr>
            <a:r>
              <a:rPr lang="ru-RU" sz="2400" dirty="0"/>
              <a:t>Общее понятие о педагогике как науке. Предмет, функции и задачи педагогики.</a:t>
            </a:r>
          </a:p>
          <a:p>
            <a:pPr marL="342900" indent="-342900">
              <a:buAutoNum type="arabicPeriod"/>
            </a:pPr>
            <a:r>
              <a:rPr lang="ru-RU" sz="2400" dirty="0"/>
              <a:t> Отрасли педагогики.</a:t>
            </a:r>
          </a:p>
          <a:p>
            <a:pPr marL="342900" indent="-342900">
              <a:buAutoNum type="arabicPeriod"/>
            </a:pPr>
            <a:r>
              <a:rPr lang="ru-RU" sz="2400" dirty="0"/>
              <a:t>Основные категории педагогики.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09C99-D201-48F9-95E7-7417C427F3CC}"/>
              </a:ext>
            </a:extLst>
          </p:cNvPr>
          <p:cNvSpPr txBox="1"/>
          <p:nvPr/>
        </p:nvSpPr>
        <p:spPr>
          <a:xfrm>
            <a:off x="344429" y="1230413"/>
            <a:ext cx="597131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Задачи дидактики (</a:t>
            </a:r>
            <a:r>
              <a:rPr lang="ru-RU" sz="2400" b="1" dirty="0" err="1"/>
              <a:t>П.И.Пидкасистый</a:t>
            </a:r>
            <a:r>
              <a:rPr lang="ru-RU" sz="2400" b="1" dirty="0"/>
              <a:t>)</a:t>
            </a:r>
          </a:p>
          <a:p>
            <a:r>
              <a:rPr lang="ru-RU" sz="2400" dirty="0"/>
              <a:t>1. Описывать и объяснять процесс обучения и условия его реализации.</a:t>
            </a:r>
          </a:p>
          <a:p>
            <a:r>
              <a:rPr lang="ru-RU" sz="2400" dirty="0"/>
              <a:t>2. Разрабатывать более совершенную организацию процесса обучения, новые обучающие системы, новые технологии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2698926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84FC43-4E6A-4BFC-9C81-FDCD324F4115}"/>
              </a:ext>
            </a:extLst>
          </p:cNvPr>
          <p:cNvSpPr txBox="1"/>
          <p:nvPr/>
        </p:nvSpPr>
        <p:spPr>
          <a:xfrm>
            <a:off x="542260" y="2602251"/>
            <a:ext cx="609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Основные категории дидактики - ?</a:t>
            </a:r>
          </a:p>
        </p:txBody>
      </p:sp>
      <p:pic>
        <p:nvPicPr>
          <p:cNvPr id="10" name="Рисунок 9" descr="Вопросительный знак со сплошной заливкой">
            <a:extLst>
              <a:ext uri="{FF2B5EF4-FFF2-40B4-BE49-F238E27FC236}">
                <a16:creationId xmlns:a16="http://schemas.microsoft.com/office/drawing/2014/main" id="{3F7E9A32-D6C0-414D-AE0F-0E4FC2D7BD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13051" y="1038847"/>
            <a:ext cx="1240793" cy="124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9089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819362-FFDC-4968-B870-110403A89A22}"/>
              </a:ext>
            </a:extLst>
          </p:cNvPr>
          <p:cNvSpPr txBox="1"/>
          <p:nvPr/>
        </p:nvSpPr>
        <p:spPr>
          <a:xfrm>
            <a:off x="887819" y="1367898"/>
            <a:ext cx="464642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ДИДАКТИКА</a:t>
            </a:r>
          </a:p>
          <a:p>
            <a:pPr algn="ctr"/>
            <a:r>
              <a:rPr lang="ru-RU" sz="2800" b="1" dirty="0"/>
              <a:t>Обучение</a:t>
            </a:r>
          </a:p>
          <a:p>
            <a:pPr algn="ctr"/>
            <a:r>
              <a:rPr lang="ru-RU" sz="2800" b="1" dirty="0"/>
              <a:t>Принципы обучения Содержание обучения Методы обучения</a:t>
            </a:r>
          </a:p>
          <a:p>
            <a:pPr algn="ctr"/>
            <a:r>
              <a:rPr lang="ru-RU" sz="2800" b="1" dirty="0"/>
              <a:t>Формы организации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1436790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00BD33-DDE8-43BE-890D-24BEC35912E3}"/>
              </a:ext>
            </a:extLst>
          </p:cNvPr>
          <p:cNvSpPr txBox="1"/>
          <p:nvPr/>
        </p:nvSpPr>
        <p:spPr>
          <a:xfrm>
            <a:off x="183412" y="929470"/>
            <a:ext cx="570227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ОСНОВНЫЕ КАТЕГОРИИ ДИДАКТИКИ</a:t>
            </a:r>
          </a:p>
          <a:p>
            <a:r>
              <a:rPr lang="ru-RU" sz="1600" b="1" u="sng" dirty="0"/>
              <a:t>Обучение - </a:t>
            </a:r>
            <a:r>
              <a:rPr lang="ru-RU" sz="1600" dirty="0"/>
              <a:t>…</a:t>
            </a:r>
          </a:p>
          <a:p>
            <a:r>
              <a:rPr lang="ru-RU" sz="1600" b="1" u="sng" dirty="0"/>
              <a:t>Принципы обучения </a:t>
            </a:r>
            <a:r>
              <a:rPr lang="ru-RU" sz="1600" dirty="0"/>
              <a:t>– система важнейших дидактических требований, соблюдение которых способствует эффективности процесса обучения</a:t>
            </a:r>
          </a:p>
          <a:p>
            <a:r>
              <a:rPr lang="ru-RU" sz="1600" b="1" u="sng" dirty="0"/>
              <a:t>Содержание образования </a:t>
            </a:r>
            <a:r>
              <a:rPr lang="ru-RU" sz="1600" dirty="0"/>
              <a:t>– система знаний, умений, навыков,</a:t>
            </a:r>
          </a:p>
          <a:p>
            <a:r>
              <a:rPr lang="ru-RU" sz="1600" dirty="0"/>
              <a:t>опыта творческой деятельности, опыта эмоционально-нравственного, ценностного отношения к действительности, которыми овладевают учащиеся в процессе обучения</a:t>
            </a:r>
          </a:p>
          <a:p>
            <a:r>
              <a:rPr lang="ru-RU" sz="1600" b="1" u="sng" dirty="0"/>
              <a:t>Методы обучения </a:t>
            </a:r>
            <a:r>
              <a:rPr lang="ru-RU" sz="1600" dirty="0"/>
              <a:t>– способы взаимосвязанной деятельности учителя и учащихся, направленной на решение задач образования, воспитания и развития</a:t>
            </a:r>
          </a:p>
          <a:p>
            <a:r>
              <a:rPr lang="ru-RU" sz="1600" b="1" u="sng" dirty="0"/>
              <a:t>Формы организации обучения </a:t>
            </a:r>
            <a:r>
              <a:rPr lang="ru-RU" sz="1600" dirty="0"/>
              <a:t>– внешнее выражение</a:t>
            </a:r>
          </a:p>
          <a:p>
            <a:r>
              <a:rPr lang="ru-RU" sz="1600" dirty="0"/>
              <a:t>согласованной деятельности учителя и учащихся, осуществляемой в установленном порядке и определенном режиме</a:t>
            </a:r>
          </a:p>
        </p:txBody>
      </p:sp>
    </p:spTree>
    <p:extLst>
      <p:ext uri="{BB962C8B-B14F-4D97-AF65-F5344CB8AC3E}">
        <p14:creationId xmlns:p14="http://schemas.microsoft.com/office/powerpoint/2010/main" val="35955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D3FC0E-91A3-49FE-AF0C-15EACC7619F3}"/>
              </a:ext>
            </a:extLst>
          </p:cNvPr>
          <p:cNvSpPr txBox="1"/>
          <p:nvPr/>
        </p:nvSpPr>
        <p:spPr>
          <a:xfrm>
            <a:off x="1089838" y="2442688"/>
            <a:ext cx="46464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ПЕДАГОГИКА – это ... 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pic>
        <p:nvPicPr>
          <p:cNvPr id="16" name="Рисунок 15" descr="Вопросительный знак со сплошной заливкой">
            <a:extLst>
              <a:ext uri="{FF2B5EF4-FFF2-40B4-BE49-F238E27FC236}">
                <a16:creationId xmlns:a16="http://schemas.microsoft.com/office/drawing/2014/main" id="{C44A44A7-597A-4BB4-852B-E827C867D0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13051" y="1038847"/>
            <a:ext cx="1240793" cy="124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223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D3FC0E-91A3-49FE-AF0C-15EACC7619F3}"/>
              </a:ext>
            </a:extLst>
          </p:cNvPr>
          <p:cNvSpPr txBox="1"/>
          <p:nvPr/>
        </p:nvSpPr>
        <p:spPr>
          <a:xfrm>
            <a:off x="1182858" y="915804"/>
            <a:ext cx="658954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/>
              <a:t>ПЕДАГОГИКА (с древне-греческого:</a:t>
            </a:r>
          </a:p>
          <a:p>
            <a:r>
              <a:rPr lang="ru-RU" sz="2000" b="1" dirty="0" err="1"/>
              <a:t>paides</a:t>
            </a:r>
            <a:r>
              <a:rPr lang="ru-RU" sz="2000" b="1" dirty="0"/>
              <a:t> - дитя; </a:t>
            </a:r>
            <a:r>
              <a:rPr lang="ru-RU" sz="2000" b="1" dirty="0" err="1"/>
              <a:t>ago</a:t>
            </a:r>
            <a:r>
              <a:rPr lang="ru-RU" sz="2000" b="1" dirty="0"/>
              <a:t> – вести, дословно - </a:t>
            </a:r>
            <a:r>
              <a:rPr lang="ru-RU" sz="2000" b="1" dirty="0" err="1"/>
              <a:t>детовождение</a:t>
            </a:r>
            <a:r>
              <a:rPr lang="ru-RU" sz="2000" b="1" dirty="0"/>
              <a:t>) –</a:t>
            </a:r>
          </a:p>
          <a:p>
            <a:r>
              <a:rPr lang="ru-RU" sz="2000" b="1" dirty="0"/>
              <a:t>это наука о воспитании, обучении и образовании</a:t>
            </a:r>
          </a:p>
          <a:p>
            <a:r>
              <a:rPr lang="ru-RU" sz="2000" b="1" dirty="0"/>
              <a:t>человека.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E1E9EC-F388-4706-91E6-71A0DF30C858}"/>
              </a:ext>
            </a:extLst>
          </p:cNvPr>
          <p:cNvSpPr txBox="1"/>
          <p:nvPr/>
        </p:nvSpPr>
        <p:spPr>
          <a:xfrm>
            <a:off x="366823" y="2421400"/>
            <a:ext cx="598081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Выделилась в</a:t>
            </a:r>
            <a:r>
              <a:rPr lang="ru-RU" sz="1800" b="1" dirty="0"/>
              <a:t> самостоятельную </a:t>
            </a:r>
            <a:r>
              <a:rPr lang="ru-RU" sz="1800" dirty="0"/>
              <a:t>научную дисциплину</a:t>
            </a:r>
          </a:p>
          <a:p>
            <a:pPr algn="just"/>
            <a:r>
              <a:rPr lang="ru-RU" sz="1800" b="1" dirty="0"/>
              <a:t>в XVII веке благодаря великому чешскому педагогу</a:t>
            </a:r>
          </a:p>
          <a:p>
            <a:pPr algn="just"/>
            <a:r>
              <a:rPr lang="ru-RU" sz="1800" b="1" dirty="0"/>
              <a:t>Яну Амосу Коменскому (1592-1670),</a:t>
            </a:r>
          </a:p>
          <a:p>
            <a:pPr algn="just"/>
            <a:r>
              <a:rPr lang="ru-RU" sz="1800" dirty="0"/>
              <a:t>который впервые определил предмет, задачи и основные категории педагогики, выдвинул идею всеобщего обучения всех детей независимо от социального положения родителей, пола и религиозной принадлежности</a:t>
            </a:r>
          </a:p>
        </p:txBody>
      </p:sp>
    </p:spTree>
    <p:extLst>
      <p:ext uri="{BB962C8B-B14F-4D97-AF65-F5344CB8AC3E}">
        <p14:creationId xmlns:p14="http://schemas.microsoft.com/office/powerpoint/2010/main" val="686081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D3FC0E-91A3-49FE-AF0C-15EACC7619F3}"/>
              </a:ext>
            </a:extLst>
          </p:cNvPr>
          <p:cNvSpPr txBox="1"/>
          <p:nvPr/>
        </p:nvSpPr>
        <p:spPr>
          <a:xfrm>
            <a:off x="599131" y="2326574"/>
            <a:ext cx="686863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/>
              <a:t>Что исследует педагогика (каков предмет)?</a:t>
            </a:r>
          </a:p>
          <a:p>
            <a:r>
              <a:rPr lang="ru-RU" sz="2800" b="1" dirty="0"/>
              <a:t>Какие задачи решает?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pic>
        <p:nvPicPr>
          <p:cNvPr id="7" name="Рисунок 6" descr="Вопросительный знак со сплошной заливкой">
            <a:extLst>
              <a:ext uri="{FF2B5EF4-FFF2-40B4-BE49-F238E27FC236}">
                <a16:creationId xmlns:a16="http://schemas.microsoft.com/office/drawing/2014/main" id="{B3973A8C-AE06-4F12-89C2-B0D20746D1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13051" y="1038847"/>
            <a:ext cx="1240793" cy="124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95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C28E0F-26E5-46E6-8192-EB5EAF2E76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809" y="840599"/>
            <a:ext cx="6976704" cy="412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866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0FFF58-EF4A-4392-97FC-7DF5CF461D99}"/>
              </a:ext>
            </a:extLst>
          </p:cNvPr>
          <p:cNvSpPr txBox="1"/>
          <p:nvPr/>
        </p:nvSpPr>
        <p:spPr>
          <a:xfrm>
            <a:off x="414670" y="1670155"/>
            <a:ext cx="596486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ПЕДАГОГИЧЕСКИЙ ПРОЦЕСС – </a:t>
            </a:r>
            <a:r>
              <a:rPr lang="ru-RU" sz="2000" dirty="0"/>
              <a:t>специально организованное, развивающееся во времени и в рамках определенной воспитательной системы взаимодействие воспитателей и воспитанников, направленное на достижение поставленной цели и призванное привести к преобразованию личностных качеств и свойств воспитанников</a:t>
            </a:r>
          </a:p>
        </p:txBody>
      </p:sp>
    </p:spTree>
    <p:extLst>
      <p:ext uri="{BB962C8B-B14F-4D97-AF65-F5344CB8AC3E}">
        <p14:creationId xmlns:p14="http://schemas.microsoft.com/office/powerpoint/2010/main" val="2463209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0FFF58-EF4A-4392-97FC-7DF5CF461D99}"/>
              </a:ext>
            </a:extLst>
          </p:cNvPr>
          <p:cNvSpPr txBox="1"/>
          <p:nvPr/>
        </p:nvSpPr>
        <p:spPr>
          <a:xfrm>
            <a:off x="414670" y="1670155"/>
            <a:ext cx="574158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ПЕДАГОГИКА – </a:t>
            </a:r>
            <a:r>
              <a:rPr lang="ru-RU" sz="2000" dirty="0"/>
              <a:t>это наука, изучающая сущность,</a:t>
            </a:r>
          </a:p>
          <a:p>
            <a:pPr algn="just"/>
            <a:r>
              <a:rPr lang="ru-RU" sz="2000" dirty="0"/>
              <a:t>закономерности, принципы, методы и формы</a:t>
            </a:r>
          </a:p>
          <a:p>
            <a:pPr algn="just"/>
            <a:r>
              <a:rPr lang="ru-RU" sz="2000" dirty="0"/>
              <a:t>организации педагогического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3716473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81EB9F-6C1B-468C-B4F2-D01F38BBDDE6}"/>
              </a:ext>
            </a:extLst>
          </p:cNvPr>
          <p:cNvSpPr/>
          <p:nvPr/>
        </p:nvSpPr>
        <p:spPr>
          <a:xfrm>
            <a:off x="0" y="0"/>
            <a:ext cx="9144000" cy="7336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B18B9-E2F1-478B-AD79-C108648D3459}"/>
              </a:ext>
            </a:extLst>
          </p:cNvPr>
          <p:cNvSpPr txBox="1"/>
          <p:nvPr/>
        </p:nvSpPr>
        <p:spPr>
          <a:xfrm>
            <a:off x="183412" y="182157"/>
            <a:ext cx="4577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ОСНОВЫ ПЕДАГОГИКИ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0FFF58-EF4A-4392-97FC-7DF5CF461D99}"/>
              </a:ext>
            </a:extLst>
          </p:cNvPr>
          <p:cNvSpPr txBox="1"/>
          <p:nvPr/>
        </p:nvSpPr>
        <p:spPr>
          <a:xfrm>
            <a:off x="350874" y="1003647"/>
            <a:ext cx="7091917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ОТРАСЛИ ПЕДАГОГИКИ:</a:t>
            </a:r>
          </a:p>
          <a:p>
            <a:pPr algn="just"/>
            <a:r>
              <a:rPr lang="ru-RU" b="1" dirty="0"/>
              <a:t>Общая педагогика</a:t>
            </a: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Возрастная педагогика </a:t>
            </a:r>
            <a:r>
              <a:rPr lang="ru-RU" b="1" dirty="0"/>
              <a:t>(</a:t>
            </a:r>
            <a:r>
              <a:rPr lang="ru-RU" b="1" dirty="0" err="1"/>
              <a:t>преддошкольная</a:t>
            </a:r>
            <a:r>
              <a:rPr lang="ru-RU" b="1" dirty="0"/>
              <a:t> /ясельная,</a:t>
            </a:r>
          </a:p>
          <a:p>
            <a:pPr algn="just"/>
            <a:r>
              <a:rPr lang="ru-RU" b="1" dirty="0"/>
              <a:t>дошкольная, педагогика школы, педагогика высшей школы,</a:t>
            </a:r>
          </a:p>
          <a:p>
            <a:pPr algn="just"/>
            <a:r>
              <a:rPr lang="ru-RU" b="1" dirty="0"/>
              <a:t>педагогика взрослых и </a:t>
            </a:r>
            <a:r>
              <a:rPr lang="ru-RU" b="1" dirty="0" err="1"/>
              <a:t>андрогогика</a:t>
            </a:r>
            <a:r>
              <a:rPr lang="ru-RU" b="1" dirty="0"/>
              <a:t>)</a:t>
            </a: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Социальная педагогика</a:t>
            </a: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Военная, инженерная, спортивная, театральная, музыкальная,</a:t>
            </a: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художественная, музейная </a:t>
            </a:r>
            <a:r>
              <a:rPr lang="ru-RU" b="1" dirty="0"/>
              <a:t>педагогика</a:t>
            </a: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Специальная </a:t>
            </a:r>
            <a:r>
              <a:rPr lang="ru-RU" b="1" dirty="0"/>
              <a:t>педагогика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/дефектология </a:t>
            </a:r>
            <a:r>
              <a:rPr lang="ru-RU" b="1" dirty="0"/>
              <a:t>(сурдопедагогика,</a:t>
            </a:r>
          </a:p>
          <a:p>
            <a:pPr algn="just"/>
            <a:r>
              <a:rPr lang="ru-RU" b="1" dirty="0"/>
              <a:t>тифлопедагогика, олигофренопедагогика, логопедия)</a:t>
            </a: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Производственная </a:t>
            </a:r>
            <a:r>
              <a:rPr lang="ru-RU" b="1" dirty="0"/>
              <a:t>педагогика</a:t>
            </a: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Исправительно-трудовая</a:t>
            </a:r>
            <a:r>
              <a:rPr lang="ru-RU" b="1" dirty="0"/>
              <a:t> педагогика</a:t>
            </a: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Частные/предметные </a:t>
            </a:r>
            <a:r>
              <a:rPr lang="ru-RU" b="1" dirty="0"/>
              <a:t>методики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908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804</Words>
  <Application>Microsoft Office PowerPoint</Application>
  <PresentationFormat>Экран (16:9)</PresentationFormat>
  <Paragraphs>155</Paragraphs>
  <Slides>23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Ольга Викторовна</cp:lastModifiedBy>
  <cp:revision>14</cp:revision>
  <dcterms:created xsi:type="dcterms:W3CDTF">2026-02-27T08:58:19Z</dcterms:created>
  <dcterms:modified xsi:type="dcterms:W3CDTF">2026-03-03T06:45:11Z</dcterms:modified>
</cp:coreProperties>
</file>