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703" r:id="rId2"/>
  </p:sldMasterIdLst>
  <p:notesMasterIdLst>
    <p:notesMasterId r:id="rId16"/>
  </p:notesMasterIdLst>
  <p:sldIdLst>
    <p:sldId id="290" r:id="rId3"/>
    <p:sldId id="262" r:id="rId4"/>
    <p:sldId id="466" r:id="rId5"/>
    <p:sldId id="465" r:id="rId6"/>
    <p:sldId id="470" r:id="rId7"/>
    <p:sldId id="471" r:id="rId8"/>
    <p:sldId id="482" r:id="rId9"/>
    <p:sldId id="480" r:id="rId10"/>
    <p:sldId id="467" r:id="rId11"/>
    <p:sldId id="484" r:id="rId12"/>
    <p:sldId id="487" r:id="rId13"/>
    <p:sldId id="486" r:id="rId14"/>
    <p:sldId id="485" r:id="rId15"/>
  </p:sldIdLst>
  <p:sldSz cx="12192000" cy="6858000"/>
  <p:notesSz cx="6858000" cy="9144000"/>
  <p:embeddedFontLst>
    <p:embeddedFont>
      <p:font typeface="Montserrat ExtraBold" panose="00000900000000000000" pitchFamily="2" charset="-52"/>
      <p:bold r:id="rId17"/>
      <p:bold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Roboto Black" panose="02000000000000000000" pitchFamily="2" charset="0"/>
      <p:bold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281"/>
    <a:srgbClr val="DEB3FF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26" autoAdjust="0"/>
    <p:restoredTop sz="94286" autoAdjust="0"/>
  </p:normalViewPr>
  <p:slideViewPr>
    <p:cSldViewPr showGuides="1">
      <p:cViewPr varScale="1">
        <p:scale>
          <a:sx n="103" d="100"/>
          <a:sy n="103" d="100"/>
        </p:scale>
        <p:origin x="138" y="22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7F3E-C4F6-428E-A3DC-E4E39FD9AA8E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8050-E774-4157-B135-6D8E6B85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8050-E774-4157-B135-6D8E6B85F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CE0DA-A504-40F2-B607-A2D2E0C1D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3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19D-9522-457B-8889-7A7B5B7B83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83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13F3-D587-4B24-BA83-9CA0DA5B8F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19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332" y="548681"/>
            <a:ext cx="9144000" cy="432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0000" y="207000"/>
            <a:ext cx="11772000" cy="6444000"/>
          </a:xfrm>
          <a:prstGeom prst="rect">
            <a:avLst/>
          </a:prstGeom>
          <a:noFill/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0168" y="221109"/>
            <a:ext cx="9362256" cy="687611"/>
          </a:xfrm>
          <a:pattFill prst="smConfetti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6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408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16632"/>
            <a:ext cx="8858200" cy="1008112"/>
          </a:xfrm>
          <a:pattFill prst="pct5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21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0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8000" y="99000"/>
            <a:ext cx="11916000" cy="6660000"/>
          </a:xfrm>
          <a:prstGeom prst="roundRect">
            <a:avLst>
              <a:gd name="adj" fmla="val 637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10813302" y="229830"/>
            <a:ext cx="1378664" cy="336550"/>
            <a:chOff x="5" y="316"/>
            <a:chExt cx="698" cy="212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710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6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66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33A-7096-4CD2-AC38-4F3C4899FC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0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79-0369-49AE-AD00-9115F16DDE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38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AFE-C4DD-4D2A-9C37-8E9CA04455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58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1CF9-3C62-42DC-98E8-CCE54B5030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298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976B-75D6-4957-B4EE-C97A3763A7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5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C472-83AB-483B-8F2B-2E03920D3F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617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56"/>
          <p:cNvGrpSpPr>
            <a:grpSpLocks/>
          </p:cNvGrpSpPr>
          <p:nvPr userDrawn="1"/>
        </p:nvGrpSpPr>
        <p:grpSpPr bwMode="auto">
          <a:xfrm>
            <a:off x="12813" y="233090"/>
            <a:ext cx="1378664" cy="336550"/>
            <a:chOff x="5" y="316"/>
            <a:chExt cx="698" cy="212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373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807D-F8F8-4E60-81A7-3B4D3982D16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64000" y="585352"/>
            <a:ext cx="11664000" cy="60120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.asurso.ru/course/index.php?categoryid=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spo.firpo.ru/listview/TeachingMaterial" TargetMode="External"/><Relationship Id="rId2" Type="http://schemas.openxmlformats.org/officeDocument/2006/relationships/hyperlink" Target="https://docs.edu.gov.ru/document/c5e5010d2b08f0a0d2e6423da6d45ab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edu.gov.ru/document/e2f7e224620a8aec7814ff53e623379b/" TargetMode="External"/><Relationship Id="rId4" Type="http://schemas.openxmlformats.org/officeDocument/2006/relationships/hyperlink" Target="https://firo.ranepa.ru/files/docs/2022/SPO/Rasporjazenie_-98--30-04-202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2863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71364" y="1916832"/>
            <a:ext cx="11449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3600" dirty="0" smtClean="0">
                <a:solidFill>
                  <a:schemeClr val="bg1"/>
                </a:solidFill>
              </a:rPr>
              <a:t>Внедрение методик преподавания общеобразовательных дисциплин с учетом профессиональной направленности программ СПО, реализуемых на базе основного общего образования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63452" y="200013"/>
            <a:ext cx="9865096" cy="851580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Совещание с руководителями территориальных управлений министерства образования и науки Самарской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476" y="577862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10.08.2022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181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04112" y="58052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Нисман О.Ю.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86728" y="241101"/>
            <a:ext cx="9821840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Организационно-методическая поддержка</a:t>
            </a:r>
          </a:p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ПОО региона со стороны ЦПО в 2022 году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980728"/>
            <a:ext cx="11794936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Разработка модельного макета рабочей программы по предмету общеобразовательного цикла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Проведение обучающих семинаров для управленческих и педагогических команд ПОО региона с привлечением специалистов ТУ по вопросам разработки содержания ОО предметов в соответствии с методиками + обучение в </a:t>
            </a:r>
            <a:r>
              <a:rPr lang="ru-RU" sz="2100" dirty="0" err="1" smtClean="0">
                <a:solidFill>
                  <a:srgbClr val="002060"/>
                </a:solidFill>
                <a:latin typeface="+mn-lt"/>
              </a:rPr>
              <a:t>Муранке</a:t>
            </a: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 (2022)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Создание 9 рабочих групп (иностранные языки, общественные науки, математика, информатика, физика и астрономия, химия, физическая культура, ОБЖ, русский язык и литература)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Создание и наполнение ЭМК СОО в СПО (руководители групп и администраторы ЭМК – ведущие заместители директора и методисты ПОО региона)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Интеграция содержания работы УМО по УГС и рабочих групп по общеобразовательным предметам</a:t>
            </a:r>
            <a:endParaRPr lang="ru-RU" sz="21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86728" y="241101"/>
            <a:ext cx="9389792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Инструменты организационно-методической поддержки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554" y="-1982125"/>
            <a:ext cx="11089232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Инструменты организационно-методической поддержки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r="40601" b="4071"/>
          <a:stretch/>
        </p:blipFill>
        <p:spPr bwMode="auto">
          <a:xfrm>
            <a:off x="6154314" y="1866683"/>
            <a:ext cx="5630317" cy="4730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57467" y="1346941"/>
            <a:ext cx="5436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do.asurso.ru/course/index.php?categoryid=4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6769" t="19900" r="48425" b="18500"/>
          <a:stretch/>
        </p:blipFill>
        <p:spPr>
          <a:xfrm>
            <a:off x="384590" y="1866682"/>
            <a:ext cx="2797560" cy="396251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5588" t="23401" r="48031" b="10101"/>
          <a:stretch/>
        </p:blipFill>
        <p:spPr>
          <a:xfrm>
            <a:off x="3270924" y="1866683"/>
            <a:ext cx="2794616" cy="396251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77000" y="937432"/>
            <a:ext cx="549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Региональный макет РП по общеобразовательным предметам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400" y="937432"/>
            <a:ext cx="5495386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ЭМК по общеобразовательным предметам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01104" y="184160"/>
            <a:ext cx="9389792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Алгоритм работы ПОО региона на внедрению методик в ОП СПО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4721" y="1340768"/>
            <a:ext cx="6912199" cy="129639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8756" y="1595590"/>
            <a:ext cx="6588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Разработка рабочих программ предметов общеобразовательного цикла по региональному макету 2022 </a:t>
            </a:r>
            <a:r>
              <a:rPr lang="ru-RU" sz="2000" dirty="0" smtClean="0">
                <a:solidFill>
                  <a:srgbClr val="C00000"/>
                </a:solidFill>
              </a:rPr>
              <a:t>СРОК – </a:t>
            </a:r>
            <a:r>
              <a:rPr lang="ru-RU" sz="2000" dirty="0" smtClean="0">
                <a:solidFill>
                  <a:srgbClr val="C00000"/>
                </a:solidFill>
              </a:rPr>
              <a:t>август 2022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0705" y="1052990"/>
            <a:ext cx="1836761" cy="57581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1 этап</a:t>
            </a:r>
            <a:endParaRPr lang="ru-RU" sz="24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5480" y="3140967"/>
            <a:ext cx="7172049" cy="134607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7488" y="3421704"/>
            <a:ext cx="721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Апробация </a:t>
            </a:r>
            <a:r>
              <a:rPr lang="ru-RU" sz="2000" dirty="0" smtClean="0"/>
              <a:t>рабочих программ </a:t>
            </a:r>
            <a:r>
              <a:rPr lang="ru-RU" sz="2000" dirty="0"/>
              <a:t>предметов </a:t>
            </a:r>
            <a:r>
              <a:rPr lang="ru-RU" sz="2000" dirty="0" smtClean="0"/>
              <a:t>общеобразовательного цикла по 100% специальностей и/или профессий в ПОО региона. </a:t>
            </a:r>
            <a:r>
              <a:rPr lang="ru-RU" sz="2000" dirty="0" smtClean="0">
                <a:solidFill>
                  <a:srgbClr val="C00000"/>
                </a:solidFill>
              </a:rPr>
              <a:t>Старт – 1 сентября 2022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1464" y="2853190"/>
            <a:ext cx="1836761" cy="57581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2 этап</a:t>
            </a:r>
            <a:endParaRPr lang="ru-RU" sz="2400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9576" y="4954683"/>
            <a:ext cx="7200800" cy="128262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03194" y="5219380"/>
            <a:ext cx="695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Разработка/актуализация контрольно-оценочных средств по предметам общеобразовательного цикла. </a:t>
            </a:r>
            <a:r>
              <a:rPr lang="ru-RU" sz="2000" dirty="0" smtClean="0">
                <a:solidFill>
                  <a:srgbClr val="C00000"/>
                </a:solidFill>
              </a:rPr>
              <a:t>Срок: 2022-2023 уч. год</a:t>
            </a:r>
            <a:endParaRPr lang="ru-RU" sz="20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5560" y="4653136"/>
            <a:ext cx="1836761" cy="57581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3</a:t>
            </a:r>
            <a:r>
              <a:rPr lang="ru-RU" sz="2400" dirty="0" smtClean="0">
                <a:latin typeface="+mj-lt"/>
              </a:rPr>
              <a:t> этап</a:t>
            </a:r>
            <a:endParaRPr lang="ru-RU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7576" y="1339699"/>
            <a:ext cx="4231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Контрольная точка –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методический (тематический) аудит РП по ООП в СПО со стороны ЦПО– сентябрь-октябрь 2022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619" y="3140967"/>
            <a:ext cx="3407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Контрольная точка –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разработка РП/КОС, профессионально-ориентированных заданий на 2022-2023 </a:t>
            </a:r>
            <a:r>
              <a:rPr lang="ru-RU" dirty="0" err="1" smtClean="0">
                <a:solidFill>
                  <a:srgbClr val="C00000"/>
                </a:solidFill>
                <a:latin typeface="+mn-lt"/>
              </a:rPr>
              <a:t>уч.год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– 01.06.2023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8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86728" y="241101"/>
            <a:ext cx="9389792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Участие ПОО региона в </a:t>
            </a:r>
            <a:r>
              <a:rPr lang="ru-RU" sz="280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апробации методик на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федеральном уровне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2664" y="1196752"/>
            <a:ext cx="10729192" cy="54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Перечень федеральных инновационных пилотных площадок от Самарской области, утвержденных приказом ФГБОУ ДПО ИРПО:</a:t>
            </a:r>
          </a:p>
          <a:p>
            <a:pPr>
              <a:lnSpc>
                <a:spcPct val="150000"/>
              </a:lnSpc>
            </a:pPr>
            <a:endParaRPr lang="ru-RU" sz="1050" dirty="0" smtClean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ГАПОУ СО Колледж технического 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художественногообразования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г.Тольятти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ГАПОУ СО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Новокуйбышевский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гуманитарно-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технологическийколледж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ГАПОУ СО Самарский колледж сервиса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производственногооборудования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им. Героя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Российской Федерации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Е.В.Золотухина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ГБПОУ Поволжский государственный колледж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ГБПОУ СО Самарский государственный колледж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сервисных технологий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и дизайна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ГБПОУ СО Самарский техникум промышленных технологий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ГБПОУ СО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Сызранский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медико-гуманитарный колледж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ГБПОУ Тольяттинский медицинский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2201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7432" y="225481"/>
            <a:ext cx="9389088" cy="3952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Показатели ФП «Современная школа»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084392"/>
            <a:ext cx="114116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Во всех образовательных организациях, реализующих программы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СПО,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в которых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 внедрены методики преподавания общеобразовательных 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дисциплин с 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учетом профессиональной направленности программ 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СПО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реализуемых на базе основного общего образования,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предусматривающие интенсивную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общеобразовательную подготовку обучающихся с включением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прикладных модулей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, соответствующих профессиональной направленности, в </a:t>
            </a:r>
            <a:r>
              <a:rPr lang="ru-RU" sz="220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т.ч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. с учетом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применения технологий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дистанционного и электронного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обучения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Во всех субъектах РФ 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обеспечен мониторинг качества общеобразовательной </a:t>
            </a:r>
            <a:r>
              <a:rPr lang="ru-RU" sz="2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подготовки обучающихся </a:t>
            </a:r>
            <a:r>
              <a:rPr lang="ru-RU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по программ среднего профессионального образования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Arial" pitchFamily="34" charset="0"/>
              </a:rPr>
              <a:t>, реализуемых на базе основного общего образования, в рамках ежегодного проведения Всероссийских проверочных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731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Левая фигурная скобка 15"/>
          <p:cNvSpPr/>
          <p:nvPr/>
        </p:nvSpPr>
        <p:spPr>
          <a:xfrm rot="16200000">
            <a:off x="5889130" y="-1260674"/>
            <a:ext cx="557757" cy="11089234"/>
          </a:xfrm>
          <a:prstGeom prst="leftBrace">
            <a:avLst>
              <a:gd name="adj1" fmla="val 50414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Заголовок 25"/>
          <p:cNvSpPr txBox="1">
            <a:spLocks/>
          </p:cNvSpPr>
          <p:nvPr/>
        </p:nvSpPr>
        <p:spPr>
          <a:xfrm>
            <a:off x="1425837" y="188640"/>
            <a:ext cx="9206667" cy="668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Образовательные программы СПО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(на базе 9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классов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692696"/>
            <a:ext cx="432048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ФГОС СОО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(с изменениями от 11.12.2020)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6160" y="711002"/>
            <a:ext cx="396044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ФГОС СПО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(по профессии/специальности)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1700808"/>
            <a:ext cx="4320480" cy="22859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личностные;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метапредметные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предметные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для базового/углубленного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уровня;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у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ниверсальные учебные действия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ф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ункциональная грамотность (математическая, финансовая, читательская, естественно-научная)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6160" y="1700808"/>
            <a:ext cx="3960440" cy="22859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Профессиональные компетенции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Общие компетенции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Опыт практической деятельности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Умения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Знания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9896" y="19888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Интеграция образовательных результатов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159896" y="2912170"/>
            <a:ext cx="2376264" cy="1277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5360" y="5661248"/>
            <a:ext cx="11521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srgbClr val="002060"/>
                </a:solidFill>
                <a:latin typeface="Roboto Black"/>
              </a:rPr>
              <a:t>Образовательный процесс с 1 курса </a:t>
            </a:r>
            <a:r>
              <a:rPr lang="ru-RU" dirty="0">
                <a:solidFill>
                  <a:srgbClr val="002060"/>
                </a:solidFill>
                <a:latin typeface="Roboto"/>
              </a:rPr>
              <a:t>в ПОО должен быть максимально </a:t>
            </a:r>
            <a:r>
              <a:rPr lang="ru-RU" dirty="0" err="1">
                <a:solidFill>
                  <a:srgbClr val="002060"/>
                </a:solidFill>
                <a:latin typeface="Roboto Black"/>
              </a:rPr>
              <a:t>релевантен</a:t>
            </a:r>
            <a:r>
              <a:rPr lang="ru-RU" dirty="0">
                <a:solidFill>
                  <a:srgbClr val="002060"/>
                </a:solidFill>
                <a:latin typeface="Roboto Black"/>
              </a:rPr>
              <a:t> профессиональной деятельности</a:t>
            </a:r>
            <a:r>
              <a:rPr lang="ru-RU" dirty="0">
                <a:solidFill>
                  <a:srgbClr val="002060"/>
                </a:solidFill>
                <a:latin typeface="Roboto"/>
              </a:rPr>
              <a:t>,  у обучающихся необходимо формировать опыт работы, соответствующий обязанностям и задачам, которые предстоит выполнять на рабочем месте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9416" y="4797151"/>
            <a:ext cx="10657184" cy="5760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ОБРАЗОВАТЕЛЬНЫЕ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ПРОГРАММЫ 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СПО </a:t>
            </a:r>
            <a:r>
              <a:rPr lang="ru-RU" sz="2000" dirty="0" smtClean="0">
                <a:solidFill>
                  <a:srgbClr val="0070C0"/>
                </a:solidFill>
              </a:rPr>
              <a:t>(база </a:t>
            </a:r>
            <a:r>
              <a:rPr lang="ru-RU" sz="2000" dirty="0">
                <a:solidFill>
                  <a:srgbClr val="0070C0"/>
                </a:solidFill>
              </a:rPr>
              <a:t>приёма – 9 классов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5"/>
          <p:cNvSpPr txBox="1">
            <a:spLocks/>
          </p:cNvSpPr>
          <p:nvPr/>
        </p:nvSpPr>
        <p:spPr>
          <a:xfrm>
            <a:off x="1271464" y="96462"/>
            <a:ext cx="9869729" cy="6682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Т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</a:rPr>
              <a:t>ребования к преподаванию ОО предметов в рамках СПО</a:t>
            </a:r>
            <a:endParaRPr lang="ru-RU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666107"/>
            <a:ext cx="3600400" cy="8773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ФГОС СОО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(с изменениями от 11.12.2020)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4232" y="666107"/>
            <a:ext cx="3600400" cy="8773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ФГОС СПО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(по профессии/специальности)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1804" y="648913"/>
            <a:ext cx="2628292" cy="8913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ПООП СОО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4031708"/>
            <a:ext cx="11521280" cy="14538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Методики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преподавания по общеобразовательным (обязательным) дисциплинам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учетом профессиональной направленности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СПО,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реализуемых на базе основного общего образования, предусматривающие интенсивную общеобразовательную подготовку обучающихся с включением прикладных модулей, соответствующих профессиональной </a:t>
            </a:r>
            <a:r>
              <a:rPr lang="ru-RU" sz="1700" dirty="0">
                <a:solidFill>
                  <a:srgbClr val="002060"/>
                </a:solidFill>
              </a:rPr>
              <a:t>направленности (</a:t>
            </a:r>
            <a:r>
              <a:rPr lang="ru-RU" sz="1700" dirty="0" smtClean="0">
                <a:solidFill>
                  <a:srgbClr val="002060"/>
                </a:solidFill>
              </a:rPr>
              <a:t>опубликованы </a:t>
            </a:r>
            <a:r>
              <a:rPr lang="ru-RU" sz="1700" dirty="0">
                <a:solidFill>
                  <a:srgbClr val="002060"/>
                </a:solidFill>
              </a:rPr>
              <a:t>на сайте </a:t>
            </a:r>
            <a:r>
              <a:rPr lang="ru-RU" sz="1700" dirty="0" err="1">
                <a:solidFill>
                  <a:srgbClr val="002060"/>
                </a:solidFill>
              </a:rPr>
              <a:t>Минпросвещения</a:t>
            </a:r>
            <a:r>
              <a:rPr lang="ru-RU" sz="1700" dirty="0">
                <a:solidFill>
                  <a:srgbClr val="002060"/>
                </a:solidFill>
              </a:rPr>
              <a:t> России </a:t>
            </a:r>
            <a:r>
              <a:rPr lang="ru-RU" sz="1700" dirty="0" smtClean="0">
                <a:solidFill>
                  <a:srgbClr val="002060"/>
                </a:solidFill>
              </a:rPr>
              <a:t>01.09.2021)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rgbClr val="002060"/>
                </a:solidFill>
                <a:hlinkClick r:id="rId2"/>
              </a:rPr>
              <a:t>https://docs.edu.gov.ru/document/c5e5010d2b08f0a0d2e6423da6d45ab4</a:t>
            </a:r>
            <a:r>
              <a:rPr lang="en-US" sz="1700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5629622"/>
            <a:ext cx="11521280" cy="9429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Примерные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рабочие программы общеобразовательных дисциплин с профессиональной составляющей (по профилям обучения)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</a:t>
            </a:r>
            <a:r>
              <a:rPr lang="ru-RU" sz="1700" dirty="0" smtClean="0">
                <a:solidFill>
                  <a:srgbClr val="002060"/>
                </a:solidFill>
              </a:rPr>
              <a:t>опубликованы на сайте ФГБОУ </a:t>
            </a:r>
            <a:r>
              <a:rPr lang="ru-RU" sz="1700" dirty="0">
                <a:solidFill>
                  <a:srgbClr val="002060"/>
                </a:solidFill>
              </a:rPr>
              <a:t>ДПО Институт развития профессионального </a:t>
            </a:r>
            <a:r>
              <a:rPr lang="ru-RU" sz="1700" dirty="0" smtClean="0">
                <a:solidFill>
                  <a:srgbClr val="002060"/>
                </a:solidFill>
              </a:rPr>
              <a:t>образования) </a:t>
            </a:r>
            <a:r>
              <a:rPr lang="en-US" sz="1700" dirty="0" smtClean="0">
                <a:solidFill>
                  <a:srgbClr val="C00000"/>
                </a:solidFill>
                <a:hlinkClick r:id="rId3"/>
              </a:rPr>
              <a:t>https</a:t>
            </a:r>
            <a:r>
              <a:rPr lang="en-US" sz="1700" dirty="0">
                <a:solidFill>
                  <a:srgbClr val="C00000"/>
                </a:solidFill>
                <a:hlinkClick r:id="rId3"/>
              </a:rPr>
              <a:t>://</a:t>
            </a:r>
            <a:r>
              <a:rPr lang="en-US" sz="1700" dirty="0" smtClean="0">
                <a:solidFill>
                  <a:srgbClr val="C00000"/>
                </a:solidFill>
                <a:hlinkClick r:id="rId3"/>
              </a:rPr>
              <a:t>reestrspo.firpo.ru/listview/TeachingMaterial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1916832"/>
            <a:ext cx="11521280" cy="9120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Концепция </a:t>
            </a:r>
            <a:r>
              <a:rPr lang="ru-RU" sz="1700" dirty="0">
                <a:solidFill>
                  <a:srgbClr val="002060"/>
                </a:solidFill>
              </a:rPr>
              <a:t>преподавания общеобразовательных дисциплин с учетом профессиональной направленности программ СПО, реализуемых на базе основного общего </a:t>
            </a:r>
            <a:r>
              <a:rPr lang="ru-RU" sz="1700" dirty="0" smtClean="0">
                <a:solidFill>
                  <a:srgbClr val="002060"/>
                </a:solidFill>
              </a:rPr>
              <a:t>образования (Распоряжение </a:t>
            </a:r>
            <a:r>
              <a:rPr lang="ru-RU" sz="1700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1700" dirty="0" smtClean="0">
                <a:solidFill>
                  <a:srgbClr val="002060"/>
                </a:solidFill>
              </a:rPr>
              <a:t> России 30.04.2021, № р-98)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rgbClr val="002060"/>
                </a:solidFill>
                <a:hlinkClick r:id="rId4"/>
              </a:rPr>
              <a:t>https://firo.ranepa.ru/files/docs/2022/SPO/Rasporjazenie_-98--</a:t>
            </a:r>
            <a:r>
              <a:rPr lang="en-US" sz="1700" dirty="0" smtClean="0">
                <a:solidFill>
                  <a:srgbClr val="002060"/>
                </a:solidFill>
                <a:hlinkClick r:id="rId4"/>
              </a:rPr>
              <a:t>30-04-2021.pdf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2924944"/>
            <a:ext cx="11521280" cy="970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2060"/>
                </a:solidFill>
              </a:rPr>
              <a:t>Методические рекомендации по реализации среднего общего образования в пределах освоения образовательной программы </a:t>
            </a:r>
            <a:r>
              <a:rPr lang="ru-RU" sz="1700" dirty="0" smtClean="0">
                <a:solidFill>
                  <a:srgbClr val="002060"/>
                </a:solidFill>
              </a:rPr>
              <a:t>СПО на </a:t>
            </a:r>
            <a:r>
              <a:rPr lang="ru-RU" sz="1700" dirty="0">
                <a:solidFill>
                  <a:srgbClr val="002060"/>
                </a:solidFill>
              </a:rPr>
              <a:t>базе основного общего </a:t>
            </a:r>
            <a:r>
              <a:rPr lang="ru-RU" sz="1700" dirty="0" smtClean="0">
                <a:solidFill>
                  <a:srgbClr val="002060"/>
                </a:solidFill>
              </a:rPr>
              <a:t>образования (</a:t>
            </a:r>
            <a:r>
              <a:rPr lang="ru-RU" sz="1700" dirty="0" err="1" smtClean="0">
                <a:solidFill>
                  <a:srgbClr val="002060"/>
                </a:solidFill>
              </a:rPr>
              <a:t>опубликовы</a:t>
            </a:r>
            <a:r>
              <a:rPr lang="ru-RU" sz="1700" dirty="0" smtClean="0">
                <a:solidFill>
                  <a:srgbClr val="002060"/>
                </a:solidFill>
              </a:rPr>
              <a:t> на сайте </a:t>
            </a:r>
            <a:r>
              <a:rPr lang="ru-RU" sz="1700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1700" dirty="0" smtClean="0">
                <a:solidFill>
                  <a:srgbClr val="002060"/>
                </a:solidFill>
              </a:rPr>
              <a:t> России 14.04.2021 )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hlinkClick r:id="rId5"/>
              </a:rPr>
              <a:t>https</a:t>
            </a:r>
            <a:r>
              <a:rPr lang="en-US" sz="1700" dirty="0">
                <a:solidFill>
                  <a:srgbClr val="002060"/>
                </a:solidFill>
                <a:hlinkClick r:id="rId5"/>
              </a:rPr>
              <a:t>://docs.edu.gov.ru/document/e2f7e224620a8aec7814ff53e623379b</a:t>
            </a:r>
            <a:r>
              <a:rPr lang="en-US" sz="1700" dirty="0" smtClean="0">
                <a:solidFill>
                  <a:srgbClr val="002060"/>
                </a:solidFill>
                <a:hlinkClick r:id="rId5"/>
              </a:rPr>
              <a:t>/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11" name="Крест 10"/>
          <p:cNvSpPr/>
          <p:nvPr/>
        </p:nvSpPr>
        <p:spPr>
          <a:xfrm>
            <a:off x="7284132" y="967433"/>
            <a:ext cx="576064" cy="576064"/>
          </a:xfrm>
          <a:prstGeom prst="plus">
            <a:avLst>
              <a:gd name="adj" fmla="val 3822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3" idx="3"/>
            <a:endCxn id="5" idx="1"/>
          </p:cNvCxnSpPr>
          <p:nvPr/>
        </p:nvCxnSpPr>
        <p:spPr>
          <a:xfrm flipV="1">
            <a:off x="3863752" y="1094592"/>
            <a:ext cx="468052" cy="102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5"/>
          <p:cNvSpPr txBox="1">
            <a:spLocks/>
          </p:cNvSpPr>
          <p:nvPr/>
        </p:nvSpPr>
        <p:spPr bwMode="gray">
          <a:xfrm>
            <a:off x="1415480" y="106170"/>
            <a:ext cx="8212988" cy="7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2800" dirty="0"/>
              <a:t>Цель и задачи Концепции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5480" y="836714"/>
            <a:ext cx="9721080" cy="1139617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+mj-lt"/>
              </a:rPr>
              <a:t>Цель: </a:t>
            </a:r>
            <a:r>
              <a:rPr lang="ru-RU" sz="1600" dirty="0">
                <a:solidFill>
                  <a:srgbClr val="002060"/>
                </a:solidFill>
              </a:rPr>
              <a:t>повышение качества преподавания общеобразовательных учебных предметов с учетом стратегических направлений (вызовов) развития системы СПО и совершенствование учебного процесса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организаций, </a:t>
            </a:r>
            <a:r>
              <a:rPr lang="ru-RU" sz="1600" dirty="0">
                <a:solidFill>
                  <a:srgbClr val="002060"/>
                </a:solidFill>
              </a:rPr>
              <a:t>реализующих указанные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5480" y="2132856"/>
            <a:ext cx="4680520" cy="13623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496" y="227977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Разработка и внедрение методик преподавания общеобразовательных учебных предметов с учетом интенсивного обучения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2024" y="2132856"/>
            <a:ext cx="4824536" cy="13623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040" y="216780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Обновление содержания общеобразовательных учебных предметов с включением прикладных модулей в соответствии с профилем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образовательных программ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СПО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5479" y="3689737"/>
            <a:ext cx="4680521" cy="13623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497" y="37228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Внедрение практики интеграции  содержания общеобразовательных учебных предметов с дисциплинами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общепрофессионального цикла и профессиональных модулей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2024" y="3689737"/>
            <a:ext cx="4824536" cy="13623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6040" y="3725770"/>
            <a:ext cx="4536504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Внедрение в педагогическую практику преподавателей общеобразовательного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цикла эффективных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образовательных технологий, в том числе технологий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дистанционного и электронного обучения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15479" y="5201905"/>
            <a:ext cx="4680521" cy="13623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9496" y="523544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Повышение квалификации педагогов общеобразовательного цикла  дисциплин (подготовка преподавателей к работе с новыми методиками преподавания общеобразовательных дисциплин)</a:t>
            </a:r>
          </a:p>
        </p:txBody>
      </p:sp>
    </p:spTree>
    <p:extLst>
      <p:ext uri="{BB962C8B-B14F-4D97-AF65-F5344CB8AC3E}">
        <p14:creationId xmlns:p14="http://schemas.microsoft.com/office/powerpoint/2010/main" val="6996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547336" y="1064094"/>
            <a:ext cx="5040560" cy="2880320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5480" y="140489"/>
            <a:ext cx="828092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800" dirty="0" smtClean="0">
                <a:solidFill>
                  <a:schemeClr val="bg2">
                    <a:lumMod val="75000"/>
                  </a:schemeClr>
                </a:solidFill>
              </a:rPr>
              <a:t>Ключевые составляющие Концепции</a:t>
            </a:r>
            <a:endParaRPr lang="en-US" alt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6096000" y="3429003"/>
            <a:ext cx="5087522" cy="2880320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999829" y="3429003"/>
            <a:ext cx="5087522" cy="2880320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384" y="1231047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+mn-lt"/>
              </a:rPr>
              <a:t>Внедрение методик преподавания общеобразовательных предметов  с учетом профессиональной направленности  программ СПО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6207" y="3944414"/>
            <a:ext cx="4823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+mn-lt"/>
              </a:rPr>
              <a:t>Применение дистанционных образовательных технологий и электронного обучения в образовательных организациях, реализующих программы СПО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480" y="3789043"/>
            <a:ext cx="4219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+mn-lt"/>
              </a:rPr>
              <a:t>Интенсивная общеобразовательная подготовка обучающихся с включением прикладных модулей соответствующей профессиональной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1224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1415480" y="5589240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Ромб 1"/>
          <p:cNvSpPr/>
          <p:nvPr/>
        </p:nvSpPr>
        <p:spPr>
          <a:xfrm>
            <a:off x="1434651" y="4291373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1434651" y="3120381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1434651" y="1863966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411701" y="647083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91479" y="129134"/>
            <a:ext cx="796888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Ключевые требования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320" y="548680"/>
            <a:ext cx="10476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 Изучение предметов на базовом и углубленном уровне (учет специфики получаемой профессии/специальности)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Выбор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профильных учебных предметов (предметы изучаемые на углубленном уровне) в соответствии с профилем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СПО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Введение 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дополнительных учебных предметов и курсов по выбору обучающихся в соответствии со спецификой получаемой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профессии/специальности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Выполнение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индивидуального проекта (выбор тематики проектов с учетом специфики осваиваемой профессией/специальностью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Организация занятий в лабораториях, мастерских, на учебных полигонах ПОО, а также в помещениях профильных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организаций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омб 8"/>
          <p:cNvSpPr/>
          <p:nvPr/>
        </p:nvSpPr>
        <p:spPr>
          <a:xfrm>
            <a:off x="1343472" y="4941168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Ромб 1"/>
          <p:cNvSpPr/>
          <p:nvPr/>
        </p:nvSpPr>
        <p:spPr>
          <a:xfrm>
            <a:off x="1343472" y="3140968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1357189" y="4293096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1352997" y="2564904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343472" y="1259235"/>
            <a:ext cx="432048" cy="504056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15480" y="1159912"/>
            <a:ext cx="10252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Отбор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учебных тем и видов практических заданий, их комбинация с учетом специфики будущей профессии/специальности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 Широкое применение профессиональной терминологии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Межпредметная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и междисциплинарная интеграция, направленная на формирование ФГ, ОК,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ПК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Опора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на современные производственные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технологии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Введение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профессионально ориентированных заданий (ПОЗ) в содержание практических работ и задач общеобразовательных  предметов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1479" y="129134"/>
            <a:ext cx="796888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Ключевые требования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6728" y="1052736"/>
            <a:ext cx="10469912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Содержание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рабочей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программы по </a:t>
            </a:r>
            <a:r>
              <a:rPr lang="ru-RU" sz="2000" noProof="0" dirty="0" smtClean="0">
                <a:solidFill>
                  <a:srgbClr val="002060"/>
                </a:solidFill>
                <a:latin typeface="+mn-lt"/>
              </a:rPr>
              <a:t>предметам общеобразовательного цикла образовательной программы СПО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должно разрабатываться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на основе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синхронизации образовательных результатов ФГОС СОО (личностных, предметных,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метапредметных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) и ФГОС СПО (ОК, ПК) с учетом профильной направленности профессии/ специальности;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интеграции и преемственности содержания по предмету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общеобразовательного цикла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содержания учебных дисциплин, профессиональных модулей ФГОС СПО.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386728" y="241101"/>
            <a:ext cx="9029752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Ключевые требования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4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2 Робото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1. Монсера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4234</TotalTime>
  <Words>1039</Words>
  <Application>Microsoft Office PowerPoint</Application>
  <PresentationFormat>Широкоэкранный</PresentationFormat>
  <Paragraphs>99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Montserrat ExtraBold</vt:lpstr>
      <vt:lpstr>Montserrat</vt:lpstr>
      <vt:lpstr>Roboto Black</vt:lpstr>
      <vt:lpstr>Roboto</vt:lpstr>
      <vt:lpstr>Arial</vt:lpstr>
      <vt:lpstr>Calibri</vt:lpstr>
      <vt:lpstr>Wingdings</vt:lpstr>
      <vt:lpstr>sample</vt:lpstr>
      <vt:lpstr>Специальное оформление</vt:lpstr>
      <vt:lpstr>Презентация PowerPoint</vt:lpstr>
      <vt:lpstr>Показатели ФП «Современная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Нисман Ольга Юрьевна</dc:creator>
  <cp:lastModifiedBy>Нисман Ольга Юрьевна</cp:lastModifiedBy>
  <cp:revision>223</cp:revision>
  <dcterms:created xsi:type="dcterms:W3CDTF">2022-05-17T06:31:00Z</dcterms:created>
  <dcterms:modified xsi:type="dcterms:W3CDTF">2022-08-08T14:33:14Z</dcterms:modified>
</cp:coreProperties>
</file>