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3" r:id="rId3"/>
  </p:sldMasterIdLst>
  <p:notesMasterIdLst>
    <p:notesMasterId r:id="rId69"/>
  </p:notesMasterIdLst>
  <p:handoutMasterIdLst>
    <p:handoutMasterId r:id="rId70"/>
  </p:handoutMasterIdLst>
  <p:sldIdLst>
    <p:sldId id="256" r:id="rId4"/>
    <p:sldId id="567" r:id="rId5"/>
    <p:sldId id="569" r:id="rId6"/>
    <p:sldId id="756" r:id="rId7"/>
    <p:sldId id="570" r:id="rId8"/>
    <p:sldId id="819" r:id="rId9"/>
    <p:sldId id="750" r:id="rId10"/>
    <p:sldId id="760" r:id="rId11"/>
    <p:sldId id="821" r:id="rId12"/>
    <p:sldId id="822" r:id="rId13"/>
    <p:sldId id="823" r:id="rId14"/>
    <p:sldId id="824" r:id="rId15"/>
    <p:sldId id="825" r:id="rId16"/>
    <p:sldId id="826" r:id="rId17"/>
    <p:sldId id="564" r:id="rId18"/>
    <p:sldId id="829" r:id="rId19"/>
    <p:sldId id="830" r:id="rId20"/>
    <p:sldId id="831" r:id="rId21"/>
    <p:sldId id="851" r:id="rId22"/>
    <p:sldId id="827" r:id="rId23"/>
    <p:sldId id="864" r:id="rId24"/>
    <p:sldId id="834" r:id="rId25"/>
    <p:sldId id="778" r:id="rId26"/>
    <p:sldId id="835" r:id="rId27"/>
    <p:sldId id="836" r:id="rId28"/>
    <p:sldId id="837" r:id="rId29"/>
    <p:sldId id="838" r:id="rId30"/>
    <p:sldId id="839" r:id="rId31"/>
    <p:sldId id="840" r:id="rId32"/>
    <p:sldId id="841" r:id="rId33"/>
    <p:sldId id="842" r:id="rId34"/>
    <p:sldId id="843" r:id="rId35"/>
    <p:sldId id="852" r:id="rId36"/>
    <p:sldId id="844" r:id="rId37"/>
    <p:sldId id="853" r:id="rId38"/>
    <p:sldId id="845" r:id="rId39"/>
    <p:sldId id="849" r:id="rId40"/>
    <p:sldId id="846" r:id="rId41"/>
    <p:sldId id="786" r:id="rId42"/>
    <p:sldId id="718" r:id="rId43"/>
    <p:sldId id="850" r:id="rId44"/>
    <p:sldId id="795" r:id="rId45"/>
    <p:sldId id="726" r:id="rId46"/>
    <p:sldId id="723" r:id="rId47"/>
    <p:sldId id="855" r:id="rId48"/>
    <p:sldId id="856" r:id="rId49"/>
    <p:sldId id="857" r:id="rId50"/>
    <p:sldId id="858" r:id="rId51"/>
    <p:sldId id="727" r:id="rId52"/>
    <p:sldId id="597" r:id="rId53"/>
    <p:sldId id="788" r:id="rId54"/>
    <p:sldId id="860" r:id="rId55"/>
    <p:sldId id="859" r:id="rId56"/>
    <p:sldId id="861" r:id="rId57"/>
    <p:sldId id="789" r:id="rId58"/>
    <p:sldId id="790" r:id="rId59"/>
    <p:sldId id="728" r:id="rId60"/>
    <p:sldId id="724" r:id="rId61"/>
    <p:sldId id="725" r:id="rId62"/>
    <p:sldId id="598" r:id="rId63"/>
    <p:sldId id="600" r:id="rId64"/>
    <p:sldId id="700" r:id="rId65"/>
    <p:sldId id="719" r:id="rId66"/>
    <p:sldId id="862" r:id="rId67"/>
    <p:sldId id="863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00"/>
    <a:srgbClr val="0000FF"/>
    <a:srgbClr val="EAEAEA"/>
    <a:srgbClr val="600000"/>
    <a:srgbClr val="00194C"/>
    <a:srgbClr val="000C00"/>
    <a:srgbClr val="002200"/>
    <a:srgbClr val="C6ECD5"/>
    <a:srgbClr val="00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846" autoAdjust="0"/>
    <p:restoredTop sz="94988" autoAdjust="0"/>
  </p:normalViewPr>
  <p:slideViewPr>
    <p:cSldViewPr>
      <p:cViewPr varScale="1">
        <p:scale>
          <a:sx n="111" d="100"/>
          <a:sy n="111" d="100"/>
        </p:scale>
        <p:origin x="1158" y="11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44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29A09-0BE1-4D86-B219-F43F17943796}" type="doc">
      <dgm:prSet loTypeId="urn:microsoft.com/office/officeart/2005/8/layout/h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3BED2B1-DF14-4D68-84DA-E0C5FA3C9289}">
      <dgm:prSet phldrT="[Текст]" custT="1"/>
      <dgm:spPr>
        <a:solidFill>
          <a:srgbClr val="FDFDFD"/>
        </a:solidFill>
        <a:ln w="28575">
          <a:solidFill>
            <a:srgbClr val="600000"/>
          </a:solidFill>
        </a:ln>
      </dgm:spPr>
      <dgm:t>
        <a:bodyPr/>
        <a:lstStyle/>
        <a:p>
          <a:pPr algn="ctr"/>
          <a:endParaRPr lang="ru-RU" sz="20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Анкеты для</a:t>
          </a:r>
        </a:p>
        <a:p>
          <a:pPr algn="ctr"/>
          <a:r>
            <a: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</a:t>
          </a:r>
        </a:p>
        <a:p>
          <a:pPr marL="268288" indent="-179388" algn="l"/>
          <a:r>
            <a: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2000" b="1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изучения </a:t>
          </a:r>
          <a:r>
            <a: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кадровых потребностей предприятия</a:t>
          </a:r>
        </a:p>
        <a:p>
          <a:pPr marL="268288" indent="-179388" algn="ctr"/>
          <a:endParaRPr lang="ru-RU" sz="600" b="1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68288" indent="-179388" algn="l"/>
          <a:r>
            <a: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2000" b="1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ранжирования </a:t>
          </a:r>
          <a:r>
            <a: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трудовых функций</a:t>
          </a:r>
        </a:p>
        <a:p>
          <a:pPr algn="ctr"/>
          <a:endParaRPr lang="ru-RU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9DB86-F2C0-4AEE-A6E5-2056975EB8B8}" type="parTrans" cxnId="{54EBDA90-3DA6-41F5-872A-0D83C8E12C3D}">
      <dgm:prSet/>
      <dgm:spPr/>
      <dgm:t>
        <a:bodyPr/>
        <a:lstStyle/>
        <a:p>
          <a:endParaRPr lang="ru-RU" sz="170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212642-0530-4FAA-AE6B-0B6CE47C4D7C}" type="sibTrans" cxnId="{54EBDA90-3DA6-41F5-872A-0D83C8E12C3D}">
      <dgm:prSet/>
      <dgm:spPr/>
      <dgm:t>
        <a:bodyPr/>
        <a:lstStyle/>
        <a:p>
          <a:endParaRPr lang="ru-RU" sz="170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18842-3F80-4885-ADD7-3C51DA2DDA5D}">
      <dgm:prSet phldrT="[Текст]" custT="1"/>
      <dgm:spPr>
        <a:solidFill>
          <a:srgbClr val="FDFDFD"/>
        </a:solidFill>
        <a:ln w="28575">
          <a:solidFill>
            <a:srgbClr val="6000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ГАЙД ИНТЕРВЬЮ</a:t>
          </a:r>
        </a:p>
        <a:p>
          <a:endParaRPr lang="ru-RU" sz="2000" b="1" dirty="0" smtClean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b="1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(опросные </a:t>
          </a:r>
          <a:r>
            <a: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листы для проведения интервью со специалистами </a:t>
          </a:r>
          <a:r>
            <a:rPr lang="ru-RU" sz="2000" b="1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предприятия)</a:t>
          </a:r>
          <a:endParaRPr lang="ru-RU" sz="2000" b="1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C9DDB-7ABD-4547-BE08-86AA68009801}" type="parTrans" cxnId="{D1071BE5-37D1-4914-B0F5-7BD3BD710BD6}">
      <dgm:prSet/>
      <dgm:spPr/>
      <dgm:t>
        <a:bodyPr/>
        <a:lstStyle/>
        <a:p>
          <a:endParaRPr lang="ru-RU" sz="170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AA36EC-71B0-431E-8758-960E75A17773}" type="sibTrans" cxnId="{D1071BE5-37D1-4914-B0F5-7BD3BD710BD6}">
      <dgm:prSet/>
      <dgm:spPr/>
      <dgm:t>
        <a:bodyPr/>
        <a:lstStyle/>
        <a:p>
          <a:endParaRPr lang="ru-RU" sz="170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A5988-697B-475E-8F8A-BA100DC529F1}">
      <dgm:prSet custT="1"/>
      <dgm:spPr>
        <a:solidFill>
          <a:srgbClr val="FDFDFD"/>
        </a:solidFill>
        <a:ln w="28575">
          <a:solidFill>
            <a:srgbClr val="6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Карты наблюдений за деятельностью рабочего</a:t>
          </a:r>
        </a:p>
        <a:p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58B15-6F86-4351-B559-B9EA8D512A66}" type="parTrans" cxnId="{7C3D8DF5-FF70-4058-841F-0948E6E41D4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A131161-FCE6-4C09-BBBC-4D349A78E289}" type="sibTrans" cxnId="{7C3D8DF5-FF70-4058-841F-0948E6E41D4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B1C78EF-BF11-4468-AEF8-CBF5FD84847F}" type="pres">
      <dgm:prSet presAssocID="{FC729A09-0BE1-4D86-B219-F43F179437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167B3-3A16-41FF-90C4-1EBA229DEC39}" type="pres">
      <dgm:prSet presAssocID="{F3BED2B1-DF14-4D68-84DA-E0C5FA3C9289}" presName="node" presStyleLbl="node1" presStyleIdx="0" presStyleCnt="3" custScaleX="57969" custLinFactNeighborX="-83634" custLinFactNeighborY="-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F34FE-6E0D-4BF4-97DB-49BAF55A5B50}" type="pres">
      <dgm:prSet presAssocID="{CD212642-0530-4FAA-AE6B-0B6CE47C4D7C}" presName="sibTrans" presStyleCnt="0"/>
      <dgm:spPr/>
      <dgm:t>
        <a:bodyPr/>
        <a:lstStyle/>
        <a:p>
          <a:endParaRPr lang="ru-RU"/>
        </a:p>
      </dgm:t>
    </dgm:pt>
    <dgm:pt modelId="{797E6DEF-F10D-4E35-BC16-18737EAD456C}" type="pres">
      <dgm:prSet presAssocID="{EC218842-3F80-4885-ADD7-3C51DA2DDA5D}" presName="node" presStyleLbl="node1" presStyleIdx="1" presStyleCnt="3" custScaleX="54534" custScaleY="100000" custLinFactNeighborX="17036" custLinFactNeighborY="-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DE849-9885-4AEA-A087-13A179CE310F}" type="pres">
      <dgm:prSet presAssocID="{B4AA36EC-71B0-431E-8758-960E75A17773}" presName="sibTrans" presStyleCnt="0"/>
      <dgm:spPr/>
      <dgm:t>
        <a:bodyPr/>
        <a:lstStyle/>
        <a:p>
          <a:endParaRPr lang="ru-RU"/>
        </a:p>
      </dgm:t>
    </dgm:pt>
    <dgm:pt modelId="{A12B3B22-5305-43C0-8B21-3376A90D5470}" type="pres">
      <dgm:prSet presAssocID="{F68A5988-697B-475E-8F8A-BA100DC529F1}" presName="node" presStyleLbl="node1" presStyleIdx="2" presStyleCnt="3" custScaleX="52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071BE5-37D1-4914-B0F5-7BD3BD710BD6}" srcId="{FC729A09-0BE1-4D86-B219-F43F17943796}" destId="{EC218842-3F80-4885-ADD7-3C51DA2DDA5D}" srcOrd="1" destOrd="0" parTransId="{FD6C9DDB-7ABD-4547-BE08-86AA68009801}" sibTransId="{B4AA36EC-71B0-431E-8758-960E75A17773}"/>
    <dgm:cxn modelId="{34B3178F-368F-4C37-82D3-4750D4F57B1D}" type="presOf" srcId="{FC729A09-0BE1-4D86-B219-F43F17943796}" destId="{7B1C78EF-BF11-4468-AEF8-CBF5FD84847F}" srcOrd="0" destOrd="0" presId="urn:microsoft.com/office/officeart/2005/8/layout/hList6"/>
    <dgm:cxn modelId="{54EBDA90-3DA6-41F5-872A-0D83C8E12C3D}" srcId="{FC729A09-0BE1-4D86-B219-F43F17943796}" destId="{F3BED2B1-DF14-4D68-84DA-E0C5FA3C9289}" srcOrd="0" destOrd="0" parTransId="{13C9DB86-F2C0-4AEE-A6E5-2056975EB8B8}" sibTransId="{CD212642-0530-4FAA-AE6B-0B6CE47C4D7C}"/>
    <dgm:cxn modelId="{BF6435F7-859B-47BF-AE1D-0229C71A7E50}" type="presOf" srcId="{EC218842-3F80-4885-ADD7-3C51DA2DDA5D}" destId="{797E6DEF-F10D-4E35-BC16-18737EAD456C}" srcOrd="0" destOrd="0" presId="urn:microsoft.com/office/officeart/2005/8/layout/hList6"/>
    <dgm:cxn modelId="{7C3D8DF5-FF70-4058-841F-0948E6E41D41}" srcId="{FC729A09-0BE1-4D86-B219-F43F17943796}" destId="{F68A5988-697B-475E-8F8A-BA100DC529F1}" srcOrd="2" destOrd="0" parTransId="{90558B15-6F86-4351-B559-B9EA8D512A66}" sibTransId="{3A131161-FCE6-4C09-BBBC-4D349A78E289}"/>
    <dgm:cxn modelId="{F78F3EBF-4201-438C-90B2-2ED310E08202}" type="presOf" srcId="{F3BED2B1-DF14-4D68-84DA-E0C5FA3C9289}" destId="{35B167B3-3A16-41FF-90C4-1EBA229DEC39}" srcOrd="0" destOrd="0" presId="urn:microsoft.com/office/officeart/2005/8/layout/hList6"/>
    <dgm:cxn modelId="{3E9E0531-84CF-4340-ADF7-B3165DFB9EDC}" type="presOf" srcId="{F68A5988-697B-475E-8F8A-BA100DC529F1}" destId="{A12B3B22-5305-43C0-8B21-3376A90D5470}" srcOrd="0" destOrd="0" presId="urn:microsoft.com/office/officeart/2005/8/layout/hList6"/>
    <dgm:cxn modelId="{603F0611-521E-4D36-861F-6057E909D453}" type="presParOf" srcId="{7B1C78EF-BF11-4468-AEF8-CBF5FD84847F}" destId="{35B167B3-3A16-41FF-90C4-1EBA229DEC39}" srcOrd="0" destOrd="0" presId="urn:microsoft.com/office/officeart/2005/8/layout/hList6"/>
    <dgm:cxn modelId="{BE7E2880-D97B-402A-B7D5-A4224989AC1D}" type="presParOf" srcId="{7B1C78EF-BF11-4468-AEF8-CBF5FD84847F}" destId="{10CF34FE-6E0D-4BF4-97DB-49BAF55A5B50}" srcOrd="1" destOrd="0" presId="urn:microsoft.com/office/officeart/2005/8/layout/hList6"/>
    <dgm:cxn modelId="{EC9D7F9A-D9F7-4E04-B510-6F60D75BEF57}" type="presParOf" srcId="{7B1C78EF-BF11-4468-AEF8-CBF5FD84847F}" destId="{797E6DEF-F10D-4E35-BC16-18737EAD456C}" srcOrd="2" destOrd="0" presId="urn:microsoft.com/office/officeart/2005/8/layout/hList6"/>
    <dgm:cxn modelId="{CB5803DC-9EE2-49A4-9A17-91335F94D2D0}" type="presParOf" srcId="{7B1C78EF-BF11-4468-AEF8-CBF5FD84847F}" destId="{360DE849-9885-4AEA-A087-13A179CE310F}" srcOrd="3" destOrd="0" presId="urn:microsoft.com/office/officeart/2005/8/layout/hList6"/>
    <dgm:cxn modelId="{B76C9076-8981-420B-9BAC-90C98FDD8676}" type="presParOf" srcId="{7B1C78EF-BF11-4468-AEF8-CBF5FD84847F}" destId="{A12B3B22-5305-43C0-8B21-3376A90D5470}" srcOrd="4" destOrd="0" presId="urn:microsoft.com/office/officeart/2005/8/layout/hList6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167B3-3A16-41FF-90C4-1EBA229DEC39}">
      <dsp:nvSpPr>
        <dsp:cNvPr id="0" name=""/>
        <dsp:cNvSpPr/>
      </dsp:nvSpPr>
      <dsp:spPr>
        <a:xfrm rot="16200000">
          <a:off x="-970041" y="970041"/>
          <a:ext cx="4816227" cy="2876143"/>
        </a:xfrm>
        <a:prstGeom prst="flowChartManualOperation">
          <a:avLst/>
        </a:prstGeom>
        <a:solidFill>
          <a:srgbClr val="FDFDFD"/>
        </a:solidFill>
        <a:ln w="28575">
          <a:solidFill>
            <a:srgbClr val="6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Анкеты для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</a:t>
          </a:r>
        </a:p>
        <a:p>
          <a:pPr marL="268288" lvl="0" indent="-179388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2000" b="1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изучения </a:t>
          </a:r>
          <a:r>
            <a:rPr lang="ru-RU" sz="20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кадровых потребностей предприятия</a:t>
          </a:r>
        </a:p>
        <a:p>
          <a:pPr marL="268288" lvl="0" indent="-179388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68288" lvl="0" indent="-179388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2000" b="1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ранжирования </a:t>
          </a:r>
          <a:r>
            <a:rPr lang="ru-RU" sz="20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трудовых функций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" y="963244"/>
        <a:ext cx="2876143" cy="2889737"/>
      </dsp:txXfrm>
    </dsp:sp>
    <dsp:sp modelId="{797E6DEF-F10D-4E35-BC16-18737EAD456C}">
      <dsp:nvSpPr>
        <dsp:cNvPr id="0" name=""/>
        <dsp:cNvSpPr/>
      </dsp:nvSpPr>
      <dsp:spPr>
        <a:xfrm rot="16200000">
          <a:off x="2258028" y="1055255"/>
          <a:ext cx="4816227" cy="2705715"/>
        </a:xfrm>
        <a:prstGeom prst="flowChartManualOperation">
          <a:avLst/>
        </a:prstGeom>
        <a:solidFill>
          <a:srgbClr val="FDFDFD"/>
        </a:solidFill>
        <a:ln w="28575">
          <a:solidFill>
            <a:srgbClr val="6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ГАЙД ИНТЕРВЬЮ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(опросные </a:t>
          </a:r>
          <a:r>
            <a:rPr lang="ru-RU" sz="20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листы для проведения интервью со специалистами </a:t>
          </a:r>
          <a:r>
            <a:rPr lang="ru-RU" sz="2000" b="1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предприятия)</a:t>
          </a:r>
          <a:endParaRPr lang="ru-RU" sz="2000" b="1" kern="12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313284" y="963244"/>
        <a:ext cx="2705715" cy="2889737"/>
      </dsp:txXfrm>
    </dsp:sp>
    <dsp:sp modelId="{A12B3B22-5305-43C0-8B21-3376A90D5470}">
      <dsp:nvSpPr>
        <dsp:cNvPr id="0" name=""/>
        <dsp:cNvSpPr/>
      </dsp:nvSpPr>
      <dsp:spPr>
        <a:xfrm rot="16200000">
          <a:off x="5219425" y="1108294"/>
          <a:ext cx="4816227" cy="2599638"/>
        </a:xfrm>
        <a:prstGeom prst="flowChartManualOperation">
          <a:avLst/>
        </a:prstGeom>
        <a:solidFill>
          <a:srgbClr val="FDFDFD"/>
        </a:solidFill>
        <a:ln w="28575">
          <a:solidFill>
            <a:srgbClr val="6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Карты наблюдений за деятельностью рабочего</a:t>
          </a:r>
        </a:p>
        <a:p>
          <a:pPr lvl="0" algn="ctr" defTabSz="889000"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6327719" y="963245"/>
        <a:ext cx="2599638" cy="2889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24E28-88C0-4282-BEB8-F953B5931FB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A15F-9209-4F0F-B6A6-D6E42222D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5271F-1FE8-41D1-9BD4-28BE1676FC7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CE0DA-A504-40F2-B607-A2D2E0C1D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0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76A58A8-4B9E-4F7B-9605-FA4DAC4F23DA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787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7A26-8364-4C1C-8FD9-BDF3D737468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5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7A26-8364-4C1C-8FD9-BDF3D737468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6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7A26-8364-4C1C-8FD9-BDF3D737468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1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4D712-4E87-4BCE-A379-FA850611B188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498054"/>
              </p:ext>
            </p:extLst>
          </p:nvPr>
        </p:nvGraphicFramePr>
        <p:xfrm>
          <a:off x="3203848" y="2"/>
          <a:ext cx="5940155" cy="505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Image" r:id="rId3" imgW="8228571" imgH="8711111" progId="Photoshop.Image.6">
                  <p:embed/>
                </p:oleObj>
              </mc:Choice>
              <mc:Fallback>
                <p:oleObj name="Image" r:id="rId3" imgW="8228571" imgH="8711111" progId="Photoshop.Image.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203848" y="2"/>
                        <a:ext cx="5940155" cy="5058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ltGray">
          <a:xfrm flipV="1">
            <a:off x="0" y="4986808"/>
            <a:ext cx="9144000" cy="11064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3548063"/>
            <a:ext cx="7239000" cy="1371601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0422DE-DEE3-4E38-B43A-283E62EA8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8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90"/>
            <a:ext cx="2057400" cy="60055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90"/>
            <a:ext cx="6019800" cy="60055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9F4053-E897-400A-A918-D84D0ACB7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5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6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DE95B3-3C07-44C6-B12B-97D132D6F8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9432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689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22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44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ChangeArrowheads="1"/>
          </p:cNvSpPr>
          <p:nvPr/>
        </p:nvSpPr>
        <p:spPr bwMode="gray">
          <a:xfrm>
            <a:off x="0" y="1989138"/>
            <a:ext cx="9144000" cy="15938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1900">
              <a:solidFill>
                <a:srgbClr val="000066"/>
              </a:solidFill>
              <a:cs typeface="Arial" pitchFamily="34" charset="0"/>
            </a:endParaRP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6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>
                <a:solidFill>
                  <a:srgbClr val="000066"/>
                </a:solidFill>
                <a:cs typeface="Arial" pitchFamily="34" charset="0"/>
              </a:endParaRPr>
            </a:p>
          </p:txBody>
        </p:sp>
        <p:sp>
          <p:nvSpPr>
            <p:cNvPr id="7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1 w 403"/>
                <a:gd name="T1" fmla="*/ 10 h 395"/>
                <a:gd name="T2" fmla="*/ 1 w 403"/>
                <a:gd name="T3" fmla="*/ 5 h 395"/>
                <a:gd name="T4" fmla="*/ 5 w 403"/>
                <a:gd name="T5" fmla="*/ 1 h 395"/>
                <a:gd name="T6" fmla="*/ 10 w 403"/>
                <a:gd name="T7" fmla="*/ 0 h 395"/>
                <a:gd name="T8" fmla="*/ 0 w 403"/>
                <a:gd name="T9" fmla="*/ 0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9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10 w 391"/>
                <a:gd name="T1" fmla="*/ 9 h 473"/>
                <a:gd name="T2" fmla="*/ 4 w 391"/>
                <a:gd name="T3" fmla="*/ 6 h 473"/>
                <a:gd name="T4" fmla="*/ 1 w 391"/>
                <a:gd name="T5" fmla="*/ 4 h 473"/>
                <a:gd name="T6" fmla="*/ 0 w 391"/>
                <a:gd name="T7" fmla="*/ 0 h 473"/>
                <a:gd name="T8" fmla="*/ 1 w 391"/>
                <a:gd name="T9" fmla="*/ 8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9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1685 w 232"/>
                <a:gd name="T1" fmla="*/ 0 h 290"/>
                <a:gd name="T2" fmla="*/ 1208 w 232"/>
                <a:gd name="T3" fmla="*/ 132 h 290"/>
                <a:gd name="T4" fmla="*/ 723 w 232"/>
                <a:gd name="T5" fmla="*/ 225 h 290"/>
                <a:gd name="T6" fmla="*/ 0 w 232"/>
                <a:gd name="T7" fmla="*/ 254 h 290"/>
                <a:gd name="T8" fmla="*/ 1711 w 232"/>
                <a:gd name="T9" fmla="*/ 251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9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7 w 403"/>
                <a:gd name="T3" fmla="*/ 1 h 403"/>
                <a:gd name="T4" fmla="*/ 10 w 403"/>
                <a:gd name="T5" fmla="*/ 4 h 403"/>
                <a:gd name="T6" fmla="*/ 12 w 403"/>
                <a:gd name="T7" fmla="*/ 7 h 403"/>
                <a:gd name="T8" fmla="*/ 12 w 403"/>
                <a:gd name="T9" fmla="*/ 0 h 4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9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2176463"/>
            <a:ext cx="7086600" cy="436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4235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5336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243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37111"/>
            <a:ext cx="7162800" cy="563562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716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0917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6581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21494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502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404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28659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6363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270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270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165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53975"/>
            <a:ext cx="7392988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66425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-36513" y="5257800"/>
            <a:ext cx="9180513" cy="1600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aphicFrame>
        <p:nvGraphicFramePr>
          <p:cNvPr id="3089" name="Object 17"/>
          <p:cNvGraphicFramePr>
            <a:graphicFrameLocks noChangeAspect="1"/>
          </p:cNvGraphicFramePr>
          <p:nvPr>
            <p:extLst/>
          </p:nvPr>
        </p:nvGraphicFramePr>
        <p:xfrm>
          <a:off x="395288" y="1844824"/>
          <a:ext cx="8748712" cy="323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Image" r:id="rId3" imgW="6590476" imgH="2450794" progId="">
                  <p:embed/>
                </p:oleObj>
              </mc:Choice>
              <mc:Fallback>
                <p:oleObj name="Image" r:id="rId3" imgW="6590476" imgH="2450794" progId="">
                  <p:embed/>
                  <p:pic>
                    <p:nvPicPr>
                      <p:cNvPr id="30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824"/>
                        <a:ext cx="8748712" cy="3239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-36513" y="5138738"/>
            <a:ext cx="431801" cy="1719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ltGray">
          <a:xfrm>
            <a:off x="-36513" y="4149725"/>
            <a:ext cx="431801" cy="1006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36513" y="0"/>
            <a:ext cx="431801" cy="2349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ltGray">
          <a:xfrm>
            <a:off x="-36513" y="2349500"/>
            <a:ext cx="431801" cy="86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1219200"/>
            <a:ext cx="7239000" cy="685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905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rgbClr val="8FAFE9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ltGray">
          <a:xfrm>
            <a:off x="-36513" y="3200400"/>
            <a:ext cx="431801" cy="962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C27772-AE56-460B-A39C-2DA69E5A0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D73D1B-ED95-4AD6-ABDC-E7AD8DCADE70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0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892" y="291474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34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1C1FA8-5AE8-401B-B609-CE0BB7090246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236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DF71F1-5494-4DF3-9F8A-50F2FBE75B85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260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B35ECE-DC0E-4C08-9C34-5091D1EDF4BA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1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892" y="291474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3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52DDFC-6BD6-404A-9D06-1BDD40891C1D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694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8C2817-831F-4DD4-A01D-F96DAD9DBA40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  <p:sp>
        <p:nvSpPr>
          <p:cNvPr id="6" name="Овал 5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892" y="291474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4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650A55-C4EC-4D9A-B897-01FAB30B797A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597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826C79-A4D7-45D7-920D-15D5286D0A1F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5970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93F7B-80EB-466B-8CFC-E5B5A414F3E3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441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E888F2-9DA8-4C11-9FCE-EA5668C2F9D6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46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C352EB-4D59-4C6A-AE6A-C13D71491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96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66838"/>
            <a:ext cx="8229600" cy="4919662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502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992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CD9FF3-24CC-401C-B4CE-548F9E717569}" type="slidenum">
              <a:rPr lang="en-US">
                <a:solidFill>
                  <a:srgbClr val="2A4F86"/>
                </a:solidFill>
              </a:rPr>
              <a:pPr/>
              <a:t>‹#›</a:t>
            </a:fld>
            <a:endParaRPr lang="en-US">
              <a:solidFill>
                <a:srgbClr val="2A4F86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6096000" y="136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A4F86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608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вал 7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892" y="291474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9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вал 7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44" y="261560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9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вал 7"/>
          <p:cNvSpPr/>
          <p:nvPr userDrawn="1"/>
        </p:nvSpPr>
        <p:spPr>
          <a:xfrm>
            <a:off x="7717410" y="170835"/>
            <a:ext cx="1306386" cy="126734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Picture 2" descr="D:\Отделение\Логотип ПГ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44" y="261560"/>
            <a:ext cx="1123719" cy="108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1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BB0AA6-76BC-46E9-B5C6-3B9864BB0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752F01-ADE1-464D-A025-BEF0240FCE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277253-73A6-4902-9928-AE11F172C7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0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2D63E9-50AF-410A-9C32-CC8E26829D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943602" y="6400802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57602" y="6386515"/>
            <a:ext cx="2133600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0027A4-AFD1-4DA1-9C2F-E9B681FF9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3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468315" y="6410325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5" r:id="rId13"/>
    <p:sldLayoutId id="2147483686" r:id="rId14"/>
    <p:sldLayoutId id="2147483688" r:id="rId15"/>
    <p:sldLayoutId id="2147483689" r:id="rId16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 descr="29641"/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>
              <a:gd name="T0" fmla="*/ 0 w 5718"/>
              <a:gd name="T1" fmla="*/ 2147483647 h 1005"/>
              <a:gd name="T2" fmla="*/ 2147483647 w 5718"/>
              <a:gd name="T3" fmla="*/ 2147483647 h 1005"/>
              <a:gd name="T4" fmla="*/ 2147483647 w 5718"/>
              <a:gd name="T5" fmla="*/ 2147483647 h 1005"/>
              <a:gd name="T6" fmla="*/ 2147483647 w 5718"/>
              <a:gd name="T7" fmla="*/ 2147483647 h 1005"/>
              <a:gd name="T8" fmla="*/ 2147483647 w 5718"/>
              <a:gd name="T9" fmla="*/ 2147483647 h 1005"/>
              <a:gd name="T10" fmla="*/ 2147483647 w 5718"/>
              <a:gd name="T11" fmla="*/ 2147483647 h 1005"/>
              <a:gd name="T12" fmla="*/ 2147483647 w 5718"/>
              <a:gd name="T13" fmla="*/ 2147483647 h 1005"/>
              <a:gd name="T14" fmla="*/ 2147483647 w 5718"/>
              <a:gd name="T15" fmla="*/ 2147483647 h 1005"/>
              <a:gd name="T16" fmla="*/ 2147483647 w 5718"/>
              <a:gd name="T17" fmla="*/ 2147483647 h 1005"/>
              <a:gd name="T18" fmla="*/ 2147483647 w 5718"/>
              <a:gd name="T19" fmla="*/ 0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9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53975"/>
            <a:ext cx="73929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dt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404813"/>
            <a:ext cx="9144000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6838"/>
            <a:ext cx="8229600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02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j-lt"/>
              </a:defRPr>
            </a:lvl1pPr>
          </a:lstStyle>
          <a:p>
            <a:r>
              <a:rPr lang="en-US">
                <a:solidFill>
                  <a:srgbClr val="2A4F86"/>
                </a:solidFill>
              </a:rPr>
              <a:t>Company Name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572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-9525" y="0"/>
            <a:ext cx="188913" cy="68580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04813"/>
            <a:ext cx="184150" cy="7207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ltGray">
          <a:xfrm>
            <a:off x="-14288" y="1128713"/>
            <a:ext cx="184151" cy="720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ltGray">
          <a:xfrm>
            <a:off x="-14288" y="1847850"/>
            <a:ext cx="184151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ltGray">
          <a:xfrm>
            <a:off x="-14288" y="2552700"/>
            <a:ext cx="184151" cy="720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1046" name="Oval 22" descr="biz"/>
          <p:cNvSpPr>
            <a:spLocks noChangeArrowheads="1"/>
          </p:cNvSpPr>
          <p:nvPr/>
        </p:nvSpPr>
        <p:spPr bwMode="gray">
          <a:xfrm>
            <a:off x="7740650" y="188913"/>
            <a:ext cx="1223963" cy="1265237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0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7468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МИНИСТЕРСТВО ОБРАЗОВАНИЯ И НАУКИ САМАРСКОЙ ОБЛАСТИ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ЦЕНТР ПРОФЕССИОНАЛЬНОГО ОБАЗОВАНИЯ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САМАРСКОЙ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052736"/>
            <a:ext cx="9144000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500"/>
              </a:spcAft>
              <a:defRPr/>
            </a:pPr>
            <a:r>
              <a:rPr lang="ru-RU" sz="20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2. Проектирование содержания основной образовательной программы</a:t>
            </a:r>
          </a:p>
          <a:p>
            <a:pPr algn="ctr">
              <a:lnSpc>
                <a:spcPct val="150000"/>
              </a:lnSpc>
              <a:spcAft>
                <a:spcPts val="500"/>
              </a:spcAft>
              <a:defRPr/>
            </a:pPr>
            <a:endParaRPr lang="ru-RU" sz="20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500"/>
              </a:spcAft>
              <a:defRPr/>
            </a:pPr>
            <a:r>
              <a:rPr lang="ru-RU" sz="20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2.2 Технология перевода требований </a:t>
            </a:r>
            <a:r>
              <a:rPr lang="ru-RU" sz="2000" b="1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стандартов </a:t>
            </a:r>
            <a:r>
              <a:rPr lang="ru-RU" sz="20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квалификационных запросов работодателей в содержание образовательных программ, в том числе при дуальной форме обучения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20847" y="6309320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cap="al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февраля 2022</a:t>
            </a:r>
            <a:endParaRPr lang="ru-RU" sz="1600" b="1" cap="al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1182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школа </a:t>
            </a:r>
          </a:p>
          <a:p>
            <a:pPr algn="ctr"/>
            <a:r>
              <a:rPr lang="ru-RU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специалистов методических служб образовательных организаций, реализующих программы среднего профессионального образования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265537" y="1366316"/>
            <a:ext cx="1849063" cy="494300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721" y="0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Перевод требований профессионального стандарта </a:t>
            </a:r>
            <a:endParaRPr lang="ru-RU" sz="2000" b="1" dirty="0" smtClean="0">
              <a:solidFill>
                <a:srgbClr val="6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00000"/>
                </a:solidFill>
              </a:rPr>
              <a:t>в </a:t>
            </a:r>
            <a:r>
              <a:rPr lang="ru-RU" sz="2000" b="1" dirty="0">
                <a:solidFill>
                  <a:srgbClr val="600000"/>
                </a:solidFill>
              </a:rPr>
              <a:t>содержание </a:t>
            </a:r>
            <a:r>
              <a:rPr lang="ru-RU" sz="2000" b="1" dirty="0" smtClean="0">
                <a:solidFill>
                  <a:srgbClr val="600000"/>
                </a:solidFill>
              </a:rPr>
              <a:t>ООП (1 </a:t>
            </a:r>
            <a:r>
              <a:rPr lang="ru-RU" sz="2000" b="1" dirty="0">
                <a:solidFill>
                  <a:srgbClr val="600000"/>
                </a:solidFill>
              </a:rPr>
              <a:t>этап)</a:t>
            </a: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4850904" y="1351800"/>
            <a:ext cx="4176464" cy="495752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9" name="Группа 158"/>
          <p:cNvGrpSpPr/>
          <p:nvPr/>
        </p:nvGrpSpPr>
        <p:grpSpPr>
          <a:xfrm>
            <a:off x="337545" y="3347655"/>
            <a:ext cx="1633039" cy="802006"/>
            <a:chOff x="3393951" y="2492896"/>
            <a:chExt cx="2442825" cy="792088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3393951" y="2492896"/>
              <a:ext cx="244282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393952" y="2651380"/>
              <a:ext cx="2442824" cy="4559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Практический опыт</a:t>
              </a:r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337547" y="4365685"/>
            <a:ext cx="1633038" cy="792088"/>
            <a:chOff x="3743399" y="3645024"/>
            <a:chExt cx="2093376" cy="792088"/>
          </a:xfrm>
        </p:grpSpPr>
        <p:sp>
          <p:nvSpPr>
            <p:cNvPr id="163" name="Скругленный прямоугольник 162"/>
            <p:cNvSpPr/>
            <p:nvPr/>
          </p:nvSpPr>
          <p:spPr>
            <a:xfrm>
              <a:off x="3743400" y="3645024"/>
              <a:ext cx="209337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743399" y="3913311"/>
              <a:ext cx="2093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Умения </a:t>
              </a:r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337547" y="5373216"/>
            <a:ext cx="1633038" cy="792088"/>
            <a:chOff x="3743399" y="4797152"/>
            <a:chExt cx="2093376" cy="792088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3743400" y="4797152"/>
              <a:ext cx="209337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743399" y="5085184"/>
              <a:ext cx="2093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Знания</a:t>
              </a:r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5100281" y="2852936"/>
            <a:ext cx="1118290" cy="648071"/>
            <a:chOff x="6150524" y="2492896"/>
            <a:chExt cx="2558822" cy="792088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6150524" y="2492896"/>
              <a:ext cx="2558822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366547" y="2761183"/>
              <a:ext cx="2093886" cy="31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kern="0" dirty="0">
                  <a:solidFill>
                    <a:srgbClr val="FFFFFF"/>
                  </a:solidFill>
                </a:rPr>
                <a:t>УД 01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1" name="Группа 170"/>
          <p:cNvGrpSpPr/>
          <p:nvPr/>
        </p:nvGrpSpPr>
        <p:grpSpPr>
          <a:xfrm>
            <a:off x="5082054" y="3633990"/>
            <a:ext cx="1118290" cy="697508"/>
            <a:chOff x="6150524" y="3645024"/>
            <a:chExt cx="2558822" cy="792088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6150524" y="3645024"/>
              <a:ext cx="2558821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191674" y="3882533"/>
              <a:ext cx="25176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kern="0" dirty="0">
                  <a:solidFill>
                    <a:srgbClr val="FFFFFF"/>
                  </a:solidFill>
                </a:rPr>
                <a:t>УД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lang="en-US" sz="1400" b="0" kern="0" dirty="0">
                  <a:solidFill>
                    <a:srgbClr val="FFFFFF"/>
                  </a:solidFill>
                </a:rPr>
                <a:t>n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4" name="Группа 173"/>
          <p:cNvGrpSpPr/>
          <p:nvPr/>
        </p:nvGrpSpPr>
        <p:grpSpPr>
          <a:xfrm>
            <a:off x="6871840" y="3403876"/>
            <a:ext cx="842600" cy="673196"/>
            <a:chOff x="6150524" y="4797152"/>
            <a:chExt cx="2558821" cy="792088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6150524" y="4797152"/>
              <a:ext cx="2558821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366545" y="5003884"/>
              <a:ext cx="2093887" cy="28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УД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в</a:t>
              </a: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4865827" y="1567824"/>
            <a:ext cx="4314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chemeClr val="accent4"/>
                </a:solidFill>
              </a:rPr>
              <a:t>Образовательная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chemeClr val="accent4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kern="0" dirty="0">
                <a:solidFill>
                  <a:srgbClr val="FF0000"/>
                </a:solidFill>
              </a:rPr>
              <a:t>(определение места «жительства» </a:t>
            </a:r>
            <a:endParaRPr lang="ru-RU" sz="1400" b="0" kern="0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kern="0" dirty="0" smtClean="0">
                <a:solidFill>
                  <a:srgbClr val="FF0000"/>
                </a:solidFill>
              </a:rPr>
              <a:t>требований ПС в УД и ПМ)</a:t>
            </a:r>
            <a:endParaRPr lang="ru-RU" sz="1400" b="0" kern="0" dirty="0">
              <a:solidFill>
                <a:srgbClr val="FF0000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14401" y="2348880"/>
            <a:ext cx="1652873" cy="792669"/>
            <a:chOff x="3743400" y="1124744"/>
            <a:chExt cx="4965945" cy="79208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3743400" y="1124744"/>
              <a:ext cx="496594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43400" y="1331476"/>
              <a:ext cx="4896543" cy="430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Профессиональные компетенции</a:t>
              </a: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099672" y="4450971"/>
            <a:ext cx="1097888" cy="706220"/>
          </a:xfrm>
          <a:prstGeom prst="roundRect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ПМ 01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100192" y="5320951"/>
            <a:ext cx="1115302" cy="700336"/>
          </a:xfrm>
          <a:prstGeom prst="roundRect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ПМ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921565" y="4806942"/>
            <a:ext cx="864883" cy="710290"/>
          </a:xfrm>
          <a:prstGeom prst="roundRect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УД в</a:t>
            </a:r>
          </a:p>
        </p:txBody>
      </p:sp>
      <p:sp>
        <p:nvSpPr>
          <p:cNvPr id="49" name="Правая фигурная скобка 48"/>
          <p:cNvSpPr/>
          <p:nvPr/>
        </p:nvSpPr>
        <p:spPr bwMode="auto">
          <a:xfrm>
            <a:off x="6219056" y="2852936"/>
            <a:ext cx="576064" cy="3157318"/>
          </a:xfrm>
          <a:prstGeom prst="rightBrace">
            <a:avLst>
              <a:gd name="adj1" fmla="val 80617"/>
              <a:gd name="adj2" fmla="val 5000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Правая фигурная скобка 49"/>
          <p:cNvSpPr/>
          <p:nvPr/>
        </p:nvSpPr>
        <p:spPr bwMode="auto">
          <a:xfrm>
            <a:off x="4202832" y="2369205"/>
            <a:ext cx="540060" cy="3796099"/>
          </a:xfrm>
          <a:prstGeom prst="rightBrace">
            <a:avLst>
              <a:gd name="adj1" fmla="val 80617"/>
              <a:gd name="adj2" fmla="val 4964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Правая фигурная скобка 52"/>
          <p:cNvSpPr/>
          <p:nvPr/>
        </p:nvSpPr>
        <p:spPr bwMode="auto">
          <a:xfrm>
            <a:off x="7642432" y="3508123"/>
            <a:ext cx="520840" cy="1865093"/>
          </a:xfrm>
          <a:prstGeom prst="rightBrace">
            <a:avLst>
              <a:gd name="adj1" fmla="val 80617"/>
              <a:gd name="adj2" fmla="val 5000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401" y="1351800"/>
            <a:ext cx="171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Требования </a:t>
            </a:r>
            <a:r>
              <a:rPr lang="ru-RU" sz="1200" dirty="0" smtClean="0"/>
              <a:t>ФГОС</a:t>
            </a:r>
          </a:p>
          <a:p>
            <a:pPr algn="ctr"/>
            <a:endParaRPr lang="ru-RU" sz="1200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Профессиональный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цикл (УД и ПМ)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330624" y="1366316"/>
            <a:ext cx="1893289" cy="494300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74640" y="2369205"/>
            <a:ext cx="1605257" cy="772343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rgbClr val="6C89D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Трудовые функции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453559" y="3356992"/>
            <a:ext cx="1605257" cy="80200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rgbClr val="6C89D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Трудовые действия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453559" y="4365104"/>
            <a:ext cx="1605257" cy="79208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rgbClr val="6C89D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Необходимые умения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495721" y="5373216"/>
            <a:ext cx="1584176" cy="79208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rgbClr val="6C89D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Необходимые знания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02632" y="1351800"/>
            <a:ext cx="17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chemeClr val="accent4"/>
                </a:solidFill>
              </a:rPr>
              <a:t>Т</a:t>
            </a:r>
            <a:r>
              <a:rPr kumimoji="0" lang="ru-RU" sz="1200" i="0" u="none" strike="noStrike" kern="0" cap="none" spc="0" normalizeH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ребования</a:t>
            </a:r>
            <a:r>
              <a:rPr kumimoji="0" lang="ru-RU" sz="120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</a:t>
            </a:r>
            <a:r>
              <a:rPr kumimoji="0" lang="ru-RU" sz="120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ПС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srgbClr val="FF0000"/>
                </a:solidFill>
              </a:rPr>
              <a:t>у</a:t>
            </a:r>
            <a:r>
              <a:rPr lang="ru-RU" sz="1200" kern="0" baseline="0" dirty="0" smtClean="0">
                <a:solidFill>
                  <a:srgbClr val="FF0000"/>
                </a:solidFill>
              </a:rPr>
              <a:t>ровень СПО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 bwMode="auto">
          <a:xfrm>
            <a:off x="1961963" y="2712201"/>
            <a:ext cx="533758" cy="140735"/>
          </a:xfrm>
          <a:prstGeom prst="left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Двойная стрелка влево/вправо 61"/>
          <p:cNvSpPr/>
          <p:nvPr/>
        </p:nvSpPr>
        <p:spPr bwMode="auto">
          <a:xfrm>
            <a:off x="1970584" y="5736537"/>
            <a:ext cx="533758" cy="140735"/>
          </a:xfrm>
          <a:prstGeom prst="left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Двойная стрелка влево/вправо 62"/>
          <p:cNvSpPr/>
          <p:nvPr/>
        </p:nvSpPr>
        <p:spPr bwMode="auto">
          <a:xfrm>
            <a:off x="1970584" y="4653136"/>
            <a:ext cx="533758" cy="140735"/>
          </a:xfrm>
          <a:prstGeom prst="left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Двойная стрелка влево/вправо 63"/>
          <p:cNvSpPr/>
          <p:nvPr/>
        </p:nvSpPr>
        <p:spPr bwMode="auto">
          <a:xfrm>
            <a:off x="1970584" y="3720313"/>
            <a:ext cx="533758" cy="140735"/>
          </a:xfrm>
          <a:prstGeom prst="left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8321421" y="3150258"/>
            <a:ext cx="345907" cy="272701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C00000"/>
                </a:solidFill>
              </a:rPr>
              <a:t>Учебный план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7544" y="6490211"/>
            <a:ext cx="8424936" cy="323165"/>
          </a:xfrm>
          <a:prstGeom prst="rect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C00000"/>
                </a:solidFill>
              </a:rPr>
              <a:t>Результат работы </a:t>
            </a:r>
            <a:r>
              <a:rPr lang="ru-RU" sz="1500" b="1" i="1" dirty="0" smtClean="0">
                <a:solidFill>
                  <a:srgbClr val="C00000"/>
                </a:solidFill>
              </a:rPr>
              <a:t>- основа для разработки учебного </a:t>
            </a:r>
            <a:r>
              <a:rPr lang="ru-RU" sz="1500" b="1" i="1" dirty="0">
                <a:solidFill>
                  <a:srgbClr val="C00000"/>
                </a:solidFill>
              </a:rPr>
              <a:t>плана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961" y="672801"/>
            <a:ext cx="8578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Соотнесение требований ФГОС и ПС делается на всю специальность/профессию, </a:t>
            </a:r>
          </a:p>
          <a:p>
            <a:pPr algn="ctr"/>
            <a:r>
              <a:rPr lang="ru-RU" sz="1600" i="1" dirty="0">
                <a:solidFill>
                  <a:srgbClr val="C00000"/>
                </a:solidFill>
              </a:rPr>
              <a:t>а не отдельно по ПМ и разными людьми!!!!!! </a:t>
            </a:r>
          </a:p>
        </p:txBody>
      </p:sp>
    </p:spTree>
    <p:extLst>
      <p:ext uri="{BB962C8B-B14F-4D97-AF65-F5344CB8AC3E}">
        <p14:creationId xmlns:p14="http://schemas.microsoft.com/office/powerpoint/2010/main" val="37954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85" grpId="0"/>
      <p:bldP spid="44" grpId="0" animBg="1"/>
      <p:bldP spid="46" grpId="0" animBg="1"/>
      <p:bldP spid="47" grpId="0" animBg="1"/>
      <p:bldP spid="49" grpId="0" animBg="1"/>
      <p:bldP spid="50" grpId="0" animBg="1"/>
      <p:bldP spid="53" grpId="0" animBg="1"/>
      <p:bldP spid="9" grpId="0" animBg="1"/>
      <p:bldP spid="62" grpId="0" animBg="1"/>
      <p:bldP spid="63" grpId="0" animBg="1"/>
      <p:bldP spid="64" grpId="0" animBg="1"/>
      <p:bldP spid="52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 bwMode="auto">
          <a:xfrm>
            <a:off x="4788024" y="878774"/>
            <a:ext cx="3186358" cy="564657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Профессиональные стандарты </a:t>
            </a:r>
            <a:endParaRPr kumimoji="0" lang="ru-RU" sz="1350" b="1" i="0" u="none" strike="noStrike" kern="0" cap="none" spc="0" normalizeH="0" baseline="0" noProof="0" dirty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dirty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4624"/>
            <a:ext cx="8496943" cy="615602"/>
          </a:xfrm>
          <a:prstGeom prst="rect">
            <a:avLst/>
          </a:prstGeo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Конструирование ООП на основе ПС</a:t>
            </a:r>
          </a:p>
          <a:p>
            <a:pPr algn="ctr"/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(варианты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сопоставления ФГОС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 и ПС) 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439772" y="878774"/>
            <a:ext cx="2970216" cy="56465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ФГОС СПО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1648438" y="1844824"/>
            <a:ext cx="2545534" cy="1152128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ВИД ПРОФЕССИОНАЛЬНОЙ ДЕЯТЕЛЬНОСТИ 1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(ПМ 1)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1655788" y="3501010"/>
            <a:ext cx="2545534" cy="1152128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ВИД ПРОФЕССИОНАЛЬНОЙ ДЕЯТЕЛЬНОСТИ 2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(ПМ 2)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655788" y="5157192"/>
            <a:ext cx="2545534" cy="1152128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ВИД ПРОФЕССИОНАЛЬНОЙ ДЕЯТЕЛЬНОСТИ 3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(ПМ 3)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004039" y="1844824"/>
            <a:ext cx="2700195" cy="115212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Профессиональный стандарт 1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(квалификационный уровень соответствует СПО)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 bwMode="auto">
          <a:xfrm>
            <a:off x="4409995" y="2420888"/>
            <a:ext cx="594043" cy="0"/>
          </a:xfrm>
          <a:prstGeom prst="line">
            <a:avLst/>
          </a:prstGeom>
          <a:solidFill>
            <a:srgbClr val="6C89DA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409995" y="4077071"/>
            <a:ext cx="594043" cy="0"/>
          </a:xfrm>
          <a:prstGeom prst="line">
            <a:avLst/>
          </a:prstGeom>
          <a:solidFill>
            <a:srgbClr val="6C89DA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4409995" y="5733256"/>
            <a:ext cx="594043" cy="0"/>
          </a:xfrm>
          <a:prstGeom prst="line">
            <a:avLst/>
          </a:prstGeom>
          <a:solidFill>
            <a:srgbClr val="6C89DA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Скругленный прямоугольник 30"/>
          <p:cNvSpPr/>
          <p:nvPr/>
        </p:nvSpPr>
        <p:spPr bwMode="auto">
          <a:xfrm>
            <a:off x="5004039" y="3501010"/>
            <a:ext cx="2700195" cy="115212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Профессиональный стандарт 2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(квалификационный уровень соответствует СПО)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5004039" y="5085185"/>
            <a:ext cx="2700195" cy="115212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Профессиональный стандарт 3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(квалификационный уровень соответствует СПО)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439772" y="908720"/>
            <a:ext cx="2970216" cy="54005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ФГОС СПО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648438" y="1628800"/>
            <a:ext cx="2545534" cy="1152128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ВИД ПРОФЕССИОНАЛЬНОЙ ДЕЯТЕЛЬНОСТИ 1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(ПМ 1)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655788" y="3284986"/>
            <a:ext cx="2545534" cy="1152128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ВИД ПРОФЕССИОНАЛЬНОЙ ДЕЯТЕЛЬНОСТИ 2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(ПМ 2)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655788" y="4941168"/>
            <a:ext cx="2545534" cy="1152128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ВИД ПРОФЕССИОНАЛЬНОЙ ДЕЯТЕЛЬНОСТИ 3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(ПМ 3)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004039" y="908720"/>
            <a:ext cx="2700195" cy="5400599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Профессиональный стандарт 1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dirty="0" smtClean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(квалификационный уровень соответствует СПО)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4409995" y="3789040"/>
            <a:ext cx="594043" cy="0"/>
          </a:xfrm>
          <a:prstGeom prst="line">
            <a:avLst/>
          </a:prstGeom>
          <a:solidFill>
            <a:srgbClr val="6C89DA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44624"/>
            <a:ext cx="8496943" cy="615602"/>
          </a:xfrm>
          <a:prstGeom prst="rect">
            <a:avLst/>
          </a:prstGeo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Конструирование ООП на основе ПС</a:t>
            </a:r>
          </a:p>
          <a:p>
            <a:pPr algn="ctr"/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(варианты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сопоставления ФГОС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 и ПС) </a:t>
            </a:r>
          </a:p>
        </p:txBody>
      </p:sp>
    </p:spTree>
    <p:extLst>
      <p:ext uri="{BB962C8B-B14F-4D97-AF65-F5344CB8AC3E}">
        <p14:creationId xmlns:p14="http://schemas.microsoft.com/office/powerpoint/2010/main" val="33065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 bwMode="auto">
          <a:xfrm>
            <a:off x="1439772" y="836712"/>
            <a:ext cx="2970216" cy="54005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ФГОС СПО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1655788" y="1812871"/>
            <a:ext cx="2545534" cy="1152128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ВИД ПРОФЕССИОНАЛЬНОЙ ДЕЯТЕЛЬНОСТИ 1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655788" y="3356993"/>
            <a:ext cx="2545534" cy="1152128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ВИД ПРОФЕССИОНАЛЬНОЙ ДЕЯТЕЛЬНОСТИ 2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1655788" y="4869161"/>
            <a:ext cx="2545534" cy="1152128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ВИД ПРОФЕССИОНАЛЬНОЙ ДЕЯТЕЛЬНОСТИ 3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842026" y="908720"/>
            <a:ext cx="2916211" cy="5400599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Профессиональный стандарт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dirty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>
            <a:off x="4409995" y="2420888"/>
            <a:ext cx="432031" cy="0"/>
          </a:xfrm>
          <a:prstGeom prst="line">
            <a:avLst/>
          </a:prstGeom>
          <a:solidFill>
            <a:srgbClr val="6C89DA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Скругленный прямоугольник 24"/>
          <p:cNvSpPr/>
          <p:nvPr/>
        </p:nvSpPr>
        <p:spPr bwMode="auto">
          <a:xfrm>
            <a:off x="5058035" y="1988842"/>
            <a:ext cx="2430176" cy="115212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Профессиональный стандарт 1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( 3 квалификационный уровень соответствует СПО)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5164355" y="4869161"/>
            <a:ext cx="2430176" cy="115212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Профессиональный стандарт 1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( 5 квалификационный уровень соответствует СПО)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4409995" y="5445224"/>
            <a:ext cx="432031" cy="0"/>
          </a:xfrm>
          <a:prstGeom prst="line">
            <a:avLst/>
          </a:prstGeom>
          <a:solidFill>
            <a:srgbClr val="6C89DA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Скругленный прямоугольник 27"/>
          <p:cNvSpPr/>
          <p:nvPr/>
        </p:nvSpPr>
        <p:spPr bwMode="auto">
          <a:xfrm>
            <a:off x="5085036" y="3429000"/>
            <a:ext cx="2430176" cy="115212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Профессиональный стандарт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2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</a:rPr>
              <a:t>( квалификационный уровень соответствует СПО)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4409995" y="3907803"/>
            <a:ext cx="432031" cy="0"/>
          </a:xfrm>
          <a:prstGeom prst="line">
            <a:avLst/>
          </a:prstGeom>
          <a:solidFill>
            <a:srgbClr val="6C89DA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44624"/>
            <a:ext cx="8496943" cy="615602"/>
          </a:xfrm>
          <a:prstGeom prst="rect">
            <a:avLst/>
          </a:prstGeo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Конструирование ООП на основе ПС</a:t>
            </a:r>
          </a:p>
          <a:p>
            <a:pPr algn="ctr"/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(варианты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сопоставления ФГОС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 и ПС) </a:t>
            </a:r>
          </a:p>
        </p:txBody>
      </p:sp>
    </p:spTree>
    <p:extLst>
      <p:ext uri="{BB962C8B-B14F-4D97-AF65-F5344CB8AC3E}">
        <p14:creationId xmlns:p14="http://schemas.microsoft.com/office/powerpoint/2010/main" val="13769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9652" y="3329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600000"/>
                </a:solidFill>
                <a:uLnTx/>
                <a:uFillTx/>
              </a:rPr>
              <a:t>Варианты сопоставления ФГОС СПО с профессиональными стандартами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26332" y="1170063"/>
            <a:ext cx="4356484" cy="55446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ФГОС СПО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83568" y="2728666"/>
            <a:ext cx="3394176" cy="936104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ВИД ПРОФЕССИОНАЛЬНОЙ ДЕЯТЕЛЬНОСТИ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 (ПМ 1)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83568" y="3808786"/>
            <a:ext cx="3394176" cy="988366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ВИД ПРОФЕССИОНАЛЬНОЙ ДЕЯТЕЛЬНОСТИ 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(ПМ 2)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83568" y="5229200"/>
            <a:ext cx="3394176" cy="1008112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ВИД ПРОФЕССИОНАЛЬНОЙ ДЕЯТЕЛЬНОСТИ 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(ПМ 3)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364088" y="1340768"/>
            <a:ext cx="3528392" cy="53285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Профессиональный стандарт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lvl="0" algn="ctr">
              <a:defRPr/>
            </a:pPr>
            <a:endParaRPr lang="ru-RU" sz="1600" b="0" kern="0" dirty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4 квалификационный уровень соответствует СПО</a:t>
            </a:r>
            <a:r>
              <a:rPr lang="ru-RU" sz="1600" b="0" kern="0" dirty="0">
                <a:solidFill>
                  <a:srgbClr val="7030A0"/>
                </a:solidFill>
              </a:rPr>
              <a:t> </a:t>
            </a:r>
          </a:p>
          <a:p>
            <a:pPr lvl="0" algn="ctr">
              <a:defRPr/>
            </a:pPr>
            <a:endParaRPr lang="ru-RU" sz="1600" b="0" kern="0" dirty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endParaRPr lang="ru-RU" sz="1600" b="0" kern="0" dirty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endParaRPr lang="ru-RU" sz="1600" b="0" kern="0" dirty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r>
              <a:rPr lang="ru-RU" sz="1600" b="0" kern="0" dirty="0">
                <a:solidFill>
                  <a:srgbClr val="7030A0"/>
                </a:solidFill>
              </a:rPr>
              <a:t>5 квалификационный уровень соответствует СПО и ВПО</a:t>
            </a:r>
            <a:endParaRPr lang="ru-RU" sz="1600" b="0" kern="0" dirty="0">
              <a:solidFill>
                <a:sysClr val="windowText" lastClr="000000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34232" y="2348881"/>
            <a:ext cx="1848583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400" b="0" kern="0" dirty="0" smtClean="0">
                <a:solidFill>
                  <a:schemeClr val="tx1">
                    <a:lumMod val="75000"/>
                  </a:schemeClr>
                </a:solidFill>
              </a:rPr>
              <a:t>Базовая подготовка</a:t>
            </a:r>
            <a:endParaRPr lang="ru-RU" sz="1400" kern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11560" y="2275256"/>
            <a:ext cx="3528392" cy="2829674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0496" y="1897087"/>
            <a:ext cx="28803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 smtClean="0">
                <a:solidFill>
                  <a:schemeClr val="tx1">
                    <a:lumMod val="75000"/>
                  </a:schemeClr>
                </a:solidFill>
              </a:rPr>
              <a:t>Углубленная подготовка</a:t>
            </a:r>
            <a:endParaRPr lang="ru-RU" sz="1400" b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95536" y="1844824"/>
            <a:ext cx="4032448" cy="4678561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364088" y="3481262"/>
            <a:ext cx="3528392" cy="66781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364088" y="4694244"/>
            <a:ext cx="3528392" cy="67897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 влево 7"/>
          <p:cNvSpPr/>
          <p:nvPr/>
        </p:nvSpPr>
        <p:spPr bwMode="auto">
          <a:xfrm>
            <a:off x="4139952" y="3448746"/>
            <a:ext cx="1224136" cy="772342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0" name="Стрелка влево 19"/>
          <p:cNvSpPr/>
          <p:nvPr/>
        </p:nvSpPr>
        <p:spPr bwMode="auto">
          <a:xfrm>
            <a:off x="4427984" y="4672882"/>
            <a:ext cx="936104" cy="772342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6" grpId="0" animBg="1"/>
      <p:bldP spid="15" grpId="0"/>
      <p:bldP spid="17" grpId="0" animBg="1"/>
      <p:bldP spid="18" grpId="0"/>
      <p:bldP spid="19" grpId="0" animBg="1"/>
      <p:bldP spid="9" grpId="0" animBg="1"/>
      <p:bldP spid="21" grpId="0" animBg="1"/>
      <p:bldP spid="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802757" y="980728"/>
            <a:ext cx="3179045" cy="50708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charset="0"/>
              </a:rPr>
              <a:t>ФГОС СПО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043608" y="1633874"/>
            <a:ext cx="2697344" cy="751437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2A4F86"/>
                </a:solidFill>
                <a:latin typeface="Arial" charset="0"/>
              </a:rPr>
              <a:t>ВИД ПРОФЕССИОНАЛЬНОЙ ДЕЯТЕЛЬНОСТИ 1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2A4F8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043608" y="2497980"/>
            <a:ext cx="2697344" cy="75143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2A4F86"/>
                </a:solidFill>
                <a:latin typeface="Arial" charset="0"/>
              </a:rPr>
              <a:t>ВИД ПРОФЕССИОНАЛЬНОЙ ДЕЯТЕЛЬНОСТИ 2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043608" y="3362076"/>
            <a:ext cx="2697344" cy="1084765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2A4F86"/>
                </a:solidFill>
                <a:latin typeface="Arial" charset="0"/>
              </a:rPr>
              <a:t>ВИД ПРОФЕССИОНАЛЬНОЙ ДЕЯТЕЛЬНОСТИ 3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180524" y="981424"/>
            <a:ext cx="4135892" cy="5080696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rgbClr val="D3D9DD">
                <a:lumMod val="25000"/>
              </a:srgb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601" tIns="34301" rIns="68601" bIns="3430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BAC4E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ТРЕБОВАНИЯ  ПС И  РЧ/НЧ/ДЭ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AC4E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043608" y="4689578"/>
            <a:ext cx="2697344" cy="1084765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2A4F8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601" tIns="34301" rIns="68601" bIns="3430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983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2A4F86"/>
                </a:solidFill>
                <a:latin typeface="Arial" charset="0"/>
              </a:rPr>
              <a:t>ВИД ПРОФЕССИОНАЛЬНОЙ ДЕЯТЕЛЬНОСТИ 4</a:t>
            </a:r>
          </a:p>
          <a:p>
            <a:pPr marL="0" marR="0" lvl="0" indent="0" algn="ctr" defTabSz="685983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kern="0" dirty="0">
              <a:solidFill>
                <a:srgbClr val="2A4F86"/>
              </a:solidFill>
              <a:latin typeface="Arial" charset="0"/>
            </a:endParaRPr>
          </a:p>
          <a:p>
            <a:pPr marL="0" marR="0" lvl="0" indent="0" algn="ctr" defTabSz="685983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 Выполнение работ </a:t>
            </a:r>
            <a:r>
              <a:rPr kumimoji="0" lang="ru-RU" sz="1100" b="1" i="0" u="sng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по одной или нескольким профессиям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2A4F86"/>
                </a:solidFill>
                <a:effectLst/>
                <a:uLnTx/>
                <a:uFillTx/>
                <a:latin typeface="Arial" charset="0"/>
              </a:rPr>
              <a:t>рабочих, должностям служащих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589489" y="2080904"/>
            <a:ext cx="965590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4" name="Прямая со стрелкой 13"/>
          <p:cNvCxnSpPr>
            <a:stCxn id="23" idx="1"/>
          </p:cNvCxnSpPr>
          <p:nvPr/>
        </p:nvCxnSpPr>
        <p:spPr>
          <a:xfrm flipH="1" flipV="1">
            <a:off x="3589489" y="3069658"/>
            <a:ext cx="904224" cy="82739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5" name="Прямая со стрелкой 14"/>
          <p:cNvCxnSpPr>
            <a:stCxn id="23" idx="1"/>
          </p:cNvCxnSpPr>
          <p:nvPr/>
        </p:nvCxnSpPr>
        <p:spPr>
          <a:xfrm flipH="1">
            <a:off x="3589489" y="3897052"/>
            <a:ext cx="904224" cy="32403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6" name="Прямая со стрелкой 15"/>
          <p:cNvCxnSpPr>
            <a:stCxn id="24" idx="1"/>
          </p:cNvCxnSpPr>
          <p:nvPr/>
        </p:nvCxnSpPr>
        <p:spPr>
          <a:xfrm flipH="1">
            <a:off x="3491880" y="4796804"/>
            <a:ext cx="1001826" cy="21637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7" name="Прямая со стрелкой 16"/>
          <p:cNvCxnSpPr>
            <a:stCxn id="25" idx="1"/>
          </p:cNvCxnSpPr>
          <p:nvPr/>
        </p:nvCxnSpPr>
        <p:spPr>
          <a:xfrm flipH="1" flipV="1">
            <a:off x="3589488" y="5492600"/>
            <a:ext cx="904218" cy="6201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2" name="Скругленный прямоугольник 21"/>
          <p:cNvSpPr/>
          <p:nvPr/>
        </p:nvSpPr>
        <p:spPr>
          <a:xfrm>
            <a:off x="4555079" y="1772816"/>
            <a:ext cx="3485052" cy="560858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ПС 1 + Техническое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описание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компетенции 1 РЧ/НЧ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93713" y="3645024"/>
            <a:ext cx="3503508" cy="504056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 defTabSz="685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3300"/>
                </a:solidFill>
                <a:latin typeface="Arial"/>
              </a:rPr>
              <a:t>Требования ДЭ</a:t>
            </a:r>
            <a:r>
              <a:rPr lang="en-US" sz="1400" b="1" kern="0" dirty="0">
                <a:solidFill>
                  <a:srgbClr val="003300"/>
                </a:solidFill>
                <a:latin typeface="Arial"/>
              </a:rPr>
              <a:t> </a:t>
            </a:r>
            <a:endParaRPr lang="ru-RU" sz="1400" b="1" kern="0" dirty="0">
              <a:solidFill>
                <a:srgbClr val="003300"/>
              </a:solidFill>
              <a:latin typeface="Arial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93706" y="4508424"/>
            <a:ext cx="3503506" cy="576760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Профессиональные стандарт(ы)по профессиям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93706" y="5231959"/>
            <a:ext cx="3503506" cy="645313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Техническое описание компетенции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3 </a:t>
            </a:r>
            <a:r>
              <a:rPr lang="ru-RU" sz="1400" b="1" kern="0" dirty="0">
                <a:solidFill>
                  <a:srgbClr val="003300"/>
                </a:solidFill>
                <a:latin typeface="Arial"/>
              </a:rPr>
              <a:t>РЧ/НЧ,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 требования ДЭ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93712" y="2564904"/>
            <a:ext cx="3503508" cy="611515"/>
          </a:xfrm>
          <a:prstGeom prst="roundRect">
            <a:avLst/>
          </a:prstGeom>
          <a:solidFill>
            <a:srgbClr val="DDDDDD"/>
          </a:solidFill>
          <a:ln w="25400" cap="flat" cmpd="sng" algn="ctr">
            <a:solidFill>
              <a:srgbClr val="6C89DA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003300"/>
                </a:solidFill>
                <a:latin typeface="Arial"/>
              </a:rPr>
              <a:t>ПС 2 + Техническое </a:t>
            </a:r>
            <a:r>
              <a:rPr lang="ru-RU" sz="1400" b="1" kern="0" dirty="0">
                <a:solidFill>
                  <a:srgbClr val="003300"/>
                </a:solidFill>
                <a:latin typeface="Arial"/>
              </a:rPr>
              <a:t>описание </a:t>
            </a:r>
          </a:p>
          <a:p>
            <a:pPr marL="0" marR="0" lvl="0" indent="0" algn="ctr" defTabSz="6859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3300"/>
                </a:solidFill>
                <a:latin typeface="Arial"/>
              </a:rPr>
              <a:t>компетенции 2 РЧ/НЧ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589488" y="2852936"/>
            <a:ext cx="904225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467544" y="260648"/>
            <a:ext cx="8496943" cy="360040"/>
          </a:xfrm>
          <a:prstGeom prst="rect">
            <a:avLst/>
          </a:prstGeo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ООП на основе ПС +</a:t>
            </a:r>
            <a:r>
              <a:rPr lang="en-US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РЧ/НЧ, ДЭ </a:t>
            </a:r>
          </a:p>
        </p:txBody>
      </p:sp>
    </p:spTree>
    <p:extLst>
      <p:ext uri="{BB962C8B-B14F-4D97-AF65-F5344CB8AC3E}">
        <p14:creationId xmlns:p14="http://schemas.microsoft.com/office/powerpoint/2010/main" val="2115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361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00000"/>
                </a:solidFill>
              </a:rPr>
              <a:t>Сопоставление требований ФГОС СПО и ПС</a:t>
            </a:r>
            <a:endParaRPr lang="ru-RU" sz="2000" b="1" dirty="0">
              <a:solidFill>
                <a:srgbClr val="6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600000"/>
                </a:solidFill>
              </a:rPr>
              <a:t>(1 этап - до разработки учебного плана)</a:t>
            </a:r>
            <a:endParaRPr lang="ru-RU" sz="2000" dirty="0">
              <a:solidFill>
                <a:srgbClr val="6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5" y="1418695"/>
            <a:ext cx="7358489" cy="4968552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96136" y="3140968"/>
            <a:ext cx="3115266" cy="1569660"/>
          </a:xfrm>
          <a:prstGeom prst="rect">
            <a:avLst/>
          </a:prstGeom>
          <a:solidFill>
            <a:srgbClr val="6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smtClean="0"/>
              <a:t>РАБОТУ </a:t>
            </a:r>
            <a:r>
              <a:rPr lang="ru-RU" sz="1600" smtClean="0"/>
              <a:t>НЕОБХОДИМО </a:t>
            </a:r>
            <a:r>
              <a:rPr lang="ru-RU" sz="1600" dirty="0" smtClean="0"/>
              <a:t>ВЫПОЛНЯТЬ СОВМЕСТНО С ПРЕДСТАВИТЕЛЯМИ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РЫНКА ТРУДА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195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548" y="23128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rgbClr val="600000"/>
                </a:solidFill>
              </a:rPr>
              <a:t>Фрагмент сопоставление </a:t>
            </a:r>
            <a:r>
              <a:rPr lang="ru-RU" sz="2000" b="1" kern="0" dirty="0">
                <a:solidFill>
                  <a:srgbClr val="600000"/>
                </a:solidFill>
              </a:rPr>
              <a:t>ФГОС СПО с </a:t>
            </a:r>
            <a:r>
              <a:rPr lang="ru-RU" sz="2000" b="1" kern="0" dirty="0" smtClean="0">
                <a:solidFill>
                  <a:srgbClr val="600000"/>
                </a:solidFill>
              </a:rPr>
              <a:t>ПС</a:t>
            </a:r>
            <a:endParaRPr lang="ru-RU" sz="2000" b="1" kern="0" dirty="0">
              <a:solidFill>
                <a:srgbClr val="6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67" y="1750090"/>
            <a:ext cx="8498439" cy="4631238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 bwMode="auto">
          <a:xfrm>
            <a:off x="1619672" y="1628800"/>
            <a:ext cx="432048" cy="792088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499992" y="1628800"/>
            <a:ext cx="432048" cy="792088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624713"/>
            <a:ext cx="2701039" cy="3108543"/>
          </a:xfrm>
          <a:prstGeom prst="rect">
            <a:avLst/>
          </a:prstGeom>
          <a:solidFill>
            <a:srgbClr val="6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ВАЖНО!!!</a:t>
            </a:r>
          </a:p>
          <a:p>
            <a:pPr algn="just"/>
            <a:endParaRPr lang="ru-RU" sz="400" dirty="0">
              <a:solidFill>
                <a:schemeClr val="bg1"/>
              </a:solidFill>
            </a:endParaRPr>
          </a:p>
          <a:p>
            <a:pPr algn="ctr"/>
            <a:r>
              <a:rPr lang="ru-RU" sz="1600" b="0" dirty="0">
                <a:solidFill>
                  <a:schemeClr val="bg1"/>
                </a:solidFill>
              </a:rPr>
              <a:t>Формулировки требований  ФГОС СПО и ПС могут формально не </a:t>
            </a:r>
            <a:r>
              <a:rPr lang="ru-RU" sz="1600" b="0" dirty="0" smtClean="0">
                <a:solidFill>
                  <a:schemeClr val="bg1"/>
                </a:solidFill>
              </a:rPr>
              <a:t>совпадать.</a:t>
            </a:r>
          </a:p>
          <a:p>
            <a:pPr algn="ctr"/>
            <a:r>
              <a:rPr lang="ru-RU" sz="1600" b="0" dirty="0">
                <a:solidFill>
                  <a:schemeClr val="bg1"/>
                </a:solidFill>
              </a:rPr>
              <a:t>П</a:t>
            </a:r>
            <a:r>
              <a:rPr lang="ru-RU" sz="1600" b="0" dirty="0" smtClean="0">
                <a:solidFill>
                  <a:schemeClr val="bg1"/>
                </a:solidFill>
              </a:rPr>
              <a:t>ри </a:t>
            </a:r>
            <a:r>
              <a:rPr lang="ru-RU" sz="1600" b="0" dirty="0">
                <a:solidFill>
                  <a:schemeClr val="bg1"/>
                </a:solidFill>
              </a:rPr>
              <a:t>сопоставлении  необходимо обращать внимание на их смысл!</a:t>
            </a:r>
          </a:p>
          <a:p>
            <a:pPr algn="ctr"/>
            <a:r>
              <a:rPr lang="ru-RU" sz="1600" b="0" dirty="0">
                <a:solidFill>
                  <a:schemeClr val="bg1"/>
                </a:solidFill>
              </a:rPr>
              <a:t>Несколько элементов ПС могут соответствовать одному образовательному результату ФГОС.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83568" y="908720"/>
            <a:ext cx="2376264" cy="720080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</a:rPr>
              <a:t>Образовательные результаты ФГОС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563888" y="908720"/>
            <a:ext cx="2376264" cy="720080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</a:rPr>
              <a:t>Требования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</a:rPr>
              <a:t>ПС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2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8073004" cy="417646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683568" y="908720"/>
            <a:ext cx="2376264" cy="360040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</a:rPr>
              <a:t>ФГОС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563888" y="908720"/>
            <a:ext cx="2376264" cy="360040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</a:rPr>
              <a:t>ПС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1619672" y="1268760"/>
            <a:ext cx="432048" cy="720080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499992" y="1268760"/>
            <a:ext cx="432048" cy="720080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30277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rgbClr val="600000"/>
                </a:solidFill>
              </a:rPr>
              <a:t>Фрагмент сопоставление </a:t>
            </a:r>
            <a:r>
              <a:rPr lang="ru-RU" sz="2000" b="1" kern="0" dirty="0">
                <a:solidFill>
                  <a:srgbClr val="600000"/>
                </a:solidFill>
              </a:rPr>
              <a:t>ФГОС СПО с </a:t>
            </a:r>
            <a:r>
              <a:rPr lang="ru-RU" sz="2000" b="1" kern="0" dirty="0" smtClean="0">
                <a:solidFill>
                  <a:srgbClr val="600000"/>
                </a:solidFill>
              </a:rPr>
              <a:t>ПС</a:t>
            </a:r>
            <a:endParaRPr lang="ru-RU" sz="2000" b="1" kern="0" dirty="0">
              <a:solidFill>
                <a:srgbClr val="6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62719"/>
            <a:ext cx="8437016" cy="477053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74003A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необходимости расширения требований, предусмотренных ФГОС (ПК, опыта практической деятельности, знаний и умений), за счет введения вариативных образовательных результатов;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необходимости введения в ООП дополнительного (вариативного) профессионального модуля (</a:t>
            </a:r>
            <a:r>
              <a:rPr lang="ru-RU" sz="1600" u="sng" dirty="0">
                <a:solidFill>
                  <a:srgbClr val="002060"/>
                </a:solidFill>
              </a:rPr>
              <a:t>действительно для некоторых ФГОС СПО</a:t>
            </a:r>
            <a:r>
              <a:rPr lang="ru-RU" sz="1600" dirty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содержании перечня профессиональных компетенций, опыта практической деятельности, умений и знаний, обеспечивающих освоение рабочей профессии в рамках ППССЗ;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введении вариативных учебных дисциплин;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порядке освоения УД, ПМ;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введении профессионально ориентированных тем (заданий) в предметы общеобразовательного цикла ООП;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выделении приоритетов в формировании общих компетенций, предусмотренных ФГОС, и/или необходимости дополнения их списка с учетом требований профессиональных стандартов (это может касаться, например, вопросов промышленной, экологической безопасности, трудовой дисциплины, культуры труда, владения иностранными языками);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разработке и реализации программ дополнительного образования для обучающихся по ФГОС СПО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19890"/>
            <a:ext cx="843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На основании сопоставления ФГОС СПО  (ТОП 50) с ПС, ДЭ, РЧ/НЧ можно сделать следующие выводы: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838363"/>
            <a:ext cx="84370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u="sng" dirty="0">
                <a:solidFill>
                  <a:srgbClr val="002060"/>
                </a:solidFill>
              </a:rPr>
              <a:t>Вариативная часть должна быть направлена на удовлетворение потребностей рынка труда</a:t>
            </a:r>
            <a:r>
              <a:rPr lang="ru-RU" sz="1600" dirty="0">
                <a:solidFill>
                  <a:srgbClr val="002060"/>
                </a:solidFill>
              </a:rPr>
              <a:t>, а не «сделана» под имеющиеся ПЦК или под конкретных «хороших преподавателей». </a:t>
            </a:r>
          </a:p>
        </p:txBody>
      </p:sp>
    </p:spTree>
    <p:extLst>
      <p:ext uri="{BB962C8B-B14F-4D97-AF65-F5344CB8AC3E}">
        <p14:creationId xmlns:p14="http://schemas.microsoft.com/office/powerpoint/2010/main" val="26029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образовательных результатов ФГОС </a:t>
            </a:r>
            <a:r>
              <a:rPr lang="ru-RU" sz="24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</a:t>
            </a:r>
            <a:r>
              <a:rPr lang="ru-RU" sz="24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требований </a:t>
            </a:r>
            <a:r>
              <a:rPr lang="ru-RU" sz="24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 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основе национальных и корпоративных профессиональных стандартов)</a:t>
            </a:r>
            <a:endParaRPr lang="ru-RU" sz="2400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611560" y="188640"/>
            <a:ext cx="2376264" cy="864096"/>
          </a:xfrm>
          <a:prstGeom prst="homePlate">
            <a:avLst>
              <a:gd name="adj" fmla="val 2883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5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596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Перевод требований </a:t>
            </a:r>
            <a:r>
              <a:rPr lang="ru-RU" sz="2000" b="1" dirty="0" smtClean="0">
                <a:solidFill>
                  <a:srgbClr val="600000"/>
                </a:solidFill>
              </a:rPr>
              <a:t>ПС в </a:t>
            </a:r>
            <a:r>
              <a:rPr lang="ru-RU" sz="2000" b="1" dirty="0">
                <a:solidFill>
                  <a:srgbClr val="600000"/>
                </a:solidFill>
              </a:rPr>
              <a:t>содержание </a:t>
            </a:r>
            <a:r>
              <a:rPr lang="ru-RU" sz="2000" b="1" dirty="0" smtClean="0">
                <a:solidFill>
                  <a:srgbClr val="600000"/>
                </a:solidFill>
              </a:rPr>
              <a:t>ООП </a:t>
            </a:r>
          </a:p>
          <a:p>
            <a:pPr algn="ctr"/>
            <a:r>
              <a:rPr lang="ru-RU" dirty="0" smtClean="0">
                <a:solidFill>
                  <a:srgbClr val="600000"/>
                </a:solidFill>
              </a:rPr>
              <a:t>(</a:t>
            </a:r>
            <a:r>
              <a:rPr lang="ru-RU" dirty="0">
                <a:solidFill>
                  <a:srgbClr val="600000"/>
                </a:solidFill>
              </a:rPr>
              <a:t>2 </a:t>
            </a:r>
            <a:r>
              <a:rPr lang="ru-RU" dirty="0" smtClean="0">
                <a:solidFill>
                  <a:srgbClr val="600000"/>
                </a:solidFill>
              </a:rPr>
              <a:t>этап – после утверждения УП, при разработке содержания РП)</a:t>
            </a:r>
            <a:endParaRPr lang="ru-RU" dirty="0">
              <a:solidFill>
                <a:srgbClr val="600000"/>
              </a:solidFill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3330116" y="836712"/>
            <a:ext cx="5652120" cy="3703507"/>
          </a:xfrm>
          <a:prstGeom prst="roundRect">
            <a:avLst/>
          </a:prstGeom>
          <a:solidFill>
            <a:srgbClr val="3E68D0">
              <a:lumMod val="20000"/>
              <a:lumOff val="80000"/>
            </a:srgbClr>
          </a:solidFill>
          <a:ln>
            <a:solidFill>
              <a:srgbClr val="819ED3">
                <a:lumMod val="50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251520" y="836712"/>
            <a:ext cx="2808312" cy="3703507"/>
          </a:xfrm>
          <a:prstGeom prst="roundRect">
            <a:avLst/>
          </a:prstGeom>
          <a:solidFill>
            <a:srgbClr val="D1D1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395536" y="1587891"/>
            <a:ext cx="2445700" cy="57606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6C89D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Трудовая функция</a:t>
            </a:r>
          </a:p>
        </p:txBody>
      </p:sp>
      <p:grpSp>
        <p:nvGrpSpPr>
          <p:cNvPr id="146" name="Группа 145"/>
          <p:cNvGrpSpPr/>
          <p:nvPr/>
        </p:nvGrpSpPr>
        <p:grpSpPr>
          <a:xfrm>
            <a:off x="3743400" y="1587891"/>
            <a:ext cx="4965945" cy="576064"/>
            <a:chOff x="3743400" y="1124744"/>
            <a:chExt cx="4965945" cy="792088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3743400" y="1124744"/>
              <a:ext cx="496594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743401" y="1331477"/>
              <a:ext cx="4896544" cy="465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Профессиональная компетенция</a:t>
              </a:r>
            </a:p>
          </p:txBody>
        </p:sp>
      </p:grpSp>
      <p:sp>
        <p:nvSpPr>
          <p:cNvPr id="150" name="Скругленный прямоугольник 149"/>
          <p:cNvSpPr/>
          <p:nvPr/>
        </p:nvSpPr>
        <p:spPr>
          <a:xfrm>
            <a:off x="395536" y="2451987"/>
            <a:ext cx="2445700" cy="45250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6C89D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Трудовые действия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395536" y="3100059"/>
            <a:ext cx="2445700" cy="45250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6C89D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Необходимые умения</a:t>
            </a: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95536" y="3748131"/>
            <a:ext cx="2445700" cy="43204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6C89D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Необходимые знания</a:t>
            </a:r>
          </a:p>
        </p:txBody>
      </p:sp>
      <p:sp>
        <p:nvSpPr>
          <p:cNvPr id="158" name="Стрелка вниз 157"/>
          <p:cNvSpPr/>
          <p:nvPr/>
        </p:nvSpPr>
        <p:spPr>
          <a:xfrm>
            <a:off x="1475656" y="2163955"/>
            <a:ext cx="432048" cy="209478"/>
          </a:xfrm>
          <a:prstGeom prst="downArrow">
            <a:avLst/>
          </a:prstGeom>
          <a:gradFill rotWithShape="1">
            <a:gsLst>
              <a:gs pos="0">
                <a:srgbClr val="8FAFE9">
                  <a:shade val="51000"/>
                  <a:satMod val="130000"/>
                </a:srgbClr>
              </a:gs>
              <a:gs pos="80000">
                <a:srgbClr val="8FAFE9">
                  <a:shade val="93000"/>
                  <a:satMod val="130000"/>
                </a:srgbClr>
              </a:gs>
              <a:gs pos="100000">
                <a:srgbClr val="8FAFE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6C89D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9" name="Группа 158"/>
          <p:cNvGrpSpPr/>
          <p:nvPr/>
        </p:nvGrpSpPr>
        <p:grpSpPr>
          <a:xfrm>
            <a:off x="3743400" y="2445441"/>
            <a:ext cx="2093376" cy="459048"/>
            <a:chOff x="3743400" y="2492896"/>
            <a:chExt cx="2093376" cy="792088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3743401" y="2492896"/>
              <a:ext cx="209337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743400" y="2649397"/>
              <a:ext cx="2093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Практический опыт</a:t>
              </a:r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3702760" y="3100059"/>
            <a:ext cx="2093376" cy="443030"/>
            <a:chOff x="3743399" y="3645024"/>
            <a:chExt cx="2093376" cy="792088"/>
          </a:xfrm>
        </p:grpSpPr>
        <p:sp>
          <p:nvSpPr>
            <p:cNvPr id="163" name="Скругленный прямоугольник 162"/>
            <p:cNvSpPr/>
            <p:nvPr/>
          </p:nvSpPr>
          <p:spPr>
            <a:xfrm>
              <a:off x="3743400" y="3645024"/>
              <a:ext cx="209337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743399" y="3789040"/>
              <a:ext cx="2093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Умения </a:t>
              </a:r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3707904" y="3727677"/>
            <a:ext cx="2093376" cy="452502"/>
            <a:chOff x="3743399" y="4797152"/>
            <a:chExt cx="2093376" cy="792088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3743400" y="4797152"/>
              <a:ext cx="2093375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743399" y="5003884"/>
              <a:ext cx="2093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Знания</a:t>
              </a:r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6150524" y="2451987"/>
            <a:ext cx="2558822" cy="452502"/>
            <a:chOff x="6150524" y="2492896"/>
            <a:chExt cx="2558822" cy="792088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6150524" y="2492896"/>
              <a:ext cx="2558822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366546" y="2649397"/>
              <a:ext cx="2342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Задания на практику</a:t>
              </a:r>
            </a:p>
          </p:txBody>
        </p:sp>
      </p:grpSp>
      <p:grpSp>
        <p:nvGrpSpPr>
          <p:cNvPr id="171" name="Группа 170"/>
          <p:cNvGrpSpPr/>
          <p:nvPr/>
        </p:nvGrpSpPr>
        <p:grpSpPr>
          <a:xfrm>
            <a:off x="6156176" y="3100059"/>
            <a:ext cx="2558822" cy="432048"/>
            <a:chOff x="6150524" y="3645024"/>
            <a:chExt cx="2558822" cy="792088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6150524" y="3645024"/>
              <a:ext cx="2558821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191674" y="3843046"/>
              <a:ext cx="2517672" cy="465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Темы ПЗ</a:t>
              </a:r>
            </a:p>
          </p:txBody>
        </p:sp>
      </p:grpSp>
      <p:grpSp>
        <p:nvGrpSpPr>
          <p:cNvPr id="174" name="Группа 173"/>
          <p:cNvGrpSpPr/>
          <p:nvPr/>
        </p:nvGrpSpPr>
        <p:grpSpPr>
          <a:xfrm>
            <a:off x="6117635" y="3727677"/>
            <a:ext cx="2558821" cy="452502"/>
            <a:chOff x="6150524" y="4797152"/>
            <a:chExt cx="2558821" cy="792088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6150524" y="4797152"/>
              <a:ext cx="2558821" cy="792088"/>
            </a:xfrm>
            <a:prstGeom prst="roundRect">
              <a:avLst/>
            </a:prstGeom>
            <a:solidFill>
              <a:srgbClr val="819ED3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366546" y="5003884"/>
              <a:ext cx="2342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Теория, темы ЛР</a:t>
              </a:r>
            </a:p>
          </p:txBody>
        </p:sp>
      </p:grpSp>
      <p:sp>
        <p:nvSpPr>
          <p:cNvPr id="177" name="Стрелка вправо 176"/>
          <p:cNvSpPr/>
          <p:nvPr/>
        </p:nvSpPr>
        <p:spPr>
          <a:xfrm>
            <a:off x="2841236" y="2523995"/>
            <a:ext cx="794660" cy="30112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Стрелка вправо 177"/>
          <p:cNvSpPr/>
          <p:nvPr/>
        </p:nvSpPr>
        <p:spPr>
          <a:xfrm>
            <a:off x="2843808" y="3172067"/>
            <a:ext cx="792088" cy="29816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Стрелка вправо 178"/>
          <p:cNvSpPr/>
          <p:nvPr/>
        </p:nvSpPr>
        <p:spPr>
          <a:xfrm>
            <a:off x="2843808" y="3820139"/>
            <a:ext cx="792088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Стрелка вправо 179"/>
          <p:cNvSpPr/>
          <p:nvPr/>
        </p:nvSpPr>
        <p:spPr>
          <a:xfrm>
            <a:off x="2843808" y="1731907"/>
            <a:ext cx="792088" cy="31569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5836776" y="2662098"/>
            <a:ext cx="313748" cy="77921"/>
          </a:xfrm>
          <a:prstGeom prst="rect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5796135" y="3316083"/>
            <a:ext cx="360041" cy="77921"/>
          </a:xfrm>
          <a:prstGeom prst="rect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796136" y="3929707"/>
            <a:ext cx="313748" cy="77921"/>
          </a:xfrm>
          <a:prstGeom prst="rect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Стрелка вниз 183"/>
          <p:cNvSpPr/>
          <p:nvPr/>
        </p:nvSpPr>
        <p:spPr>
          <a:xfrm>
            <a:off x="5796136" y="2163955"/>
            <a:ext cx="524118" cy="209478"/>
          </a:xfrm>
          <a:prstGeom prst="downArrow">
            <a:avLst/>
          </a:prstGeom>
          <a:solidFill>
            <a:srgbClr val="819ED3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635896" y="1011827"/>
            <a:ext cx="51845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Вид профессиональной деятельности (ПМ)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u="sng" kern="0" noProof="0" dirty="0">
                <a:solidFill>
                  <a:srgbClr val="C00000"/>
                </a:solidFill>
              </a:rPr>
              <a:t>На основе образовательных результатов ФГОС СПО</a:t>
            </a:r>
            <a:endParaRPr kumimoji="0" lang="ru-RU" sz="140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92964" y="101356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Обобщенные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трудовые функции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1520" y="5805264"/>
            <a:ext cx="8748464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Обратите внимание!</a:t>
            </a:r>
          </a:p>
          <a:p>
            <a:pPr algn="ctr"/>
            <a:r>
              <a:rPr lang="ru-RU" sz="1400" b="0" dirty="0">
                <a:solidFill>
                  <a:srgbClr val="002200"/>
                </a:solidFill>
              </a:rPr>
              <a:t>Образовательные результаты ФГОС </a:t>
            </a:r>
            <a:r>
              <a:rPr lang="ru-RU" sz="1400" b="0" dirty="0" smtClean="0">
                <a:solidFill>
                  <a:srgbClr val="002200"/>
                </a:solidFill>
              </a:rPr>
              <a:t>СПО можно </a:t>
            </a:r>
            <a:r>
              <a:rPr lang="ru-RU" sz="1400" b="0" dirty="0">
                <a:solidFill>
                  <a:srgbClr val="002200"/>
                </a:solidFill>
              </a:rPr>
              <a:t>как получить, так  и проверить разным содержанием.</a:t>
            </a:r>
          </a:p>
          <a:p>
            <a:pPr algn="ctr"/>
            <a:r>
              <a:rPr lang="ru-RU" sz="1400" b="0" dirty="0">
                <a:solidFill>
                  <a:srgbClr val="002200"/>
                </a:solidFill>
              </a:rPr>
              <a:t>ПС помогает выбрать то содержание РП и/или ФОС, которое соответствует современным требованиям к деятельности рабочего/специалиста.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797152"/>
            <a:ext cx="8748464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Образовательные результаты </a:t>
            </a:r>
            <a:r>
              <a:rPr lang="ru-RU" sz="1400" b="1" dirty="0" smtClean="0">
                <a:solidFill>
                  <a:srgbClr val="FF0000"/>
                </a:solidFill>
              </a:rPr>
              <a:t>ФГОС СПО </a:t>
            </a:r>
            <a:r>
              <a:rPr lang="ru-RU" sz="1400" b="1" dirty="0">
                <a:solidFill>
                  <a:srgbClr val="FF0000"/>
                </a:solidFill>
              </a:rPr>
              <a:t>неизменны! </a:t>
            </a:r>
          </a:p>
          <a:p>
            <a:pPr algn="ctr"/>
            <a:r>
              <a:rPr lang="ru-RU" sz="1400" b="0" dirty="0">
                <a:solidFill>
                  <a:srgbClr val="002200"/>
                </a:solidFill>
              </a:rPr>
              <a:t>Требования ПС могут быть реализованы либо через корректировку видов учебной деятельности студентов, либо за счёт введения вариативных образовательных результатов!</a:t>
            </a:r>
          </a:p>
        </p:txBody>
      </p:sp>
    </p:spTree>
    <p:extLst>
      <p:ext uri="{BB962C8B-B14F-4D97-AF65-F5344CB8AC3E}">
        <p14:creationId xmlns:p14="http://schemas.microsoft.com/office/powerpoint/2010/main" val="567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1" grpId="0" animBg="1"/>
      <p:bldP spid="142" grpId="0" animBg="1"/>
      <p:bldP spid="144" grpId="0" animBg="1"/>
      <p:bldP spid="150" grpId="0" animBg="1"/>
      <p:bldP spid="153" grpId="0" animBg="1"/>
      <p:bldP spid="156" grpId="0" animBg="1"/>
      <p:bldP spid="158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/>
      <p:bldP spid="4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5" t="15225" r="22975" b="14800"/>
          <a:stretch/>
        </p:blipFill>
        <p:spPr bwMode="auto">
          <a:xfrm>
            <a:off x="535545" y="942313"/>
            <a:ext cx="7644888" cy="5726453"/>
          </a:xfrm>
          <a:prstGeom prst="rect">
            <a:avLst/>
          </a:prstGeom>
          <a:noFill/>
          <a:ln w="9525">
            <a:solidFill>
              <a:srgbClr val="4472C4">
                <a:lumMod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 bwMode="auto">
          <a:xfrm>
            <a:off x="848847" y="4353745"/>
            <a:ext cx="1553777" cy="33942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204" tIns="43102" rIns="86204" bIns="4310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619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97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2402624" y="4506118"/>
            <a:ext cx="1018269" cy="0"/>
          </a:xfrm>
          <a:prstGeom prst="straightConnector1">
            <a:avLst/>
          </a:prstGeom>
          <a:solidFill>
            <a:srgbClr val="5B9BD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2402625" y="4506118"/>
            <a:ext cx="2443845" cy="237596"/>
          </a:xfrm>
          <a:prstGeom prst="straightConnector1">
            <a:avLst/>
          </a:prstGeom>
          <a:solidFill>
            <a:srgbClr val="5B9BD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Овал 8"/>
          <p:cNvSpPr/>
          <p:nvPr/>
        </p:nvSpPr>
        <p:spPr bwMode="auto">
          <a:xfrm>
            <a:off x="848847" y="4828937"/>
            <a:ext cx="1553777" cy="33942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204" tIns="43102" rIns="86204" bIns="4310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619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97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V="1">
            <a:off x="2402624" y="4913426"/>
            <a:ext cx="1018269" cy="33943"/>
          </a:xfrm>
          <a:prstGeom prst="straightConnector1">
            <a:avLst/>
          </a:prstGeom>
          <a:solidFill>
            <a:srgbClr val="5B9BD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>
            <a:off x="2402625" y="4947370"/>
            <a:ext cx="2443845" cy="237597"/>
          </a:xfrm>
          <a:prstGeom prst="straightConnector1">
            <a:avLst/>
          </a:prstGeom>
          <a:solidFill>
            <a:srgbClr val="5B9BD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Овал 11"/>
          <p:cNvSpPr/>
          <p:nvPr/>
        </p:nvSpPr>
        <p:spPr bwMode="auto">
          <a:xfrm>
            <a:off x="848847" y="5236245"/>
            <a:ext cx="1553777" cy="33942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204" tIns="43102" rIns="86204" bIns="4310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619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97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 flipV="1">
            <a:off x="2402624" y="5320734"/>
            <a:ext cx="1018269" cy="33943"/>
          </a:xfrm>
          <a:prstGeom prst="straightConnector1">
            <a:avLst/>
          </a:prstGeom>
          <a:solidFill>
            <a:srgbClr val="5B9BD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2402625" y="5354678"/>
            <a:ext cx="2443845" cy="258808"/>
          </a:xfrm>
          <a:prstGeom prst="straightConnector1">
            <a:avLst/>
          </a:prstGeom>
          <a:solidFill>
            <a:srgbClr val="5B9BD5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Скругленный прямоугольник 14"/>
          <p:cNvSpPr/>
          <p:nvPr/>
        </p:nvSpPr>
        <p:spPr bwMode="auto">
          <a:xfrm>
            <a:off x="3291229" y="4230983"/>
            <a:ext cx="1253186" cy="152387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204" tIns="43102" rIns="86204" bIns="4310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619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97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779074" y="3407692"/>
            <a:ext cx="3597884" cy="47519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204" tIns="43102" rIns="86204" bIns="4310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619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97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3791327" y="3857617"/>
            <a:ext cx="339423" cy="33942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204" tIns="43102" rIns="86204" bIns="4310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619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97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02624" y="3237981"/>
            <a:ext cx="888605" cy="458261"/>
          </a:xfrm>
          <a:prstGeom prst="roundRect">
            <a:avLst/>
          </a:prstGeom>
          <a:noFill/>
          <a:ln w="28575" cap="flat" cmpd="sng" algn="ctr">
            <a:solidFill>
              <a:srgbClr val="1D2E7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9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5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858882" y="3696242"/>
            <a:ext cx="2820421" cy="1047472"/>
          </a:xfrm>
          <a:prstGeom prst="straightConnector1">
            <a:avLst/>
          </a:prstGeom>
          <a:noFill/>
          <a:ln w="38100" cap="flat" cmpd="sng" algn="ctr">
            <a:solidFill>
              <a:srgbClr val="1D2E7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Прямая со стрелкой 19"/>
          <p:cNvCxnSpPr/>
          <p:nvPr/>
        </p:nvCxnSpPr>
        <p:spPr>
          <a:xfrm>
            <a:off x="2899480" y="3704545"/>
            <a:ext cx="2678535" cy="1506061"/>
          </a:xfrm>
          <a:prstGeom prst="straightConnector1">
            <a:avLst/>
          </a:prstGeom>
          <a:noFill/>
          <a:ln w="38100" cap="flat" cmpd="sng" algn="ctr">
            <a:solidFill>
              <a:srgbClr val="1D2E7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Прямая со стрелкой 20"/>
          <p:cNvCxnSpPr/>
          <p:nvPr/>
        </p:nvCxnSpPr>
        <p:spPr>
          <a:xfrm>
            <a:off x="2854177" y="3673303"/>
            <a:ext cx="2289383" cy="2058616"/>
          </a:xfrm>
          <a:prstGeom prst="straightConnector1">
            <a:avLst/>
          </a:prstGeom>
          <a:noFill/>
          <a:ln w="38100" cap="flat" cmpd="sng" algn="ctr">
            <a:solidFill>
              <a:srgbClr val="1D2E7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35545" y="214266"/>
            <a:ext cx="812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19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0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Формат сопоставления </a:t>
            </a:r>
            <a:r>
              <a:rPr lang="ru-RU" b="1" dirty="0">
                <a:solidFill>
                  <a:srgbClr val="60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ФГОС, ПС и требований </a:t>
            </a:r>
            <a:r>
              <a:rPr lang="en-US" b="1" dirty="0">
                <a:solidFill>
                  <a:srgbClr val="60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WS/</a:t>
            </a:r>
            <a:r>
              <a:rPr lang="ru-RU" b="1" dirty="0">
                <a:solidFill>
                  <a:srgbClr val="60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ДЭ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02624" y="3251629"/>
            <a:ext cx="888605" cy="435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1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РЧ/НЧ/ДЭ</a:t>
            </a:r>
            <a:endParaRPr lang="ru-RU" sz="1000" dirty="0">
              <a:solidFill>
                <a:srgbClr val="001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8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148570"/>
            <a:ext cx="92525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600000"/>
                </a:solidFill>
              </a:rPr>
              <a:t>Вариант конкретизации требований ПС в содержании РП ПМ по ФГОС СПО</a:t>
            </a:r>
            <a:endParaRPr lang="ru-RU" sz="1900" b="1" dirty="0">
              <a:solidFill>
                <a:srgbClr val="6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08" t="22438" r="19561" b="14563"/>
          <a:stretch/>
        </p:blipFill>
        <p:spPr>
          <a:xfrm>
            <a:off x="152002" y="836712"/>
            <a:ext cx="8991998" cy="5400600"/>
          </a:xfrm>
          <a:prstGeom prst="rect">
            <a:avLst/>
          </a:prstGeom>
          <a:ln>
            <a:solidFill>
              <a:srgbClr val="9933FF"/>
            </a:solidFill>
          </a:ln>
        </p:spPr>
      </p:pic>
      <p:sp>
        <p:nvSpPr>
          <p:cNvPr id="6" name="Правая фигурная скобка 5"/>
          <p:cNvSpPr/>
          <p:nvPr/>
        </p:nvSpPr>
        <p:spPr bwMode="auto">
          <a:xfrm>
            <a:off x="2483768" y="2588788"/>
            <a:ext cx="360040" cy="1080120"/>
          </a:xfrm>
          <a:prstGeom prst="rightBrace">
            <a:avLst>
              <a:gd name="adj1" fmla="val 27286"/>
              <a:gd name="adj2" fmla="val 4747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rgbClr val="2A4F86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V="1">
            <a:off x="2843808" y="2444772"/>
            <a:ext cx="1224136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Правая фигурная скобка 11"/>
          <p:cNvSpPr/>
          <p:nvPr/>
        </p:nvSpPr>
        <p:spPr bwMode="auto">
          <a:xfrm>
            <a:off x="2483768" y="4028948"/>
            <a:ext cx="360040" cy="792088"/>
          </a:xfrm>
          <a:prstGeom prst="rightBrace">
            <a:avLst>
              <a:gd name="adj1" fmla="val 27286"/>
              <a:gd name="adj2" fmla="val 4747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rgbClr val="2A4F86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2843808" y="4391382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Правая фигурная скобка 16"/>
          <p:cNvSpPr/>
          <p:nvPr/>
        </p:nvSpPr>
        <p:spPr bwMode="auto">
          <a:xfrm>
            <a:off x="2411760" y="5181076"/>
            <a:ext cx="360040" cy="792088"/>
          </a:xfrm>
          <a:prstGeom prst="rightBrace">
            <a:avLst>
              <a:gd name="adj1" fmla="val 27286"/>
              <a:gd name="adj2" fmla="val 4747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rgbClr val="2A4F86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>
            <a:off x="2771800" y="5558532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Правая фигурная скобка 20"/>
          <p:cNvSpPr/>
          <p:nvPr/>
        </p:nvSpPr>
        <p:spPr bwMode="auto">
          <a:xfrm rot="10800000">
            <a:off x="3707904" y="5109068"/>
            <a:ext cx="360040" cy="1008111"/>
          </a:xfrm>
          <a:prstGeom prst="rightBrace">
            <a:avLst>
              <a:gd name="adj1" fmla="val 31077"/>
              <a:gd name="adj2" fmla="val 4747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rgbClr val="2A4F86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>
            <a:off x="2771800" y="4965052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Скругленный прямоугольник 22"/>
          <p:cNvSpPr/>
          <p:nvPr/>
        </p:nvSpPr>
        <p:spPr bwMode="auto">
          <a:xfrm>
            <a:off x="2771800" y="860596"/>
            <a:ext cx="1296144" cy="172819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rgbClr val="2A4F86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4067944" y="1652684"/>
            <a:ext cx="2160240" cy="792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Скругленный прямоугольник 3"/>
          <p:cNvSpPr/>
          <p:nvPr/>
        </p:nvSpPr>
        <p:spPr bwMode="auto">
          <a:xfrm>
            <a:off x="6300192" y="2228748"/>
            <a:ext cx="2664296" cy="144016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rgbClr val="2A4F86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>
            <a:off x="2483768" y="2516780"/>
            <a:ext cx="144016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Скругленный прямоугольник 23"/>
          <p:cNvSpPr/>
          <p:nvPr/>
        </p:nvSpPr>
        <p:spPr bwMode="auto">
          <a:xfrm>
            <a:off x="6300192" y="3812924"/>
            <a:ext cx="2664296" cy="144016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7" grpId="0" animBg="1"/>
      <p:bldP spid="21" grpId="0" animBg="1"/>
      <p:bldP spid="23" grpId="0" animBg="1"/>
      <p:bldP spid="4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2"/>
          <p:cNvSpPr/>
          <p:nvPr/>
        </p:nvSpPr>
        <p:spPr>
          <a:xfrm>
            <a:off x="611560" y="1484784"/>
            <a:ext cx="8042013" cy="2880320"/>
          </a:xfrm>
          <a:prstGeom prst="snip2DiagRect">
            <a:avLst>
              <a:gd name="adj1" fmla="val 0"/>
              <a:gd name="adj2" fmla="val 2482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исследования квалификационных запросов производственных компаний и выявления квалификационных дефицитов в деятельности рабочих и специалистов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5013176"/>
            <a:ext cx="8568952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  <a:t>Технология исследования квалификационных запросов – основа разработки:</a:t>
            </a:r>
          </a:p>
          <a:p>
            <a:pPr algn="ctr"/>
            <a:endParaRPr lang="ru-RU" sz="1600" i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  <a:t>ООП при дуальной форме обучения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i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  <a:t>программ ПО, ДПО под заказ предприятий</a:t>
            </a:r>
            <a:endParaRPr lang="ru-RU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611560" y="332656"/>
            <a:ext cx="2880320" cy="504056"/>
          </a:xfrm>
          <a:prstGeom prst="homePlate">
            <a:avLst>
              <a:gd name="adj" fmla="val 2883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Тематический блок 1.2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734639" y="1412776"/>
            <a:ext cx="6501657" cy="85408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Изучение современных технологий производства, специфики конкретного предприятия/организации.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Изучение деятельности, соответствующей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ФГОС СПО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1022671" y="2414290"/>
            <a:ext cx="6645673" cy="600164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Изучение документации (ДИ, регламентов,  инструкций по ТБ, чертежей), форм организации и алгоритмов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работы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331639" y="3206378"/>
            <a:ext cx="6624737" cy="600164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Изучение и сбор форм, бланков, используемых в трудовой деятельности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рабочего/специалиста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1746914" y="3950558"/>
            <a:ext cx="6569502" cy="600164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Изучение критериев оценки труда, выявление типичных ошибок в работе, квалификационных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дефицитов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2267744" y="4718546"/>
            <a:ext cx="6408712" cy="600164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Составление рейтинга трудовых функций и трудовых операций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рабочего/специалиста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2843808" y="5493132"/>
            <a:ext cx="6192688" cy="600164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Сопоставление трудовых функций с образовательными результатами ФГОС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СПО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323528" y="830921"/>
            <a:ext cx="432048" cy="2831"/>
          </a:xfrm>
          <a:prstGeom prst="line">
            <a:avLst/>
          </a:prstGeom>
          <a:ln w="38100">
            <a:solidFill>
              <a:srgbClr val="6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3528" y="830921"/>
            <a:ext cx="0" cy="4968552"/>
          </a:xfrm>
          <a:prstGeom prst="line">
            <a:avLst/>
          </a:prstGeom>
          <a:ln w="38100">
            <a:solidFill>
              <a:srgbClr val="6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3528" y="1839033"/>
            <a:ext cx="281880" cy="0"/>
          </a:xfrm>
          <a:prstGeom prst="straightConnector1">
            <a:avLst/>
          </a:prstGeom>
          <a:ln w="38100">
            <a:solidFill>
              <a:srgbClr val="6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3528" y="2703129"/>
            <a:ext cx="504056" cy="0"/>
          </a:xfrm>
          <a:prstGeom prst="straightConnector1">
            <a:avLst/>
          </a:prstGeom>
          <a:ln w="38100">
            <a:solidFill>
              <a:srgbClr val="6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23528" y="3423209"/>
            <a:ext cx="864096" cy="0"/>
          </a:xfrm>
          <a:prstGeom prst="straightConnector1">
            <a:avLst/>
          </a:prstGeom>
          <a:ln w="38100">
            <a:solidFill>
              <a:srgbClr val="6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3528" y="4215297"/>
            <a:ext cx="1224136" cy="0"/>
          </a:xfrm>
          <a:prstGeom prst="straightConnector1">
            <a:avLst/>
          </a:prstGeom>
          <a:ln w="38100">
            <a:solidFill>
              <a:srgbClr val="6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23528" y="4941168"/>
            <a:ext cx="1800200" cy="0"/>
          </a:xfrm>
          <a:prstGeom prst="straightConnector1">
            <a:avLst/>
          </a:prstGeom>
          <a:ln w="38100">
            <a:solidFill>
              <a:srgbClr val="6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5805264"/>
            <a:ext cx="2376264" cy="0"/>
          </a:xfrm>
          <a:prstGeom prst="straightConnector1">
            <a:avLst/>
          </a:prstGeom>
          <a:ln w="38100">
            <a:solidFill>
              <a:srgbClr val="6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с одним вырезанным углом 4"/>
          <p:cNvSpPr/>
          <p:nvPr/>
        </p:nvSpPr>
        <p:spPr>
          <a:xfrm>
            <a:off x="827584" y="463086"/>
            <a:ext cx="6480720" cy="746068"/>
          </a:xfrm>
          <a:prstGeom prst="snip1Rect">
            <a:avLst/>
          </a:prstGeom>
          <a:solidFill>
            <a:srgbClr val="60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79045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Ключевое содержание работы по изучению требований работодателей</a:t>
            </a:r>
          </a:p>
        </p:txBody>
      </p:sp>
    </p:spTree>
    <p:extLst>
      <p:ext uri="{BB962C8B-B14F-4D97-AF65-F5344CB8AC3E}">
        <p14:creationId xmlns:p14="http://schemas.microsoft.com/office/powerpoint/2010/main" val="1076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322" y="0"/>
            <a:ext cx="7255718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проведения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6156903" y="2890140"/>
            <a:ext cx="2807191" cy="2627092"/>
          </a:xfrm>
          <a:prstGeom prst="chevron">
            <a:avLst>
              <a:gd name="adj" fmla="val 16468"/>
            </a:avLst>
          </a:prstGeom>
          <a:solidFill>
            <a:srgbClr val="003300"/>
          </a:solidFill>
          <a:ln w="3810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3240019" y="2852936"/>
            <a:ext cx="2916884" cy="2664296"/>
          </a:xfrm>
          <a:prstGeom prst="chevron">
            <a:avLst>
              <a:gd name="adj" fmla="val 17842"/>
            </a:avLst>
          </a:prstGeom>
          <a:solidFill>
            <a:srgbClr val="6600FF"/>
          </a:solidFill>
          <a:ln w="3810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323134" y="2852936"/>
            <a:ext cx="2916885" cy="2664296"/>
          </a:xfrm>
          <a:prstGeom prst="chevron">
            <a:avLst>
              <a:gd name="adj" fmla="val 17842"/>
            </a:avLst>
          </a:prstGeom>
          <a:solidFill>
            <a:srgbClr val="800080"/>
          </a:solidFill>
          <a:ln w="3810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611742" y="836712"/>
            <a:ext cx="2101324" cy="56473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</a:rPr>
              <a:t>этап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429722" y="836712"/>
            <a:ext cx="2101324" cy="564735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этап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6357956" y="836712"/>
            <a:ext cx="2101324" cy="564735"/>
          </a:xfrm>
          <a:prstGeom prst="roundRect">
            <a:avLst>
              <a:gd name="adj" fmla="val 50000"/>
            </a:avLst>
          </a:prstGeom>
          <a:solidFill>
            <a:srgbClr val="0033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этап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174" y="3617729"/>
            <a:ext cx="2317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Взаимодействие с руководством предприятия и специалистами кадровой службы</a:t>
            </a:r>
            <a:r>
              <a:rPr lang="ru-RU" sz="1200" b="1" dirty="0" smtClean="0">
                <a:solidFill>
                  <a:schemeClr val="bg1"/>
                </a:solidFill>
              </a:rPr>
              <a:t>   </a:t>
            </a:r>
            <a:endParaRPr lang="en-US" sz="1050" b="1" u="sng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510" y="3624736"/>
            <a:ext cx="22803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Взаимодействие с функциональными и линейными руководителями предприятия</a:t>
            </a:r>
          </a:p>
          <a:p>
            <a:pPr algn="ctr" eaLnBrk="0" hangingPunct="0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5822" y="3685130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Взаимодействие с рабочими и/или специалистами по конкретной должности</a:t>
            </a:r>
            <a:endParaRPr lang="en-US" sz="1050" b="1" dirty="0">
              <a:solidFill>
                <a:srgbClr val="FFFFFF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395142" y="1772996"/>
            <a:ext cx="2605993" cy="930000"/>
          </a:xfrm>
          <a:prstGeom prst="downArrowCallout">
            <a:avLst>
              <a:gd name="adj1" fmla="val 25000"/>
              <a:gd name="adj2" fmla="val 25000"/>
              <a:gd name="adj3" fmla="val 11424"/>
              <a:gd name="adj4" fmla="val 8238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Директор, заместители, руководитель МЦПК ПОО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3240019" y="1772996"/>
            <a:ext cx="2627731" cy="930000"/>
          </a:xfrm>
          <a:prstGeom prst="downArrowCallout">
            <a:avLst>
              <a:gd name="adj1" fmla="val 25000"/>
              <a:gd name="adj2" fmla="val 25000"/>
              <a:gd name="adj3" fmla="val 11424"/>
              <a:gd name="adj4" fmla="val 8238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 marL="11430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000"/>
            </a:lvl3pPr>
            <a:lvl4pPr marL="1600200" indent="-228600" eaLnBrk="1" hangingPunct="1">
              <a:spcBef>
                <a:spcPct val="20000"/>
              </a:spcBef>
              <a:buChar char="–"/>
            </a:lvl4pPr>
            <a:lvl5pPr marL="2057400" indent="-228600" eaLnBrk="1" hangingPunct="1">
              <a:spcBef>
                <a:spcPct val="20000"/>
              </a:spcBef>
              <a:buChar char="»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</a:lvl9pPr>
          </a:lstStyle>
          <a:p>
            <a:r>
              <a:rPr lang="ru-RU" sz="1200" dirty="0"/>
              <a:t>Рабочая группа под руководством модератора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6192347" y="1772996"/>
            <a:ext cx="2627731" cy="930000"/>
          </a:xfrm>
          <a:prstGeom prst="downArrowCallout">
            <a:avLst>
              <a:gd name="adj1" fmla="val 25000"/>
              <a:gd name="adj2" fmla="val 25000"/>
              <a:gd name="adj3" fmla="val 11424"/>
              <a:gd name="adj4" fmla="val 8238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/>
            </a:lvl2pPr>
            <a:lvl3pPr marL="1143000" indent="-228600" eaLnBrk="1" hangingPunct="1">
              <a:spcBef>
                <a:spcPct val="20000"/>
              </a:spcBef>
              <a:buClr>
                <a:schemeClr val="tx1"/>
              </a:buClr>
              <a:buChar char="•"/>
              <a:defRPr sz="2000"/>
            </a:lvl3pPr>
            <a:lvl4pPr marL="1600200" indent="-228600" eaLnBrk="1" hangingPunct="1">
              <a:spcBef>
                <a:spcPct val="20000"/>
              </a:spcBef>
              <a:buChar char="–"/>
            </a:lvl4pPr>
            <a:lvl5pPr marL="2057400" indent="-228600" eaLnBrk="1" hangingPunct="1">
              <a:spcBef>
                <a:spcPct val="20000"/>
              </a:spcBef>
              <a:buChar char="»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</a:lvl9pPr>
          </a:lstStyle>
          <a:p>
            <a:r>
              <a:rPr lang="ru-RU" sz="1200" dirty="0"/>
              <a:t>Мастер производственного обучения, преподаватели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5914656"/>
            <a:ext cx="8928992" cy="8228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74003A"/>
                </a:solidFill>
                <a:latin typeface="Arial" pitchFamily="34" charset="0"/>
                <a:cs typeface="Arial" pitchFamily="34" charset="0"/>
              </a:rPr>
              <a:t>Обязательное условие - обучение </a:t>
            </a:r>
            <a:r>
              <a:rPr lang="ru-RU" sz="1700" b="1" dirty="0">
                <a:solidFill>
                  <a:srgbClr val="74003A"/>
                </a:solidFill>
                <a:latin typeface="Arial" pitchFamily="34" charset="0"/>
                <a:cs typeface="Arial" pitchFamily="34" charset="0"/>
              </a:rPr>
              <a:t>сотрудников для выполнения новой </a:t>
            </a:r>
            <a:r>
              <a:rPr lang="ru-RU" sz="1700" b="1" dirty="0" smtClean="0">
                <a:solidFill>
                  <a:srgbClr val="74003A"/>
                </a:solidFill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1700" dirty="0" smtClean="0">
                <a:solidFill>
                  <a:srgbClr val="74003A"/>
                </a:solidFill>
                <a:latin typeface="Arial" pitchFamily="34" charset="0"/>
                <a:cs typeface="Arial" pitchFamily="34" charset="0"/>
              </a:rPr>
              <a:t>(два </a:t>
            </a:r>
            <a:r>
              <a:rPr lang="ru-RU" sz="1700" dirty="0">
                <a:solidFill>
                  <a:srgbClr val="74003A"/>
                </a:solidFill>
                <a:latin typeface="Arial" pitchFamily="34" charset="0"/>
                <a:cs typeface="Arial" pitchFamily="34" charset="0"/>
              </a:rPr>
              <a:t>вектора: обучение </a:t>
            </a:r>
            <a:r>
              <a:rPr lang="ru-RU" sz="1700" dirty="0" smtClean="0">
                <a:solidFill>
                  <a:srgbClr val="74003A"/>
                </a:solidFill>
                <a:latin typeface="Arial" pitchFamily="34" charset="0"/>
                <a:cs typeface="Arial" pitchFamily="34" charset="0"/>
              </a:rPr>
              <a:t>руководителей ООП </a:t>
            </a:r>
            <a:r>
              <a:rPr lang="ru-RU" sz="1700" dirty="0">
                <a:solidFill>
                  <a:srgbClr val="74003A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700" dirty="0" smtClean="0">
                <a:solidFill>
                  <a:srgbClr val="74003A"/>
                </a:solidFill>
                <a:latin typeface="Arial" pitchFamily="34" charset="0"/>
                <a:cs typeface="Arial" pitchFamily="34" charset="0"/>
              </a:rPr>
              <a:t>разработчиков  рабочих программ)</a:t>
            </a:r>
            <a:endParaRPr lang="ru-RU" sz="1700" dirty="0">
              <a:solidFill>
                <a:srgbClr val="74003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11560" y="57125"/>
            <a:ext cx="8424936" cy="563563"/>
          </a:xfrm>
        </p:spPr>
        <p:txBody>
          <a:bodyPr/>
          <a:lstStyle/>
          <a:p>
            <a:pPr algn="ctr"/>
            <a: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</a:t>
            </a:r>
            <a:r>
              <a:rPr lang="ru-RU" sz="2000" b="1" i="0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требований рынка </a:t>
            </a:r>
            <a: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536589"/>
              </p:ext>
            </p:extLst>
          </p:nvPr>
        </p:nvGraphicFramePr>
        <p:xfrm>
          <a:off x="107504" y="1565101"/>
          <a:ext cx="8928992" cy="481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57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gray">
          <a:xfrm rot="5400000">
            <a:off x="3707905" y="-2403649"/>
            <a:ext cx="1800200" cy="8424938"/>
          </a:xfrm>
          <a:prstGeom prst="chevron">
            <a:avLst>
              <a:gd name="adj" fmla="val 17842"/>
            </a:avLst>
          </a:prstGeom>
          <a:noFill/>
          <a:ln w="38100">
            <a:solidFill>
              <a:srgbClr val="D15F37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95536" y="1268760"/>
            <a:ext cx="8496944" cy="1231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Цель: </a:t>
            </a:r>
          </a:p>
          <a:p>
            <a:pPr algn="ctr"/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согласовать деятельность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ОО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и предприятия по выявлению квалификационных запросов для разработки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образовательной программы 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25" y="3167916"/>
            <a:ext cx="8640960" cy="3217902"/>
          </a:xfrm>
          <a:prstGeom prst="roundRect">
            <a:avLst/>
          </a:prstGeom>
          <a:gradFill rotWithShape="1">
            <a:gsLst>
              <a:gs pos="0">
                <a:srgbClr val="C8562E"/>
              </a:gs>
              <a:gs pos="50000">
                <a:srgbClr val="F6B7A0"/>
              </a:gs>
              <a:gs pos="100000">
                <a:srgbClr val="D15F37"/>
              </a:gs>
            </a:gsLst>
            <a:lin ang="2700000" scaled="1"/>
          </a:gradFill>
          <a:ln w="38100">
            <a:solidFill>
              <a:srgbClr val="D15F37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Результаты:</a:t>
            </a:r>
          </a:p>
          <a:p>
            <a:pPr algn="just"/>
            <a:endParaRPr lang="ru-RU" sz="1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Определён перечень должностных лиц от предприятия, вовлеченных в процедуру выявления кадрового запроса и квалификационных требований.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Согласованы сроки и процедура взаимодействия с функциональными и линейными руководителями предприятия.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Получено разрешение на изучение технической документации предприятия.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Получено разрешение на проведение наблюдения за деятельностью рабочего со стороны сотрудников колледжа.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270143"/>
            <a:ext cx="8280922" cy="563563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руководством предприятия </a:t>
            </a:r>
            <a:b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специалистами кадровой службы</a:t>
            </a:r>
          </a:p>
        </p:txBody>
      </p:sp>
    </p:spTree>
    <p:extLst>
      <p:ext uri="{BB962C8B-B14F-4D97-AF65-F5344CB8AC3E}">
        <p14:creationId xmlns:p14="http://schemas.microsoft.com/office/powerpoint/2010/main" val="57221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4"/>
          <p:cNvSpPr>
            <a:spLocks noChangeArrowheads="1"/>
          </p:cNvSpPr>
          <p:nvPr/>
        </p:nvSpPr>
        <p:spPr bwMode="gray">
          <a:xfrm rot="5400000">
            <a:off x="3893150" y="-2660902"/>
            <a:ext cx="1357699" cy="8496944"/>
          </a:xfrm>
          <a:prstGeom prst="chevron">
            <a:avLst>
              <a:gd name="adj" fmla="val 17842"/>
            </a:avLst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20161"/>
            <a:ext cx="7391400" cy="563563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функциональными и линейными руководителями предприятия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168296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Цели: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</a:rPr>
              <a:t>выявить квалификационные требования и квалификационные дефициты;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</a:rPr>
              <a:t>выявить удовлетворенность качеством подготовки рабочих и специалистов.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539365"/>
            <a:ext cx="8496944" cy="4205407"/>
          </a:xfrm>
          <a:prstGeom prst="roundRect">
            <a:avLst/>
          </a:prstGeom>
          <a:gradFill rotWithShape="1">
            <a:gsLst>
              <a:gs pos="0">
                <a:srgbClr val="9E1E83"/>
              </a:gs>
              <a:gs pos="50000">
                <a:srgbClr val="F3A3EB"/>
              </a:gs>
              <a:gs pos="100000">
                <a:srgbClr val="9B1D80"/>
              </a:gs>
            </a:gsLst>
            <a:lin ang="2700000" scaled="1"/>
          </a:gradFill>
          <a:ln w="38100">
            <a:solidFill>
              <a:srgbClr val="7030A0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Результаты: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Сопоставлены трудовые функции и трудовые операции рабочего на предприятии с квалификационной характеристикой и профессиональным стандартом.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Составлен перечень квалификационных требований к рабочему.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Установлена разница между профессиональными компетенциями рабочего и запросами к квалификации (установлены квалификационные дефициты).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Определен перечень входных требований для обучающихся.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Собран комплект документальных свидетельств, в которых заключены требования к деятельности рабочего.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Собран фактический материал для разработки </a:t>
            </a: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</a:rPr>
              <a:t>содержания ООП и программы </a:t>
            </a: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краткосрочной </a:t>
            </a: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</a:rPr>
              <a:t>подготовки.</a:t>
            </a:r>
            <a:endParaRPr lang="ru-RU" sz="17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</a:rPr>
              <a:t>Согласован перечень образовательных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7188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13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785" y="3588016"/>
            <a:ext cx="8569325" cy="384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">
          <a:xfrm rot="5400000">
            <a:off x="2202211" y="699171"/>
            <a:ext cx="994790" cy="27366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 rot="5400000">
            <a:off x="5802535" y="672977"/>
            <a:ext cx="995686" cy="27366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454127" y="1844825"/>
            <a:ext cx="2613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Интервью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114786" y="1640994"/>
            <a:ext cx="252028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Наблюдение за деятельностью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30747" y="345270"/>
            <a:ext cx="7391400" cy="563563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рабочим и/или специалистом</a:t>
            </a: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411760" y="1196752"/>
            <a:ext cx="648072" cy="28803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gray">
          <a:xfrm rot="5400000">
            <a:off x="3914611" y="-828787"/>
            <a:ext cx="1368153" cy="8443567"/>
          </a:xfrm>
          <a:prstGeom prst="chevron">
            <a:avLst>
              <a:gd name="adj" fmla="val 17009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gray">
          <a:xfrm>
            <a:off x="376905" y="2924944"/>
            <a:ext cx="8371557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Цель: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изучить лучшую практику трудовой деятельности </a:t>
            </a:r>
            <a:r>
              <a:rPr lang="ru-RU" sz="1600" b="1" dirty="0" smtClean="0">
                <a:solidFill>
                  <a:schemeClr val="bg1"/>
                </a:solidFill>
              </a:rPr>
              <a:t>рабочего/специалиста </a:t>
            </a:r>
            <a:r>
              <a:rPr lang="ru-RU" sz="1600" b="1" dirty="0">
                <a:solidFill>
                  <a:schemeClr val="bg1"/>
                </a:solidFill>
              </a:rPr>
              <a:t>для составления циклограммы трудовой деятельности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905" y="4081417"/>
            <a:ext cx="8443567" cy="258794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2000" b="1" dirty="0">
                <a:solidFill>
                  <a:schemeClr val="bg1"/>
                </a:solidFill>
              </a:rPr>
              <a:t>Результат: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Проведён анализ профессиональной деятельности </a:t>
            </a:r>
            <a:r>
              <a:rPr lang="ru-RU" b="1" dirty="0" smtClean="0">
                <a:solidFill>
                  <a:schemeClr val="bg1"/>
                </a:solidFill>
              </a:rPr>
              <a:t>рабочего/специалиста.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Изучены трудовые функции и типовые трудовые операции </a:t>
            </a:r>
            <a:r>
              <a:rPr lang="ru-RU" b="1" dirty="0" smtClean="0">
                <a:solidFill>
                  <a:schemeClr val="bg1"/>
                </a:solidFill>
              </a:rPr>
              <a:t>рабочего/специалиста.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Изучена специфика организации работы на конкретном </a:t>
            </a:r>
            <a:r>
              <a:rPr lang="ru-RU" b="1" dirty="0" smtClean="0">
                <a:solidFill>
                  <a:schemeClr val="bg1"/>
                </a:solidFill>
              </a:rPr>
              <a:t>предприятии.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940152" y="1196752"/>
            <a:ext cx="648072" cy="28803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/>
      <p:bldP spid="17" grpId="0" animBg="1"/>
      <p:bldP spid="11" grpId="0"/>
      <p:bldP spid="2" grpId="0" animBg="1"/>
      <p:bldP spid="23" grpId="0" animBg="1"/>
      <p:bldP spid="24" grpId="0"/>
      <p:bldP spid="2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192005" y="749752"/>
            <a:ext cx="7632848" cy="5919608"/>
          </a:xfrm>
          <a:prstGeom prst="rightArrow">
            <a:avLst>
              <a:gd name="adj1" fmla="val 91651"/>
              <a:gd name="adj2" fmla="val 14105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 b="1">
              <a:solidFill>
                <a:srgbClr val="00194C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323528" y="1366875"/>
            <a:ext cx="6646812" cy="909997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500" b="1" dirty="0">
                <a:solidFill>
                  <a:srgbClr val="C00000"/>
                </a:solidFill>
              </a:rPr>
              <a:t>Технология конструирования программ на основе </a:t>
            </a:r>
          </a:p>
          <a:p>
            <a:pPr algn="ctr" eaLnBrk="0" hangingPunct="0"/>
            <a:r>
              <a:rPr lang="ru-RU" sz="1500" b="1" dirty="0">
                <a:solidFill>
                  <a:srgbClr val="C00000"/>
                </a:solidFill>
              </a:rPr>
              <a:t>сопоставления образовательных результатов </a:t>
            </a:r>
          </a:p>
          <a:p>
            <a:pPr algn="ctr" eaLnBrk="0" hangingPunct="0"/>
            <a:r>
              <a:rPr lang="ru-RU" sz="1500" b="1" dirty="0">
                <a:solidFill>
                  <a:srgbClr val="C00000"/>
                </a:solidFill>
              </a:rPr>
              <a:t>ФГОС СПО  с требованиями ПС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323528" y="5013176"/>
            <a:ext cx="6646812" cy="1152128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500" b="1" dirty="0">
                <a:solidFill>
                  <a:schemeClr val="bg2">
                    <a:lumMod val="25000"/>
                  </a:schemeClr>
                </a:solidFill>
              </a:rPr>
              <a:t>Технология конструирования программ  </a:t>
            </a:r>
          </a:p>
          <a:p>
            <a:pPr algn="ctr" eaLnBrk="0" hangingPunct="0"/>
            <a:r>
              <a:rPr lang="ru-RU" sz="1500" b="1" dirty="0">
                <a:solidFill>
                  <a:schemeClr val="bg2">
                    <a:lumMod val="25000"/>
                  </a:schemeClr>
                </a:solidFill>
              </a:rPr>
              <a:t>ПМ  «Выполнение работ по одной или нескольким </a:t>
            </a:r>
          </a:p>
          <a:p>
            <a:pPr algn="ctr" eaLnBrk="0" hangingPunct="0"/>
            <a:r>
              <a:rPr lang="ru-RU" sz="1500" b="1" dirty="0">
                <a:solidFill>
                  <a:schemeClr val="bg2">
                    <a:lumMod val="25000"/>
                  </a:schemeClr>
                </a:solidFill>
              </a:rPr>
              <a:t>профессиям  и должностям служащих»</a:t>
            </a:r>
          </a:p>
          <a:p>
            <a:pPr algn="ctr" eaLnBrk="0" hangingPunct="0"/>
            <a:r>
              <a:rPr lang="ru-RU" sz="1500" b="1" dirty="0">
                <a:solidFill>
                  <a:schemeClr val="bg2">
                    <a:lumMod val="25000"/>
                  </a:schemeClr>
                </a:solidFill>
              </a:rPr>
              <a:t> на основе требований ПС</a:t>
            </a:r>
            <a:endParaRPr lang="en-US" sz="15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310787" y="2578552"/>
            <a:ext cx="6646812" cy="922456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500" b="1" dirty="0">
                <a:solidFill>
                  <a:srgbClr val="C00000"/>
                </a:solidFill>
              </a:rPr>
              <a:t>Технология конструирования основных</a:t>
            </a:r>
          </a:p>
          <a:p>
            <a:pPr algn="ctr" eaLnBrk="0" hangingPunct="0"/>
            <a:r>
              <a:rPr lang="ru-RU" sz="1500" b="1" dirty="0">
                <a:solidFill>
                  <a:srgbClr val="C00000"/>
                </a:solidFill>
              </a:rPr>
              <a:t>программ на основе изучения квалификационных запросов </a:t>
            </a:r>
          </a:p>
          <a:p>
            <a:pPr algn="ctr" eaLnBrk="0" hangingPunct="0"/>
            <a:r>
              <a:rPr lang="ru-RU" sz="1500" b="1" dirty="0">
                <a:solidFill>
                  <a:srgbClr val="C00000"/>
                </a:solidFill>
              </a:rPr>
              <a:t>производственных компаний</a:t>
            </a:r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986"/>
            <a:ext cx="8577956" cy="601710"/>
          </a:xfrm>
          <a:noFill/>
          <a:ln>
            <a:noFill/>
          </a:ln>
        </p:spPr>
        <p:txBody>
          <a:bodyPr/>
          <a:lstStyle/>
          <a:p>
            <a: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перевода требований </a:t>
            </a:r>
            <a:r>
              <a:rPr lang="ru-RU" sz="2000" b="1" i="0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 труда в </a:t>
            </a:r>
            <a: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результаты и содержание ООП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8028384" y="980728"/>
            <a:ext cx="936104" cy="5688632"/>
          </a:xfrm>
          <a:prstGeom prst="roundRect">
            <a:avLst/>
          </a:prstGeom>
          <a:solidFill>
            <a:srgbClr val="EAEAEA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00194C"/>
                </a:solidFill>
              </a:rPr>
              <a:t>Образовательные программы, соответствующие требованиям экономики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blackWhite">
          <a:xfrm>
            <a:off x="323693" y="3771624"/>
            <a:ext cx="6646812" cy="1025528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500" b="1" dirty="0">
                <a:solidFill>
                  <a:schemeClr val="bg2">
                    <a:lumMod val="25000"/>
                  </a:schemeClr>
                </a:solidFill>
              </a:rPr>
              <a:t>Технология конструирования программ на основе </a:t>
            </a:r>
          </a:p>
          <a:p>
            <a:pPr algn="ctr" eaLnBrk="0" hangingPunct="0"/>
            <a:r>
              <a:rPr lang="ru-RU" sz="1500" b="1" dirty="0">
                <a:solidFill>
                  <a:schemeClr val="bg2">
                    <a:lumMod val="25000"/>
                  </a:schemeClr>
                </a:solidFill>
              </a:rPr>
              <a:t>сопоставления образовательных результатов </a:t>
            </a:r>
          </a:p>
          <a:p>
            <a:pPr algn="ctr" eaLnBrk="0" hangingPunct="0"/>
            <a:r>
              <a:rPr lang="ru-RU" sz="1500" b="1" dirty="0">
                <a:solidFill>
                  <a:schemeClr val="bg2">
                    <a:lumMod val="25000"/>
                  </a:schemeClr>
                </a:solidFill>
              </a:rPr>
              <a:t>ФГОС СПО  с требованиями ДЭ, РЧ/НЧ</a:t>
            </a:r>
          </a:p>
        </p:txBody>
      </p:sp>
    </p:spTree>
    <p:extLst>
      <p:ext uri="{BB962C8B-B14F-4D97-AF65-F5344CB8AC3E}">
        <p14:creationId xmlns:p14="http://schemas.microsoft.com/office/powerpoint/2010/main" val="25616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62800" cy="5635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интервью</a:t>
            </a: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52202"/>
            <a:ext cx="8496944" cy="1969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err="1" smtClean="0">
                <a:solidFill>
                  <a:srgbClr val="000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Гайд</a:t>
            </a:r>
            <a:r>
              <a:rPr lang="ru-RU" dirty="0" smtClean="0">
                <a:solidFill>
                  <a:srgbClr val="000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не анкета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err="1" smtClean="0">
                <a:solidFill>
                  <a:srgbClr val="000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Гайд</a:t>
            </a:r>
            <a:r>
              <a:rPr lang="ru-RU" dirty="0" smtClean="0">
                <a:solidFill>
                  <a:srgbClr val="000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содержит набор ключевых тематик для обсуждения, а не строго сформулированные вопросы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обязательно строго придерживаться формулировок вопросов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вопросы могут появляться по ходу разговора</a:t>
            </a:r>
            <a:endParaRPr lang="ru-RU" dirty="0">
              <a:solidFill>
                <a:srgbClr val="000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827584" y="2729514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b="1" kern="0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интервью</a:t>
            </a:r>
            <a:endParaRPr lang="ru-RU" sz="2000" b="1" kern="0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042" y="3284984"/>
            <a:ext cx="8577454" cy="33123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спланировать свою беседу, заранее подготовить вопросы, которые складываются в сценарий разговора.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заранее изучить работу в открытых источниках (изучить сайт организации)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надеяться на импровизацию при проведении интервью.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Желательно заранее познакомиться с опытом информанта (надо понимать какие вопросы находятся в зоне его ответственности/интересов)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вести запись интервью (с разрешения) или фиксировать ответы (вести запись «от руки»)</a:t>
            </a:r>
            <a:endParaRPr lang="ru-RU" dirty="0">
              <a:solidFill>
                <a:srgbClr val="000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2" t="7037" r="33750" b="9630"/>
          <a:stretch/>
        </p:blipFill>
        <p:spPr bwMode="auto">
          <a:xfrm>
            <a:off x="323528" y="548680"/>
            <a:ext cx="4283968" cy="623878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714" y="44624"/>
            <a:ext cx="7255718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исследования (фрагмент)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081408"/>
            <a:ext cx="3744416" cy="619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7310" r="33582" b="9415"/>
          <a:stretch/>
        </p:blipFill>
        <p:spPr bwMode="auto">
          <a:xfrm>
            <a:off x="4644008" y="548679"/>
            <a:ext cx="4424483" cy="623878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0" t="6743" r="33621" b="8965"/>
          <a:stretch/>
        </p:blipFill>
        <p:spPr bwMode="auto">
          <a:xfrm>
            <a:off x="112560" y="692697"/>
            <a:ext cx="4209655" cy="60137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97024" y="116632"/>
            <a:ext cx="7391400" cy="563563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 исследования ( фрагмент)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943" y="1268760"/>
            <a:ext cx="3816424" cy="648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6" t="5938" r="33449" b="16666"/>
          <a:stretch/>
        </p:blipFill>
        <p:spPr bwMode="auto">
          <a:xfrm>
            <a:off x="4572000" y="692697"/>
            <a:ext cx="4442534" cy="5976663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8373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П</a:t>
            </a:r>
            <a:r>
              <a:rPr lang="ru-RU" sz="2000" b="1" dirty="0" smtClean="0">
                <a:solidFill>
                  <a:srgbClr val="600000"/>
                </a:solidFill>
              </a:rPr>
              <a:t>еречень вопросов для проведения </a:t>
            </a:r>
            <a:r>
              <a:rPr lang="ru-RU" sz="2000" b="1" dirty="0">
                <a:solidFill>
                  <a:srgbClr val="600000"/>
                </a:solidFill>
              </a:rPr>
              <a:t>интервью </a:t>
            </a:r>
            <a:r>
              <a:rPr lang="ru-RU" sz="2000" b="1" dirty="0" smtClean="0">
                <a:solidFill>
                  <a:srgbClr val="600000"/>
                </a:solidFill>
              </a:rPr>
              <a:t>с функциональным/ линейным руководителем предприятия/организации</a:t>
            </a:r>
            <a:endParaRPr lang="ru-RU" sz="2000" b="1" dirty="0">
              <a:solidFill>
                <a:srgbClr val="6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91675"/>
            <a:ext cx="8471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С кем в ходе своей трудовой деятельности взаимодействует </a:t>
            </a:r>
            <a:r>
              <a:rPr lang="ru-RU" dirty="0" smtClean="0"/>
              <a:t>работник……? </a:t>
            </a:r>
            <a:r>
              <a:rPr lang="ru-RU" dirty="0"/>
              <a:t>Какова кооперация труда? (Кто, с кем и что делает</a:t>
            </a:r>
            <a:r>
              <a:rPr lang="ru-RU" dirty="0" smtClean="0"/>
              <a:t>?)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Как распределены полномочия, ответственность за работу?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Кто даёт рабочему задания, в какой </a:t>
            </a:r>
            <a:r>
              <a:rPr lang="ru-RU" dirty="0" smtClean="0"/>
              <a:t>форме? Как </a:t>
            </a:r>
            <a:r>
              <a:rPr lang="ru-RU" dirty="0"/>
              <a:t>принимается </a:t>
            </a:r>
            <a:r>
              <a:rPr lang="ru-RU" dirty="0" smtClean="0"/>
              <a:t>работа? Причины</a:t>
            </a:r>
            <a:r>
              <a:rPr lang="ru-RU" dirty="0"/>
              <a:t>, по которым работа может быть не принята</a:t>
            </a:r>
            <a:r>
              <a:rPr lang="ru-RU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Каковы критерии оценки эффективности </a:t>
            </a:r>
            <a:r>
              <a:rPr lang="ru-RU" dirty="0" smtClean="0"/>
              <a:t>труда?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Какие документы регламентируют </a:t>
            </a:r>
            <a:r>
              <a:rPr lang="ru-RU" dirty="0" smtClean="0"/>
              <a:t>деятельность?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Какие </a:t>
            </a:r>
            <a:r>
              <a:rPr lang="ru-RU" dirty="0" smtClean="0"/>
              <a:t>документы </a:t>
            </a:r>
            <a:r>
              <a:rPr lang="ru-RU" dirty="0"/>
              <a:t>Вы можете нам предоставить для установления квалификационных запросов к рабочему и разработки программы подготовки/переподготовки</a:t>
            </a:r>
            <a:r>
              <a:rPr lang="ru-RU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Каковы типичные ошибки/претензии (распространённые замечания) к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4736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3" t="6550" r="33553" b="9474"/>
          <a:stretch/>
        </p:blipFill>
        <p:spPr bwMode="auto">
          <a:xfrm>
            <a:off x="127223" y="817784"/>
            <a:ext cx="4065017" cy="577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698" y="44624"/>
            <a:ext cx="7255718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исследования (фрагмент)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392943"/>
            <a:ext cx="3672408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4" t="6374" r="32632" b="12456"/>
          <a:stretch/>
        </p:blipFill>
        <p:spPr bwMode="auto">
          <a:xfrm>
            <a:off x="4644007" y="817784"/>
            <a:ext cx="4263889" cy="577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4048" y="1545343"/>
            <a:ext cx="3672408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8373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П</a:t>
            </a:r>
            <a:r>
              <a:rPr lang="ru-RU" sz="2000" b="1" dirty="0" smtClean="0">
                <a:solidFill>
                  <a:srgbClr val="600000"/>
                </a:solidFill>
              </a:rPr>
              <a:t>еречень вопросов для проведения </a:t>
            </a:r>
            <a:r>
              <a:rPr lang="ru-RU" sz="2000" b="1" dirty="0">
                <a:solidFill>
                  <a:srgbClr val="600000"/>
                </a:solidFill>
              </a:rPr>
              <a:t>интервью с </a:t>
            </a:r>
            <a:endParaRPr lang="ru-RU" sz="2000" b="1" dirty="0" smtClean="0">
              <a:solidFill>
                <a:srgbClr val="6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00000"/>
                </a:solidFill>
              </a:rPr>
              <a:t> высококвалифицированным рабочим/служащим</a:t>
            </a:r>
          </a:p>
          <a:p>
            <a:pPr algn="ctr"/>
            <a:endParaRPr lang="ru-RU" sz="2000" b="1" dirty="0">
              <a:solidFill>
                <a:srgbClr val="6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04066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С кем в ходе своей трудовой деятельности Вы взаимодействуете? 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Кто даёт Вам  задания, в какой </a:t>
            </a:r>
            <a:r>
              <a:rPr lang="ru-RU" dirty="0" smtClean="0"/>
              <a:t>форме? Как </a:t>
            </a:r>
            <a:r>
              <a:rPr lang="ru-RU" dirty="0"/>
              <a:t>принимается </a:t>
            </a:r>
            <a:r>
              <a:rPr lang="ru-RU" dirty="0" smtClean="0"/>
              <a:t>работа? Причины</a:t>
            </a:r>
            <a:r>
              <a:rPr lang="ru-RU" dirty="0"/>
              <a:t>, по которым работа может быть не принята</a:t>
            </a:r>
            <a:r>
              <a:rPr lang="ru-RU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Каковы критерии оценки (нормы, лимит, затраты времени, квалификационные разряды) результатов труда (на основании чего </a:t>
            </a:r>
            <a:r>
              <a:rPr lang="ru-RU" dirty="0" smtClean="0"/>
              <a:t>оценивают работу)?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От чего зависит повышение производительности труда</a:t>
            </a:r>
            <a:r>
              <a:rPr lang="ru-RU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С какими документами Вы работаете</a:t>
            </a:r>
            <a:r>
              <a:rPr lang="ru-RU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С какими типичными (распространёнными) проблемами (трудностями, препятствиями) Вы встречаетесь в своей работе</a:t>
            </a:r>
            <a:r>
              <a:rPr lang="ru-RU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Каких навыков  или знаний Вам явно не хватало в самом начале Вашей работы по </a:t>
            </a:r>
            <a:r>
              <a:rPr lang="ru-RU" dirty="0" smtClean="0"/>
              <a:t>профессии? Что </a:t>
            </a:r>
            <a:r>
              <a:rPr lang="ru-RU" dirty="0"/>
              <a:t>приходилось осваивать самому</a:t>
            </a:r>
            <a:r>
              <a:rPr lang="ru-RU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Существует ли у Вас потребность в подготовке/переподготовке и по какому направлению/проблеме</a:t>
            </a:r>
            <a:r>
              <a:rPr lang="ru-RU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/>
              <a:t>Что мешает другим рабочим выполнять свою работу на Вашем уровне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2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9814" r="50561" b="24630"/>
          <a:stretch/>
        </p:blipFill>
        <p:spPr bwMode="auto">
          <a:xfrm>
            <a:off x="1983193" y="608187"/>
            <a:ext cx="5506918" cy="6133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08385" y="44624"/>
            <a:ext cx="6984776" cy="563563"/>
          </a:xfrm>
          <a:prstGeom prst="rect">
            <a:avLst/>
          </a:prstGeom>
        </p:spPr>
        <p:txBody>
          <a:bodyPr vert="horz" lIns="80165" tIns="40083" rIns="80165" bIns="40083" rtlCol="0" anchor="ctr">
            <a:noAutofit/>
          </a:bodyPr>
          <a:lstStyle>
            <a:lvl1pPr algn="l" defTabSz="8836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изучения требований </a:t>
            </a:r>
            <a:b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 (ранжирование ТФ)</a:t>
            </a: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663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00000"/>
                </a:solidFill>
              </a:rPr>
              <a:t>Ранжирование (построение рейтинга) трудовых функций </a:t>
            </a:r>
            <a:endParaRPr lang="ru-RU" sz="2000" b="1" dirty="0">
              <a:solidFill>
                <a:srgbClr val="6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25550"/>
            <a:ext cx="871296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Ранжирование – это исследовательская процедура, целью которой является расстановка элементов системы по рангу, по значимости, масштабности, в зависимости от их важности, и весомости.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566645"/>
            <a:ext cx="871296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Форма – индивидуальная или групповая работа с представителями бизнеса по построению рейтинга трудовых функций по значимости, сложности, частоты выполнения.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723997"/>
            <a:ext cx="8712968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Инструмент – анкета. Требования к анкете: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анкета </a:t>
            </a:r>
            <a:r>
              <a:rPr lang="ru-RU" dirty="0">
                <a:solidFill>
                  <a:srgbClr val="002060"/>
                </a:solidFill>
              </a:rPr>
              <a:t>должна быть короткой (5-9 вопросов);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большинство </a:t>
            </a:r>
            <a:r>
              <a:rPr lang="ru-RU" dirty="0">
                <a:solidFill>
                  <a:srgbClr val="002060"/>
                </a:solidFill>
              </a:rPr>
              <a:t>вопросов анкеты должны быть закрытыми (в соответствии с целью: ранжирование, поиск решения по </a:t>
            </a:r>
            <a:r>
              <a:rPr lang="ru-RU" dirty="0" smtClean="0">
                <a:solidFill>
                  <a:srgbClr val="002060"/>
                </a:solidFill>
              </a:rPr>
              <a:t>позициям);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допускается </a:t>
            </a:r>
            <a:r>
              <a:rPr lang="ru-RU" dirty="0">
                <a:solidFill>
                  <a:srgbClr val="002060"/>
                </a:solidFill>
              </a:rPr>
              <a:t>добавление в анкету 1-2 открытых </a:t>
            </a:r>
            <a:r>
              <a:rPr lang="ru-RU" dirty="0" smtClean="0">
                <a:solidFill>
                  <a:srgbClr val="002060"/>
                </a:solidFill>
              </a:rPr>
              <a:t>вопросов, </a:t>
            </a:r>
            <a:r>
              <a:rPr lang="ru-RU" dirty="0">
                <a:solidFill>
                  <a:srgbClr val="002060"/>
                </a:solidFill>
              </a:rPr>
              <a:t>которые позволяют включить в рассмотрение дополнительную трудовую функцию, упущенную в </a:t>
            </a:r>
            <a:r>
              <a:rPr lang="ru-RU" dirty="0" smtClean="0">
                <a:solidFill>
                  <a:srgbClr val="002060"/>
                </a:solidFill>
              </a:rPr>
              <a:t>ходе сопоставления требований ФГОС  и ПС:</a:t>
            </a:r>
          </a:p>
          <a:p>
            <a:pPr marL="1200150" lvl="2" indent="-285750">
              <a:buFont typeface="SimSun" pitchFamily="2" charset="-122"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Что еще?», </a:t>
            </a:r>
            <a:endParaRPr lang="ru-RU" dirty="0" smtClean="0">
              <a:solidFill>
                <a:srgbClr val="002060"/>
              </a:solidFill>
            </a:endParaRPr>
          </a:p>
          <a:p>
            <a:pPr marL="1200150" lvl="2" indent="-285750">
              <a:buFont typeface="SimSun" pitchFamily="2" charset="-122"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Если необходимо, дополните список» и </a:t>
            </a:r>
            <a:r>
              <a:rPr lang="ru-RU" dirty="0" smtClean="0">
                <a:solidFill>
                  <a:srgbClr val="002060"/>
                </a:solidFill>
              </a:rPr>
              <a:t>т.д.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462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Документы исследования квалификационных запросов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6586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квалификационных дефицитов предприятий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 bwMode="auto">
          <a:xfrm>
            <a:off x="216024" y="620688"/>
            <a:ext cx="8820472" cy="3952125"/>
          </a:xfrm>
          <a:prstGeom prst="downArrowCallout">
            <a:avLst>
              <a:gd name="adj1" fmla="val 126898"/>
              <a:gd name="adj2" fmla="val 98785"/>
              <a:gd name="adj3" fmla="val 16138"/>
              <a:gd name="adj4" fmla="val 81307"/>
            </a:avLst>
          </a:prstGeom>
          <a:solidFill>
            <a:srgbClr val="FDFDFD"/>
          </a:solidFill>
          <a:ln w="28575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95536" y="770138"/>
            <a:ext cx="8502276" cy="634324"/>
          </a:xfrm>
          <a:prstGeom prst="roundRect">
            <a:avLst/>
          </a:prstGeom>
          <a:solidFill>
            <a:srgbClr val="F7F9FB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исследования квалификационных запросов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95536" y="1538183"/>
            <a:ext cx="4248472" cy="2188210"/>
          </a:xfrm>
          <a:prstGeom prst="roundRect">
            <a:avLst/>
          </a:prstGeom>
          <a:solidFill>
            <a:srgbClr val="F7F9FB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образовательных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результатов,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согласованный с работодателями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функционального и линейного руководителя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793357" y="1535121"/>
            <a:ext cx="4104456" cy="2191662"/>
          </a:xfrm>
          <a:prstGeom prst="roundRect">
            <a:avLst/>
          </a:prstGeom>
          <a:solidFill>
            <a:srgbClr val="F7F9FB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оценочных материалов и процедуры проведения ДЭ в соответствии с требованиями предприятия/организации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>
            <a:stCxn id="11" idx="3"/>
            <a:endCxn id="9" idx="1"/>
          </p:cNvCxnSpPr>
          <p:nvPr/>
        </p:nvCxnSpPr>
        <p:spPr>
          <a:xfrm>
            <a:off x="2423322" y="5048960"/>
            <a:ext cx="4362670" cy="11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 bwMode="auto">
          <a:xfrm>
            <a:off x="2807804" y="4644823"/>
            <a:ext cx="3600400" cy="7200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образовательных программ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5992" y="4738759"/>
            <a:ext cx="2232248" cy="644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стажировок для педагогов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720675"/>
            <a:ext cx="2243810" cy="656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обучения наставников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5828491"/>
            <a:ext cx="8856984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Учим тому, что надо заказчику и проводим оценку результатов  на основе стандартов предприятия!!!</a:t>
            </a:r>
          </a:p>
          <a:p>
            <a:pPr algn="ctr"/>
            <a:endParaRPr lang="ru-RU" sz="10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ФОРМИРУЕМ У РАБОТОДАТЕЛЯ  СПРОС НА ПОДГОТОВКУ</a:t>
            </a: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62719"/>
            <a:ext cx="8437016" cy="477053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74003A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необходимости расширения требований, предусмотренных ФГОС (ПК, опыта практической деятельности, знаний и умений), за счет введения вариативных образовательных результатов;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необходимости введения в ООП дополнительного (вариативного) профессионального модуля (</a:t>
            </a:r>
            <a:r>
              <a:rPr lang="ru-RU" sz="1600" u="sng" dirty="0">
                <a:solidFill>
                  <a:srgbClr val="002060"/>
                </a:solidFill>
              </a:rPr>
              <a:t>действительно для некоторых ФГОС СПО</a:t>
            </a:r>
            <a:r>
              <a:rPr lang="ru-RU" sz="1600" dirty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содержании перечня профессиональных компетенций, опыта практической деятельности, умений и знаний, обеспечивающих освоение рабочей профессии в рамках ППССЗ;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введении вариативных учебных дисциплин;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порядке освоения УД, ПМ;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введении профессионально ориентированных тем (заданий) в предметы общеобразовательного цикла ООП;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выделении приоритетов в формировании общих компетенций, предусмотренных ФГОС, и/или необходимости дополнения их списка с учетом требований профессиональных стандартов (это может касаться, например, вопросов промышленной, экологической безопасности, трудовой дисциплины, культуры труда, владения иностранными языками);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 разработке и реализации программ дополнительного образования для обучающихся по ФГОС СПО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19890"/>
            <a:ext cx="843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00000"/>
                </a:solidFill>
              </a:rPr>
              <a:t>На основании сопоставления ФГОС СПО </a:t>
            </a:r>
            <a:r>
              <a:rPr lang="ru-RU" sz="2000" b="1" dirty="0" smtClean="0">
                <a:solidFill>
                  <a:srgbClr val="600000"/>
                </a:solidFill>
              </a:rPr>
              <a:t> с требованиями работодателей можно </a:t>
            </a:r>
            <a:r>
              <a:rPr lang="ru-RU" sz="2000" b="1" dirty="0">
                <a:solidFill>
                  <a:srgbClr val="600000"/>
                </a:solidFill>
              </a:rPr>
              <a:t>сделать следующие выводы: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838363"/>
            <a:ext cx="84370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u="sng" dirty="0">
                <a:solidFill>
                  <a:srgbClr val="002060"/>
                </a:solidFill>
              </a:rPr>
              <a:t>Вариативная часть должна быть направлена на удовлетворение потребностей рынка труда</a:t>
            </a:r>
            <a:r>
              <a:rPr lang="ru-RU" sz="1600" dirty="0">
                <a:solidFill>
                  <a:srgbClr val="002060"/>
                </a:solidFill>
              </a:rPr>
              <a:t>, а не «сделана» под имеющиеся ПЦК или под конкретных «хороших преподавателей». </a:t>
            </a:r>
          </a:p>
        </p:txBody>
      </p:sp>
    </p:spTree>
    <p:extLst>
      <p:ext uri="{BB962C8B-B14F-4D97-AF65-F5344CB8AC3E}">
        <p14:creationId xmlns:p14="http://schemas.microsoft.com/office/powerpoint/2010/main" val="20360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539552" y="1596282"/>
            <a:ext cx="2520280" cy="3992958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/>
              <a:t>Разработка программ </a:t>
            </a:r>
          </a:p>
          <a:p>
            <a:pPr algn="ctr" eaLnBrk="0" hangingPunct="0"/>
            <a:r>
              <a:rPr lang="ru-RU" sz="1600" dirty="0"/>
              <a:t>ПМ на основе</a:t>
            </a:r>
          </a:p>
          <a:p>
            <a:pPr algn="ctr" eaLnBrk="0" hangingPunct="0"/>
            <a:r>
              <a:rPr lang="ru-RU" sz="1600" dirty="0"/>
              <a:t>сопоставления </a:t>
            </a:r>
          </a:p>
          <a:p>
            <a:pPr algn="ctr" eaLnBrk="0" hangingPunct="0"/>
            <a:r>
              <a:rPr lang="ru-RU" sz="1600" dirty="0"/>
              <a:t>образовательных </a:t>
            </a:r>
          </a:p>
          <a:p>
            <a:pPr algn="ctr" eaLnBrk="0" hangingPunct="0"/>
            <a:r>
              <a:rPr lang="ru-RU" sz="1600" dirty="0"/>
              <a:t>результатов  ФГОС СПО  </a:t>
            </a:r>
          </a:p>
          <a:p>
            <a:pPr algn="ctr" eaLnBrk="0" hangingPunct="0"/>
            <a:r>
              <a:rPr lang="ru-RU" sz="1600" dirty="0"/>
              <a:t>с требованиями </a:t>
            </a:r>
          </a:p>
          <a:p>
            <a:pPr algn="ctr" eaLnBrk="0" hangingPunct="0"/>
            <a:r>
              <a:rPr lang="ru-RU" sz="1600" dirty="0"/>
              <a:t>профессиональных </a:t>
            </a:r>
          </a:p>
          <a:p>
            <a:pPr algn="ctr" eaLnBrk="0" hangingPunct="0"/>
            <a:r>
              <a:rPr lang="ru-RU" sz="1600" dirty="0"/>
              <a:t>стандартов, ДЭ, РЧ/НЧ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3305648" y="1628292"/>
            <a:ext cx="2706511" cy="3960948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/>
              <a:t>Разработка программы </a:t>
            </a:r>
          </a:p>
          <a:p>
            <a:pPr algn="ctr" eaLnBrk="0" hangingPunct="0"/>
            <a:r>
              <a:rPr lang="ru-RU" sz="1600" dirty="0"/>
              <a:t>модуля «Выполнение </a:t>
            </a:r>
          </a:p>
          <a:p>
            <a:pPr algn="ctr" eaLnBrk="0" hangingPunct="0"/>
            <a:r>
              <a:rPr lang="ru-RU" sz="1600" dirty="0"/>
              <a:t>работ по одной или </a:t>
            </a:r>
          </a:p>
          <a:p>
            <a:pPr algn="ctr" eaLnBrk="0" hangingPunct="0"/>
            <a:r>
              <a:rPr lang="ru-RU" sz="1600" dirty="0"/>
              <a:t>нескольким профессиям </a:t>
            </a:r>
          </a:p>
          <a:p>
            <a:pPr algn="ctr" eaLnBrk="0" hangingPunct="0"/>
            <a:r>
              <a:rPr lang="ru-RU" sz="1600" dirty="0"/>
              <a:t>и должностям служащих» </a:t>
            </a:r>
          </a:p>
          <a:p>
            <a:pPr algn="ctr" eaLnBrk="0" hangingPunct="0"/>
            <a:r>
              <a:rPr lang="ru-RU" sz="1600" dirty="0"/>
              <a:t>на основе требований </a:t>
            </a:r>
          </a:p>
          <a:p>
            <a:pPr algn="ctr" eaLnBrk="0" hangingPunct="0"/>
            <a:r>
              <a:rPr lang="ru-RU" sz="1600" dirty="0"/>
              <a:t>профессиональных </a:t>
            </a:r>
          </a:p>
          <a:p>
            <a:pPr algn="ctr" eaLnBrk="0" hangingPunct="0"/>
            <a:r>
              <a:rPr lang="ru-RU" sz="1600" dirty="0"/>
              <a:t>стандартов, ДЭ, РЧ/НЧ</a:t>
            </a:r>
            <a:endParaRPr lang="en-US" sz="1600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6295546" y="1635775"/>
            <a:ext cx="2596934" cy="3953465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/>
              <a:t>Разработка программ </a:t>
            </a:r>
          </a:p>
          <a:p>
            <a:pPr algn="ctr" eaLnBrk="0" hangingPunct="0"/>
            <a:r>
              <a:rPr lang="ru-RU" sz="1600" dirty="0"/>
              <a:t>дисциплин </a:t>
            </a:r>
          </a:p>
          <a:p>
            <a:pPr algn="ctr" eaLnBrk="0" hangingPunct="0"/>
            <a:r>
              <a:rPr lang="ru-RU" sz="1600" dirty="0"/>
              <a:t>профессионального </a:t>
            </a:r>
          </a:p>
          <a:p>
            <a:pPr algn="ctr" eaLnBrk="0" hangingPunct="0"/>
            <a:r>
              <a:rPr lang="ru-RU" sz="1600" dirty="0"/>
              <a:t>цикла на основе </a:t>
            </a:r>
          </a:p>
          <a:p>
            <a:pPr algn="ctr" eaLnBrk="0" hangingPunct="0"/>
            <a:r>
              <a:rPr lang="ru-RU" sz="1600" dirty="0"/>
              <a:t>изучения требований </a:t>
            </a:r>
          </a:p>
          <a:p>
            <a:pPr algn="ctr" eaLnBrk="0" hangingPunct="0"/>
            <a:r>
              <a:rPr lang="ru-RU" sz="1600" dirty="0"/>
              <a:t>профессиональных </a:t>
            </a:r>
          </a:p>
          <a:p>
            <a:pPr algn="ctr" eaLnBrk="0" hangingPunct="0"/>
            <a:r>
              <a:rPr lang="ru-RU" sz="1600" dirty="0"/>
              <a:t>стандартов, ДЭ, РЧ/НЧ</a:t>
            </a:r>
            <a:endParaRPr lang="en-US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2224"/>
            <a:ext cx="8208912" cy="672480"/>
          </a:xfrm>
        </p:spPr>
        <p:txBody>
          <a:bodyPr/>
          <a:lstStyle/>
          <a:p>
            <a:pPr algn="ctr"/>
            <a:r>
              <a:rPr lang="ru-RU" sz="2000" b="1" i="0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Проектированию  ООП на основе требований рынка труда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 bwMode="auto">
          <a:xfrm>
            <a:off x="5710480" y="2060848"/>
            <a:ext cx="876959" cy="484632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 bwMode="auto">
          <a:xfrm>
            <a:off x="263395" y="1052736"/>
            <a:ext cx="8892480" cy="946796"/>
          </a:xfrm>
          <a:prstGeom prst="leftRightArrow">
            <a:avLst>
              <a:gd name="adj1" fmla="val 73295"/>
              <a:gd name="adj2" fmla="val 31697"/>
            </a:avLst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Квалификационные требования работодателей (предприятий/организаций)</a:t>
            </a:r>
          </a:p>
        </p:txBody>
      </p:sp>
      <p:sp>
        <p:nvSpPr>
          <p:cNvPr id="10" name="Двойная стрелка влево/вправо 9"/>
          <p:cNvSpPr/>
          <p:nvPr/>
        </p:nvSpPr>
        <p:spPr bwMode="auto">
          <a:xfrm>
            <a:off x="2730856" y="2132856"/>
            <a:ext cx="876959" cy="484632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5013176"/>
            <a:ext cx="8352928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дисциплин циклов ЕН и ОГСЭ а также предметов общеобразовательного цикла (профессиональная составляющая) </a:t>
            </a:r>
          </a:p>
        </p:txBody>
      </p:sp>
    </p:spTree>
    <p:extLst>
      <p:ext uri="{BB962C8B-B14F-4D97-AF65-F5344CB8AC3E}">
        <p14:creationId xmlns:p14="http://schemas.microsoft.com/office/powerpoint/2010/main" val="35902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0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30147" y="476672"/>
            <a:ext cx="7848872" cy="1440160"/>
          </a:xfrm>
          <a:noFill/>
          <a:ln>
            <a:solidFill>
              <a:srgbClr val="0000FF"/>
            </a:solidFill>
          </a:ln>
        </p:spPr>
        <p:txBody>
          <a:bodyPr/>
          <a:lstStyle/>
          <a:p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СОГЛАСОВАНИЯ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РЫНКА ТРУДА И ФГОС СПО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(документ образовательной организации!!!) –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для разработки УП и всех элементов ООП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white">
          <a:xfrm>
            <a:off x="930147" y="2492896"/>
            <a:ext cx="7848872" cy="144016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ДОКУМЕНТА</a:t>
            </a:r>
            <a:r>
              <a:rPr lang="ru-RU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СОДЕРЖАЩЕГО РЕЗУЛЬТАТ РАБОТЫ ПО СОГЛАСОВАНИЮ ТРЕБОВАНИЙ ФГОС СПО И РЫНКА ТРУДА, </a:t>
            </a:r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ВЫПОЛНЕНИЯ РАБОТ УСТАНАВЛИВАЕТСЯ ОБРАЗОВАТЕЛЬНОЙ ОРГАНИЗАЦИЕЙ САМОСТОЯТЕЛЬНО</a:t>
            </a:r>
            <a:r>
              <a:rPr lang="ru-RU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white">
          <a:xfrm>
            <a:off x="910620" y="4581128"/>
            <a:ext cx="7848871" cy="1466747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РАБОТЫ (документ!!!)  ПО СОГЛАСОВАНИЮ ТРЕБОВАНИЙ РЫНКА ТРУДА И ФГОС СПО  ДОЛЖЕН СОДЕРЖАТЬ ИНФОРМАЦИЮ НЕОБХОДИМУЮ ДЛЯ ПРОЕКТИРОВАНИЯ ООП</a:t>
            </a:r>
          </a:p>
          <a:p>
            <a:r>
              <a:rPr lang="ru-RU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(для разработки УП, РП по УД, ПМ)</a:t>
            </a:r>
          </a:p>
        </p:txBody>
      </p:sp>
    </p:spTree>
    <p:extLst>
      <p:ext uri="{BB962C8B-B14F-4D97-AF65-F5344CB8AC3E}">
        <p14:creationId xmlns:p14="http://schemas.microsoft.com/office/powerpoint/2010/main" val="19068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ДОКУМЕНТИРОВАНИЕ РЕЗУЛЬТАТОВ сопоставления </a:t>
            </a:r>
            <a:r>
              <a:rPr lang="ru-RU" sz="24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результатов ФГОС </a:t>
            </a:r>
            <a:r>
              <a:rPr lang="ru-RU" sz="24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</a:t>
            </a:r>
            <a:r>
              <a:rPr lang="ru-RU" sz="2400" b="1" dirty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требований </a:t>
            </a:r>
            <a:r>
              <a:rPr lang="ru-RU" sz="2400" b="1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 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srgbClr val="001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основе национальных и корпоративных профессиональных стандартов)</a:t>
            </a:r>
            <a:endParaRPr lang="ru-RU" sz="2400" dirty="0">
              <a:solidFill>
                <a:srgbClr val="0019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611560" y="188640"/>
            <a:ext cx="2376264" cy="864096"/>
          </a:xfrm>
          <a:prstGeom prst="homePlate">
            <a:avLst>
              <a:gd name="adj" fmla="val 2883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2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2"/>
          <p:cNvSpPr/>
          <p:nvPr/>
        </p:nvSpPr>
        <p:spPr>
          <a:xfrm>
            <a:off x="827584" y="188640"/>
            <a:ext cx="7920880" cy="3888432"/>
          </a:xfrm>
          <a:prstGeom prst="snip2DiagRect">
            <a:avLst>
              <a:gd name="adj1" fmla="val 0"/>
              <a:gd name="adj2" fmla="val 2482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Модельный шаблон отчета согласования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 и требований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ПС, квалификационных запросов работодателей, ДЭ, РЧ/НЧ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722061"/>
            <a:ext cx="7704856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i="1" dirty="0">
                <a:solidFill>
                  <a:srgbClr val="0000FF"/>
                </a:solidFill>
              </a:rPr>
              <a:t>вариант подготовки документального следа сопоставления ФГОС СПО и требований рынка труда на уровне образовательной организации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486916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08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96" y="764704"/>
            <a:ext cx="7666856" cy="352839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Шаг 1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ПОДГОТОВКА ПРОТОКОЛА  СОПОСТАВЛЕНИЯ ОБРАЗОВАТЕЛЬНЫХ РЕЗУЛЬТАТОВ ФГОС СПО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ТРЕБОВАНИЙ ПРОФЕССИОНАЛЬНОГО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СТАНДАРТА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+ РЕЗУЛЬТАТОВ ИЗУЧЕНИЯ КВАЛИФИКАЦИОННЫХ ЗАПРОСОВ РАБОТОДАТЕЛЕЙ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012" y="479715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Исполнитель – рабочая группа</a:t>
            </a:r>
            <a:r>
              <a:rPr lang="ru-RU" sz="2400" dirty="0"/>
              <a:t>, например, члены выпускающей ПЦК + методист</a:t>
            </a:r>
          </a:p>
        </p:txBody>
      </p:sp>
    </p:spTree>
    <p:extLst>
      <p:ext uri="{BB962C8B-B14F-4D97-AF65-F5344CB8AC3E}">
        <p14:creationId xmlns:p14="http://schemas.microsoft.com/office/powerpoint/2010/main" val="8772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5655" y="77094"/>
            <a:ext cx="7613669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отчета согласования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СПО, </a:t>
            </a:r>
            <a:b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ПС,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запросов предприятий/организаций</a:t>
            </a: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-273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1" t="6437" r="32759" b="9579"/>
          <a:stretch/>
        </p:blipFill>
        <p:spPr bwMode="auto">
          <a:xfrm>
            <a:off x="235655" y="764704"/>
            <a:ext cx="4218613" cy="5927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1" t="7471" r="32759" b="11609"/>
          <a:stretch/>
        </p:blipFill>
        <p:spPr bwMode="auto">
          <a:xfrm>
            <a:off x="4644008" y="764704"/>
            <a:ext cx="4378408" cy="5927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07664" y="5301208"/>
            <a:ext cx="303896" cy="360040"/>
          </a:xfrm>
          <a:prstGeom prst="ellipse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1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88024" y="980728"/>
            <a:ext cx="303896" cy="360040"/>
          </a:xfrm>
          <a:prstGeom prst="ellipse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2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31693" y="3861048"/>
            <a:ext cx="303896" cy="360040"/>
          </a:xfrm>
          <a:prstGeom prst="ellipse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4644008" y="5661248"/>
            <a:ext cx="303896" cy="360040"/>
          </a:xfrm>
          <a:prstGeom prst="ellipse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4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5" t="6130" r="32931" b="18774"/>
          <a:stretch/>
        </p:blipFill>
        <p:spPr bwMode="auto">
          <a:xfrm>
            <a:off x="4621876" y="865634"/>
            <a:ext cx="4393861" cy="56166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5" t="5939" r="33951" b="19577"/>
          <a:stretch/>
        </p:blipFill>
        <p:spPr bwMode="auto">
          <a:xfrm>
            <a:off x="98221" y="836712"/>
            <a:ext cx="4370522" cy="5616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5" y="77094"/>
            <a:ext cx="7613669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отчета согласования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СПО, </a:t>
            </a:r>
            <a:b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ПС,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запросов предприятий/организаций</a:t>
            </a: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-273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1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4653136"/>
            <a:ext cx="4176464" cy="1368152"/>
          </a:xfrm>
          <a:prstGeom prst="roundRect">
            <a:avLst>
              <a:gd name="adj" fmla="val 10318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4509120"/>
            <a:ext cx="432048" cy="576064"/>
          </a:xfrm>
          <a:prstGeom prst="ellipse">
            <a:avLst/>
          </a:prstGeom>
          <a:solidFill>
            <a:srgbClr val="EAEAEA"/>
          </a:soli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!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0" t="6743" r="33621" b="8965"/>
          <a:stretch/>
        </p:blipFill>
        <p:spPr bwMode="auto">
          <a:xfrm>
            <a:off x="112560" y="692697"/>
            <a:ext cx="4209655" cy="60137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0943" y="1268760"/>
            <a:ext cx="3816424" cy="648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6" t="5938" r="33449" b="16666"/>
          <a:stretch/>
        </p:blipFill>
        <p:spPr bwMode="auto">
          <a:xfrm>
            <a:off x="4572000" y="692697"/>
            <a:ext cx="4442534" cy="5976663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5655" y="77094"/>
            <a:ext cx="7613669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отчета согласования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СПО, </a:t>
            </a:r>
            <a:b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ПС,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запросов предприятий/организаций</a:t>
            </a: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-273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1</a:t>
            </a:r>
          </a:p>
        </p:txBody>
      </p:sp>
    </p:spTree>
    <p:extLst>
      <p:ext uri="{BB962C8B-B14F-4D97-AF65-F5344CB8AC3E}">
        <p14:creationId xmlns:p14="http://schemas.microsoft.com/office/powerpoint/2010/main" val="7268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3" t="6550" r="33553" b="9474"/>
          <a:stretch/>
        </p:blipFill>
        <p:spPr bwMode="auto">
          <a:xfrm>
            <a:off x="127223" y="817784"/>
            <a:ext cx="4065017" cy="577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392943"/>
            <a:ext cx="3672408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4" t="6374" r="32632" b="12456"/>
          <a:stretch/>
        </p:blipFill>
        <p:spPr bwMode="auto">
          <a:xfrm>
            <a:off x="4644007" y="817784"/>
            <a:ext cx="4263889" cy="577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4048" y="1545343"/>
            <a:ext cx="3672408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5655" y="77094"/>
            <a:ext cx="7613669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отчета согласования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СПО, </a:t>
            </a:r>
            <a:b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ПС,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запросов предприятий/организаций</a:t>
            </a: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-273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1</a:t>
            </a:r>
          </a:p>
        </p:txBody>
      </p:sp>
    </p:spTree>
    <p:extLst>
      <p:ext uri="{BB962C8B-B14F-4D97-AF65-F5344CB8AC3E}">
        <p14:creationId xmlns:p14="http://schemas.microsoft.com/office/powerpoint/2010/main" val="35632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5" y="77094"/>
            <a:ext cx="7613669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отчета согласования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СПО, </a:t>
            </a:r>
            <a:b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ПС,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запросов предприятий/организаций</a:t>
            </a: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-273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1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860032" y="1524634"/>
            <a:ext cx="4104456" cy="4089192"/>
            <a:chOff x="4788024" y="2636912"/>
            <a:chExt cx="4104456" cy="408919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25873"/>
            <a:stretch/>
          </p:blipFill>
          <p:spPr bwMode="auto">
            <a:xfrm>
              <a:off x="4788024" y="2636912"/>
              <a:ext cx="4104456" cy="40891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7596336" y="3388898"/>
              <a:ext cx="1152128" cy="93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9814" r="50561" b="24630"/>
          <a:stretch/>
        </p:blipFill>
        <p:spPr bwMode="auto">
          <a:xfrm>
            <a:off x="323528" y="1268760"/>
            <a:ext cx="4343124" cy="483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3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16416" cy="396044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Шаг 2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ФОРМИРОВАНИЕ ЗАКЛЮЧЕНИЙ ДЛЯ РАЗРАБОТКИ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УЧЕБНОГО ПЛАНА ООП  ПО РЕЗУЛЬТАТАМ СОПОСТАВЛЕНИЯ ОБРАЗОВАТЕЛЬНЫХ РЕЗУЛЬТАТОВ ФГОС СПО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ТРЕБОВАНИЙ ПРОФЕССИОНАЛЬНОГО СТАНДАРТА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+ РЕЗУЛЬТАТОВ ИЗУЧЕНИЯ КВАЛИФИКАЦИОННЫХ ЗАПРОСОВ РАБОТОДАТЕЛЕЙ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43711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Исполнитель – рабочая группа</a:t>
            </a:r>
            <a:r>
              <a:rPr lang="ru-RU" sz="2400" dirty="0"/>
              <a:t>, например,  председатель выпускающей ПЦК + методист + заместитель (заведующий отделением)+ответственный за разработку учебного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16999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71180" y="1043444"/>
            <a:ext cx="378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НАПРАВЛЕНИЯ РАБОТЫ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0800000" flipV="1">
            <a:off x="1907704" y="1215522"/>
            <a:ext cx="963476" cy="557293"/>
          </a:xfrm>
          <a:prstGeom prst="bentConnector3">
            <a:avLst>
              <a:gd name="adj1" fmla="val 99787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6877969" y="1233300"/>
            <a:ext cx="1006399" cy="539516"/>
          </a:xfrm>
          <a:prstGeom prst="bentConnector3">
            <a:avLst>
              <a:gd name="adj1" fmla="val 99153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55776" y="368336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МЕТОДЫ и ФОРМЫ РАБОТЫ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0800000" flipV="1">
            <a:off x="1619673" y="3879818"/>
            <a:ext cx="963476" cy="557293"/>
          </a:xfrm>
          <a:prstGeom prst="bentConnector3">
            <a:avLst>
              <a:gd name="adj1" fmla="val 99787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>
            <a:off x="6949977" y="3897596"/>
            <a:ext cx="1006399" cy="539516"/>
          </a:xfrm>
          <a:prstGeom prst="bentConnector3">
            <a:avLst>
              <a:gd name="adj1" fmla="val 99153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774339" y="1916832"/>
            <a:ext cx="3732605" cy="1100369"/>
          </a:xfrm>
          <a:prstGeom prst="round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 требований ПС, ДЭ, РЧ/НЧ с образовательными результатами ФГОС СПО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81927" y="1916832"/>
            <a:ext cx="3810553" cy="1100369"/>
          </a:xfrm>
          <a:prstGeom prst="round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квалификационных запросов работодателей и выявление квалификационных дефицитов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99543" y="4633567"/>
            <a:ext cx="1949164" cy="1100369"/>
          </a:xfrm>
          <a:prstGeom prst="round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</a:p>
          <a:p>
            <a:pPr algn="ctr" eaLnBrk="0" hangingPunct="0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документацией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74339" y="4633567"/>
            <a:ext cx="2614227" cy="1100369"/>
          </a:xfrm>
          <a:prstGeom prst="round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Стажировка на профильных</a:t>
            </a:r>
          </a:p>
          <a:p>
            <a:pPr algn="ctr" eaLnBrk="0" hangingPunct="0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предприятиях и в организациях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0261" y="4642881"/>
            <a:ext cx="2614227" cy="1091055"/>
          </a:xfrm>
          <a:prstGeom prst="round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</a:p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взаимодействии c представителем работодателя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860032" y="4052694"/>
            <a:ext cx="0" cy="45642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 bwMode="black">
          <a:xfrm>
            <a:off x="503614" y="80511"/>
            <a:ext cx="8607874" cy="61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b="1" kern="0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Изучение требований рынка труда </a:t>
            </a:r>
            <a:r>
              <a:rPr lang="ru-RU" sz="2000" b="1" kern="0" dirty="0" smtClean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kern="0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деятельности рабочих/специалистов при разработке ООП</a:t>
            </a:r>
          </a:p>
        </p:txBody>
      </p:sp>
    </p:spTree>
    <p:extLst>
      <p:ext uri="{BB962C8B-B14F-4D97-AF65-F5344CB8AC3E}">
        <p14:creationId xmlns:p14="http://schemas.microsoft.com/office/powerpoint/2010/main" val="19918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3688" y="149102"/>
            <a:ext cx="7092398" cy="61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РЕЗУЛЬТАТЫ СОПОСТАВЛЕНИЯ ТРЕБОВАНИЙ ФГОС СПО И РЫНКА ТРУДА (решения по итогам работы)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1" t="37454" r="33881" b="25705"/>
          <a:stretch/>
        </p:blipFill>
        <p:spPr bwMode="auto">
          <a:xfrm>
            <a:off x="1932659" y="2924944"/>
            <a:ext cx="6527773" cy="38884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1" t="15920" r="33881" b="65171"/>
          <a:stretch/>
        </p:blipFill>
        <p:spPr bwMode="auto">
          <a:xfrm>
            <a:off x="1932659" y="820759"/>
            <a:ext cx="6527773" cy="19601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2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9102"/>
            <a:ext cx="7092398" cy="61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РЕЗУЛЬТАТЫ СОПОСТАВЛЕНИЯ ТРЕБОВАНИЙ ФГОС СПО И РЫНКА ТРУДА (решения по итогам работы)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6" t="10781" r="33449" b="33334"/>
          <a:stretch/>
        </p:blipFill>
        <p:spPr bwMode="auto">
          <a:xfrm>
            <a:off x="1582853" y="908721"/>
            <a:ext cx="6250419" cy="590465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0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9102"/>
            <a:ext cx="7092398" cy="61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РЕЗУЛЬТАТЫ СОПОСТАВЛЕНИЯ ТРЕБОВАНИЙ ФГОС СПО И РЫНКА ТРУДА (решения по итогам работы)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0" t="8889" r="33621" b="40843"/>
          <a:stretch/>
        </p:blipFill>
        <p:spPr bwMode="auto">
          <a:xfrm>
            <a:off x="1411943" y="836712"/>
            <a:ext cx="6976481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9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9102"/>
            <a:ext cx="7092398" cy="61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РЕЗУЛЬТАТЫ СОПОСТАВЛЕНИЯ ТРЕБОВАНИЙ ФГОС СПО И РЫНКА ТРУДА (решения по итогам работы)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1" t="9402" r="33277" b="44519"/>
          <a:stretch/>
        </p:blipFill>
        <p:spPr bwMode="auto">
          <a:xfrm>
            <a:off x="1142742" y="908720"/>
            <a:ext cx="7229586" cy="5616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9102"/>
            <a:ext cx="7092398" cy="61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РЕЗУЛЬТАТЫ СОПОСТАВЛЕНИЯ ТРЕБОВАНИЙ ФГОС СПО И РЫНКА ТРУДА (решения по итогам работы)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6" t="10115" r="33449" b="44828"/>
          <a:stretch/>
        </p:blipFill>
        <p:spPr bwMode="auto">
          <a:xfrm>
            <a:off x="793107" y="908720"/>
            <a:ext cx="7667325" cy="5839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3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9102"/>
            <a:ext cx="7092398" cy="61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РЕЗУЛЬТАТЫ СОПОСТАВЛЕНИЯ ТРЕБОВАНИЙ ФГОС СПО И РЫНКА ТРУДА (решения по итогам работы)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16552" r="33793" b="40230"/>
          <a:stretch/>
        </p:blipFill>
        <p:spPr bwMode="auto">
          <a:xfrm>
            <a:off x="832180" y="908720"/>
            <a:ext cx="7844276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5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9102"/>
            <a:ext cx="7092398" cy="61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00000"/>
                </a:solidFill>
                <a:latin typeface="Arial" pitchFamily="34" charset="0"/>
                <a:cs typeface="Arial" pitchFamily="34" charset="0"/>
              </a:rPr>
              <a:t>РЕЗУЛЬТАТЫ СОПОСТАВЛЕНИЯ ТРЕБОВАНИЙ ФГОС СПО И РЫНКА ТРУДА (решения по итогам работы)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2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57624" r="33793" b="12644"/>
          <a:stretch/>
        </p:blipFill>
        <p:spPr bwMode="auto">
          <a:xfrm>
            <a:off x="465341" y="1556792"/>
            <a:ext cx="8551877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16416" cy="338437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Шаг 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 ОФОРМЛЕНИЕ  ТИТУЛЬНОГО ЛИСТА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ПОЯСНИТЕЛЬНОЙ ЗАПИСКИ ОТЧЁТА О СОПОСТАВЛЕНИИ ОБРАЗОВАТЕЛЬНЫХ РЕЗУЛЬТАТОВ ФГОС СПО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ТРЕБОВАНИЙ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РЫНКА ТРУДА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(ПС, квалификационных запросов работодателей, РЧ/НЧ. ДЭ)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649" y="465313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Исполнитель – рабочая группа</a:t>
            </a:r>
            <a:r>
              <a:rPr lang="ru-RU" sz="2400" dirty="0"/>
              <a:t>, например,  ПРЕДСЕДАТЕЛЬ ВЫПУСКАЮЩЕЙ ПЦК или МЕТОДИСТ</a:t>
            </a:r>
          </a:p>
        </p:txBody>
      </p:sp>
    </p:spTree>
    <p:extLst>
      <p:ext uri="{BB962C8B-B14F-4D97-AF65-F5344CB8AC3E}">
        <p14:creationId xmlns:p14="http://schemas.microsoft.com/office/powerpoint/2010/main" val="58534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722" y="77094"/>
            <a:ext cx="7255718" cy="615602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отчета согласования </a:t>
            </a:r>
            <a:b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СПО и требований ПС, ДЭ, РЧ/НЧ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4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0" t="5370" r="33793" b="7739"/>
          <a:stretch/>
        </p:blipFill>
        <p:spPr bwMode="auto">
          <a:xfrm>
            <a:off x="251520" y="873457"/>
            <a:ext cx="3913948" cy="5857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1" t="6642" r="32414" b="12529"/>
          <a:stretch/>
        </p:blipFill>
        <p:spPr bwMode="auto">
          <a:xfrm>
            <a:off x="4340622" y="873457"/>
            <a:ext cx="4695874" cy="5867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4248378"/>
            <a:ext cx="43924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0000FF"/>
                </a:solidFill>
              </a:rPr>
              <a:t>Примечание:  в структуре </a:t>
            </a:r>
            <a:r>
              <a:rPr lang="ru-RU" sz="1200" i="1" dirty="0" smtClean="0">
                <a:solidFill>
                  <a:srgbClr val="0000FF"/>
                </a:solidFill>
              </a:rPr>
              <a:t>модельного шаблона приведены  </a:t>
            </a:r>
            <a:r>
              <a:rPr lang="ru-RU" sz="1200" i="1" dirty="0">
                <a:solidFill>
                  <a:srgbClr val="0000FF"/>
                </a:solidFill>
              </a:rPr>
              <a:t>формы приложений, которые могут быть использованы не в полном объеме, либо могут быть подвержены корректировке при разработке шаблона для применения в конкретной образовательной организации. </a:t>
            </a:r>
            <a:endParaRPr lang="ru-RU" sz="1200" i="1" dirty="0" smtClean="0">
              <a:solidFill>
                <a:srgbClr val="0000FF"/>
              </a:solidFill>
            </a:endParaRPr>
          </a:p>
          <a:p>
            <a:pPr algn="just"/>
            <a:endParaRPr lang="ru-RU" sz="1200" i="1" dirty="0">
              <a:solidFill>
                <a:srgbClr val="0000FF"/>
              </a:solidFill>
            </a:endParaRPr>
          </a:p>
          <a:p>
            <a:pPr algn="just"/>
            <a:r>
              <a:rPr lang="ru-RU" sz="1200" i="1" dirty="0">
                <a:solidFill>
                  <a:srgbClr val="0000FF"/>
                </a:solidFill>
              </a:rPr>
              <a:t>Протокол сопоставления требований ФГОС </a:t>
            </a:r>
            <a:r>
              <a:rPr lang="ru-RU" sz="1200" i="1" dirty="0" smtClean="0">
                <a:solidFill>
                  <a:srgbClr val="0000FF"/>
                </a:solidFill>
              </a:rPr>
              <a:t>СПО и ПС, РЧ/НЧ/ДЭ, опросный </a:t>
            </a:r>
            <a:r>
              <a:rPr lang="ru-RU" sz="1200" i="1" dirty="0">
                <a:solidFill>
                  <a:srgbClr val="0000FF"/>
                </a:solidFill>
              </a:rPr>
              <a:t>лист линейного/функционального руководителя, опросный лист для проведения интервью с квалифицированным рабочим/специалистом являются рекомендованными к применению в ОО при подготовке  отчета (документального свидетельства) о сопоставлении ФГОС СПО и рынка труда!</a:t>
            </a:r>
          </a:p>
        </p:txBody>
      </p:sp>
    </p:spTree>
    <p:extLst>
      <p:ext uri="{BB962C8B-B14F-4D97-AF65-F5344CB8AC3E}">
        <p14:creationId xmlns:p14="http://schemas.microsoft.com/office/powerpoint/2010/main" val="6294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7020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Шаг 4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475655" y="77094"/>
            <a:ext cx="7613669" cy="61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2000" b="1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шаблон отчета согласования ФГОС СПО, </a:t>
            </a:r>
            <a:br>
              <a:rPr lang="ru-RU" sz="2000" b="1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ПС, запросов предприятий/организаций</a:t>
            </a: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6142" r="33103" b="11418"/>
          <a:stretch/>
        </p:blipFill>
        <p:spPr bwMode="auto">
          <a:xfrm>
            <a:off x="395536" y="908720"/>
            <a:ext cx="4095121" cy="567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6" t="6245" r="33449" b="13448"/>
          <a:stretch/>
        </p:blipFill>
        <p:spPr bwMode="auto">
          <a:xfrm>
            <a:off x="4662272" y="908720"/>
            <a:ext cx="4282647" cy="567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9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971600" y="6093296"/>
            <a:ext cx="7632848" cy="648073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14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ПО, ДПО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(для действующего </a:t>
            </a:r>
            <a:r>
              <a:rPr lang="ru-RU" sz="1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персонала </a:t>
            </a:r>
            <a:r>
              <a:rPr lang="ru-RU" sz="14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предприятий, незанятого населения и студентов)</a:t>
            </a:r>
            <a:endParaRPr lang="ru-RU" sz="14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364088" y="5149900"/>
            <a:ext cx="3456384" cy="79938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НОВЫЕ программы </a:t>
            </a:r>
            <a:r>
              <a:rPr lang="ru-RU" sz="14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 технологии организации стажировки </a:t>
            </a:r>
            <a:r>
              <a:rPr lang="ru-RU" sz="1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педагогов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01"/>
            <a:ext cx="9144000" cy="85772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исследований квалификационных запросов рынка труда при отборе содержания программ</a:t>
            </a:r>
            <a:endParaRPr lang="ru-RU" sz="2000" b="1" dirty="0">
              <a:solidFill>
                <a:srgbClr val="6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3510520" y="2003778"/>
            <a:ext cx="2483000" cy="1254114"/>
          </a:xfrm>
          <a:custGeom>
            <a:avLst/>
            <a:gdLst>
              <a:gd name="connsiteX0" fmla="*/ 0 w 1383654"/>
              <a:gd name="connsiteY0" fmla="*/ 691827 h 1383654"/>
              <a:gd name="connsiteX1" fmla="*/ 691827 w 1383654"/>
              <a:gd name="connsiteY1" fmla="*/ 0 h 1383654"/>
              <a:gd name="connsiteX2" fmla="*/ 1383654 w 1383654"/>
              <a:gd name="connsiteY2" fmla="*/ 691827 h 1383654"/>
              <a:gd name="connsiteX3" fmla="*/ 691827 w 1383654"/>
              <a:gd name="connsiteY3" fmla="*/ 1383654 h 1383654"/>
              <a:gd name="connsiteX4" fmla="*/ 0 w 1383654"/>
              <a:gd name="connsiteY4" fmla="*/ 691827 h 138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654" h="1383654">
                <a:moveTo>
                  <a:pt x="0" y="691827"/>
                </a:moveTo>
                <a:cubicBezTo>
                  <a:pt x="0" y="309741"/>
                  <a:pt x="309741" y="0"/>
                  <a:pt x="691827" y="0"/>
                </a:cubicBezTo>
                <a:cubicBezTo>
                  <a:pt x="1073913" y="0"/>
                  <a:pt x="1383654" y="309741"/>
                  <a:pt x="1383654" y="691827"/>
                </a:cubicBezTo>
                <a:cubicBezTo>
                  <a:pt x="1383654" y="1073913"/>
                  <a:pt x="1073913" y="1383654"/>
                  <a:pt x="691827" y="1383654"/>
                </a:cubicBezTo>
                <a:cubicBezTo>
                  <a:pt x="309741" y="1383654"/>
                  <a:pt x="0" y="1073913"/>
                  <a:pt x="0" y="691827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-13120027"/>
              <a:satOff val="-67165"/>
              <a:lumOff val="2627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871" tIns="217871" rIns="217871" bIns="21787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 СПО</a:t>
            </a:r>
            <a:endPara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457944" y="908720"/>
            <a:ext cx="2498618" cy="1254114"/>
          </a:xfrm>
          <a:custGeom>
            <a:avLst/>
            <a:gdLst>
              <a:gd name="connsiteX0" fmla="*/ 0 w 1383654"/>
              <a:gd name="connsiteY0" fmla="*/ 691827 h 1383654"/>
              <a:gd name="connsiteX1" fmla="*/ 691827 w 1383654"/>
              <a:gd name="connsiteY1" fmla="*/ 0 h 1383654"/>
              <a:gd name="connsiteX2" fmla="*/ 1383654 w 1383654"/>
              <a:gd name="connsiteY2" fmla="*/ 691827 h 1383654"/>
              <a:gd name="connsiteX3" fmla="*/ 691827 w 1383654"/>
              <a:gd name="connsiteY3" fmla="*/ 1383654 h 1383654"/>
              <a:gd name="connsiteX4" fmla="*/ 0 w 1383654"/>
              <a:gd name="connsiteY4" fmla="*/ 691827 h 138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654" h="1383654">
                <a:moveTo>
                  <a:pt x="0" y="691827"/>
                </a:moveTo>
                <a:cubicBezTo>
                  <a:pt x="0" y="309741"/>
                  <a:pt x="309741" y="0"/>
                  <a:pt x="691827" y="0"/>
                </a:cubicBezTo>
                <a:cubicBezTo>
                  <a:pt x="1073913" y="0"/>
                  <a:pt x="1383654" y="309741"/>
                  <a:pt x="1383654" y="691827"/>
                </a:cubicBezTo>
                <a:cubicBezTo>
                  <a:pt x="1383654" y="1073913"/>
                  <a:pt x="1073913" y="1383654"/>
                  <a:pt x="691827" y="1383654"/>
                </a:cubicBezTo>
                <a:cubicBezTo>
                  <a:pt x="309741" y="1383654"/>
                  <a:pt x="0" y="1073913"/>
                  <a:pt x="0" y="691827"/>
                </a:cubicBezTo>
                <a:close/>
              </a:path>
            </a:pathLst>
          </a:custGeo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-6560013"/>
              <a:satOff val="-33582"/>
              <a:lumOff val="131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217871" rIns="108000" bIns="21787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НЧ/РЧ, ДЭ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395536" y="2815922"/>
            <a:ext cx="2520280" cy="86409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1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модулей, дисциплин,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001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УП/ПП, </a:t>
            </a:r>
            <a:r>
              <a:rPr lang="ru-RU" sz="1400" b="1" kern="0" dirty="0">
                <a:solidFill>
                  <a:srgbClr val="001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КР/ВКР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95536" y="3861048"/>
            <a:ext cx="2520280" cy="86409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1400"/>
                </a:solidFill>
                <a:latin typeface="Arial" pitchFamily="34" charset="0"/>
                <a:cs typeface="Arial" pitchFamily="34" charset="0"/>
              </a:rPr>
              <a:t>Тематика ЛР/ПЗ и технологии проведения учебных занятий </a:t>
            </a:r>
            <a:endParaRPr lang="ru-RU" sz="1600" b="1" kern="0" dirty="0">
              <a:solidFill>
                <a:srgbClr val="0014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3491880" y="3861048"/>
            <a:ext cx="2376264" cy="86409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1400"/>
                </a:solidFill>
                <a:latin typeface="Arial" pitchFamily="34" charset="0"/>
                <a:cs typeface="Arial" pitchFamily="34" charset="0"/>
              </a:rPr>
              <a:t>Содержание КОС и процедур оценки 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588224" y="2815923"/>
            <a:ext cx="2376264" cy="86409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1400"/>
                </a:solidFill>
                <a:latin typeface="Arial" pitchFamily="34" charset="0"/>
                <a:cs typeface="Arial" pitchFamily="34" charset="0"/>
              </a:rPr>
              <a:t>Программное и материально-техническое обеспечение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6588224" y="3861048"/>
            <a:ext cx="2376264" cy="86409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1400"/>
                </a:solidFill>
                <a:latin typeface="Arial" pitchFamily="34" charset="0"/>
                <a:cs typeface="Arial" pitchFamily="34" charset="0"/>
              </a:rPr>
              <a:t>Методическое обеспечение дуального обучения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755576" y="5149900"/>
            <a:ext cx="3456384" cy="79938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Программы обучения наставников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предприятии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4941168"/>
            <a:ext cx="878497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верх 4"/>
          <p:cNvSpPr/>
          <p:nvPr/>
        </p:nvSpPr>
        <p:spPr>
          <a:xfrm>
            <a:off x="2051720" y="4941168"/>
            <a:ext cx="720080" cy="208732"/>
          </a:xfrm>
          <a:prstGeom prst="upArrow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6948264" y="4941168"/>
            <a:ext cx="720080" cy="208732"/>
          </a:xfrm>
          <a:prstGeom prst="upArrow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27984" y="4941168"/>
            <a:ext cx="648072" cy="1008112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490814" y="836712"/>
            <a:ext cx="2673474" cy="1318474"/>
          </a:xfrm>
          <a:custGeom>
            <a:avLst/>
            <a:gdLst>
              <a:gd name="connsiteX0" fmla="*/ 0 w 1383654"/>
              <a:gd name="connsiteY0" fmla="*/ 691827 h 1383654"/>
              <a:gd name="connsiteX1" fmla="*/ 691827 w 1383654"/>
              <a:gd name="connsiteY1" fmla="*/ 0 h 1383654"/>
              <a:gd name="connsiteX2" fmla="*/ 1383654 w 1383654"/>
              <a:gd name="connsiteY2" fmla="*/ 691827 h 1383654"/>
              <a:gd name="connsiteX3" fmla="*/ 691827 w 1383654"/>
              <a:gd name="connsiteY3" fmla="*/ 1383654 h 1383654"/>
              <a:gd name="connsiteX4" fmla="*/ 0 w 1383654"/>
              <a:gd name="connsiteY4" fmla="*/ 691827 h 138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654" h="1383654">
                <a:moveTo>
                  <a:pt x="0" y="691827"/>
                </a:moveTo>
                <a:cubicBezTo>
                  <a:pt x="0" y="309741"/>
                  <a:pt x="309741" y="0"/>
                  <a:pt x="691827" y="0"/>
                </a:cubicBezTo>
                <a:cubicBezTo>
                  <a:pt x="1073913" y="0"/>
                  <a:pt x="1383654" y="309741"/>
                  <a:pt x="1383654" y="691827"/>
                </a:cubicBezTo>
                <a:cubicBezTo>
                  <a:pt x="1383654" y="1073913"/>
                  <a:pt x="1073913" y="1383654"/>
                  <a:pt x="691827" y="1383654"/>
                </a:cubicBezTo>
                <a:cubicBezTo>
                  <a:pt x="309741" y="1383654"/>
                  <a:pt x="0" y="1073913"/>
                  <a:pt x="0" y="69182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871" tIns="217871" rIns="217871" bIns="21787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ПС + предприятий, организаций</a:t>
            </a:r>
            <a:endPara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hape 21"/>
          <p:cNvSpPr/>
          <p:nvPr/>
        </p:nvSpPr>
        <p:spPr>
          <a:xfrm>
            <a:off x="1018656" y="692696"/>
            <a:ext cx="7488831" cy="2520280"/>
          </a:xfrm>
          <a:prstGeom prst="funnel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трелка вниз 17"/>
          <p:cNvSpPr/>
          <p:nvPr/>
        </p:nvSpPr>
        <p:spPr>
          <a:xfrm>
            <a:off x="3418112" y="3212976"/>
            <a:ext cx="2738064" cy="467043"/>
          </a:xfrm>
          <a:prstGeom prst="downArrow">
            <a:avLst>
              <a:gd name="adj1" fmla="val 73624"/>
              <a:gd name="adj2" fmla="val 571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изменения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" grpId="0" animBg="1"/>
      <p:bldP spid="36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1110"/>
            <a:ext cx="8856984" cy="687610"/>
          </a:xfrm>
        </p:spPr>
        <p:txBody>
          <a:bodyPr/>
          <a:lstStyle/>
          <a:p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ФГОС СПО с  </a:t>
            </a:r>
            <a:r>
              <a:rPr lang="ru-RU" sz="20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 и требованиями конкретного предприятия/организации – </a:t>
            </a:r>
            <a:r>
              <a:rPr lang="ru-RU" sz="20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для разработки учебного плана по специальности/профессии 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4139952" y="3098316"/>
            <a:ext cx="824973" cy="6907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32476"/>
            <a:ext cx="3307477" cy="4472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 ООП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10136" y="1298861"/>
            <a:ext cx="3638328" cy="447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сопоставлении ФГОС СПО с требованиями ПС,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конкретного работодателя, ДЭ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конкурсными заданиями РЧ/НЧ</a:t>
            </a:r>
          </a:p>
        </p:txBody>
      </p:sp>
    </p:spTree>
    <p:extLst>
      <p:ext uri="{BB962C8B-B14F-4D97-AF65-F5344CB8AC3E}">
        <p14:creationId xmlns:p14="http://schemas.microsoft.com/office/powerpoint/2010/main" val="397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4016" y="116632"/>
            <a:ext cx="529208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разработка ООП на новый набор</a:t>
            </a:r>
            <a:r>
              <a:rPr lang="en-US" sz="18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u-RU" sz="18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учетом </a:t>
            </a:r>
            <a:r>
              <a:rPr lang="ru-RU" sz="1800" b="1" dirty="0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рынка труда (ПС, работодателей, ДЭ</a:t>
            </a:r>
            <a:r>
              <a:rPr lang="ru-RU" sz="1800" b="1" smtClean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РЧ/НЧ</a:t>
            </a:r>
            <a:r>
              <a:rPr lang="ru-RU" sz="1800" b="1" dirty="0">
                <a:solidFill>
                  <a:srgbClr val="6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gray">
          <a:xfrm flipH="1">
            <a:off x="323528" y="6752068"/>
            <a:ext cx="1728192" cy="23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 flipH="1" flipV="1">
            <a:off x="395536" y="5424892"/>
            <a:ext cx="2520280" cy="265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gray">
          <a:xfrm flipH="1">
            <a:off x="332609" y="4152562"/>
            <a:ext cx="3519311" cy="17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>
              <a:latin typeface="+mn-lt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gray">
          <a:xfrm flipH="1">
            <a:off x="395534" y="2851499"/>
            <a:ext cx="431818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b="1">
              <a:latin typeface="+mn-lt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gray">
          <a:xfrm flipH="1">
            <a:off x="395534" y="1348751"/>
            <a:ext cx="5184578" cy="13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gray">
          <a:xfrm>
            <a:off x="251520" y="1351468"/>
            <a:ext cx="0" cy="1500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gray">
          <a:xfrm>
            <a:off x="251520" y="2990444"/>
            <a:ext cx="0" cy="10435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gray">
          <a:xfrm>
            <a:off x="251520" y="4342569"/>
            <a:ext cx="0" cy="10341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251520" y="5520714"/>
            <a:ext cx="0" cy="12336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 b="1">
              <a:latin typeface="+mn-lt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gray">
          <a:xfrm>
            <a:off x="434553" y="1704290"/>
            <a:ext cx="406490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ООП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 - май </a:t>
            </a:r>
            <a:endParaRPr lang="en-US" alt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gray">
          <a:xfrm>
            <a:off x="318580" y="3054439"/>
            <a:ext cx="2079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Учебный план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– март </a:t>
            </a:r>
            <a:endParaRPr lang="en-US" alt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gray">
          <a:xfrm>
            <a:off x="323527" y="4224570"/>
            <a:ext cx="3064830" cy="14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(отчет  о согласовании требований рынка труда и ФГОС СПО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0" hangingPunct="0"/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Январь-февраль</a:t>
            </a:r>
          </a:p>
          <a:p>
            <a:pPr marL="285750" indent="-285750" eaLnBrk="0" hangingPunct="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gray">
          <a:xfrm>
            <a:off x="332609" y="5520714"/>
            <a:ext cx="206577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(протокол рабочей группы) </a:t>
            </a:r>
          </a:p>
          <a:p>
            <a:pPr eaLnBrk="0" hangingPunct="0"/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семестр </a:t>
            </a:r>
          </a:p>
        </p:txBody>
      </p:sp>
      <p:grpSp>
        <p:nvGrpSpPr>
          <p:cNvPr id="17" name="Группа 3"/>
          <p:cNvGrpSpPr/>
          <p:nvPr/>
        </p:nvGrpSpPr>
        <p:grpSpPr>
          <a:xfrm>
            <a:off x="2123728" y="5376696"/>
            <a:ext cx="4357464" cy="1368152"/>
            <a:chOff x="2590800" y="4766136"/>
            <a:chExt cx="4083050" cy="85202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Freeform 8"/>
            <p:cNvSpPr>
              <a:spLocks/>
            </p:cNvSpPr>
            <p:nvPr/>
          </p:nvSpPr>
          <p:spPr bwMode="gray">
            <a:xfrm>
              <a:off x="6096000" y="4772025"/>
              <a:ext cx="577850" cy="846138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gray">
            <a:xfrm>
              <a:off x="2590800" y="5302091"/>
              <a:ext cx="3513138" cy="2968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Рабочая группа по специальности</a:t>
              </a:r>
            </a:p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(ПЦК +  методист)</a:t>
              </a:r>
              <a:endParaRPr lang="en-US" altLang="ru-RU" sz="1100" b="1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20" name="Группа 2"/>
            <p:cNvGrpSpPr/>
            <p:nvPr/>
          </p:nvGrpSpPr>
          <p:grpSpPr>
            <a:xfrm>
              <a:off x="2592388" y="4766136"/>
              <a:ext cx="4081462" cy="539750"/>
              <a:chOff x="2592388" y="4766136"/>
              <a:chExt cx="4081462" cy="539750"/>
            </a:xfrm>
            <a:grpFill/>
          </p:grpSpPr>
          <p:sp>
            <p:nvSpPr>
              <p:cNvPr id="21" name="Freeform 9"/>
              <p:cNvSpPr>
                <a:spLocks/>
              </p:cNvSpPr>
              <p:nvPr/>
            </p:nvSpPr>
            <p:spPr bwMode="gray">
              <a:xfrm>
                <a:off x="2592388" y="4766136"/>
                <a:ext cx="4081462" cy="539750"/>
              </a:xfrm>
              <a:custGeom>
                <a:avLst/>
                <a:gdLst>
                  <a:gd name="T0" fmla="*/ 1872 w 2180"/>
                  <a:gd name="T1" fmla="*/ 284 h 284"/>
                  <a:gd name="T2" fmla="*/ 0 w 2180"/>
                  <a:gd name="T3" fmla="*/ 284 h 284"/>
                  <a:gd name="T4" fmla="*/ 446 w 2180"/>
                  <a:gd name="T5" fmla="*/ 0 h 284"/>
                  <a:gd name="T6" fmla="*/ 2180 w 2180"/>
                  <a:gd name="T7" fmla="*/ 0 h 284"/>
                  <a:gd name="T8" fmla="*/ 1872 w 2180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grp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48596" y="4914409"/>
                <a:ext cx="2850813" cy="34500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Сопоставление требований ДЭ, РЧ/НЧ</a:t>
                </a:r>
                <a:r>
                  <a:rPr lang="en-US" sz="15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500" b="1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 ФГОС  СПО</a:t>
                </a: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2952403" y="4140079"/>
            <a:ext cx="4179888" cy="1308626"/>
            <a:chOff x="3419475" y="3949699"/>
            <a:chExt cx="3833813" cy="844550"/>
          </a:xfrm>
          <a:solidFill>
            <a:srgbClr val="FFB7FF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4" name="Freeform 7"/>
            <p:cNvSpPr>
              <a:spLocks/>
            </p:cNvSpPr>
            <p:nvPr/>
          </p:nvSpPr>
          <p:spPr bwMode="gray">
            <a:xfrm>
              <a:off x="6673851" y="3949699"/>
              <a:ext cx="573088" cy="844550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ru-RU" b="1">
                <a:latin typeface="+mn-lt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gray">
            <a:xfrm>
              <a:off x="3419475" y="3949699"/>
              <a:ext cx="3833813" cy="54451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ru-RU" b="1">
                <a:latin typeface="+mn-lt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gray">
            <a:xfrm>
              <a:off x="3422650" y="4492625"/>
              <a:ext cx="3263900" cy="29845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Рабочая группа по специальности</a:t>
              </a:r>
            </a:p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(ПЦК +  методист)+отв. за разработку УП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12425" y="4050699"/>
              <a:ext cx="2574126" cy="37739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вариативной части ООП</a:t>
              </a:r>
              <a:endParaRPr lang="ru-RU" sz="1400" b="1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817116" y="2815550"/>
            <a:ext cx="4139260" cy="1348122"/>
            <a:chOff x="4243388" y="3117850"/>
            <a:chExt cx="3594100" cy="843811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9" name="Freeform 5"/>
            <p:cNvSpPr>
              <a:spLocks/>
            </p:cNvSpPr>
            <p:nvPr/>
          </p:nvSpPr>
          <p:spPr bwMode="gray">
            <a:xfrm>
              <a:off x="7254875" y="3117850"/>
              <a:ext cx="576263" cy="841375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ru-RU" b="1">
                <a:latin typeface="+mn-lt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gray">
            <a:xfrm>
              <a:off x="4243388" y="3117850"/>
              <a:ext cx="3594100" cy="53975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grp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/>
            <a:lstStyle/>
            <a:p>
              <a:endParaRPr lang="ru-RU" b="1">
                <a:latin typeface="+mn-lt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gray">
            <a:xfrm>
              <a:off x="4273608" y="3663211"/>
              <a:ext cx="2981267" cy="29845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39700" h="1397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Заведующий отделением/</a:t>
              </a:r>
            </a:p>
            <a:p>
              <a:pPr algn="ctr" eaLnBrk="0" hangingPunct="0"/>
              <a:r>
                <a:rPr lang="ru-RU" altLang="ru-RU" sz="1100" b="1" dirty="0">
                  <a:solidFill>
                    <a:srgbClr val="C00000"/>
                  </a:solidFill>
                  <a:latin typeface="+mn-lt"/>
                </a:rPr>
                <a:t>методист/зам по УР</a:t>
              </a:r>
              <a:endParaRPr lang="en-US" altLang="ru-RU" sz="11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11471" y="3266129"/>
              <a:ext cx="1695372" cy="366020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УП на новый набор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706108" y="1358686"/>
            <a:ext cx="4007331" cy="1504950"/>
            <a:chOff x="5073649" y="2286000"/>
            <a:chExt cx="3343275" cy="846138"/>
          </a:xfrm>
          <a:solidFill>
            <a:schemeClr val="bg2"/>
          </a:solidFill>
        </p:grpSpPr>
        <p:sp>
          <p:nvSpPr>
            <p:cNvPr id="34" name="Freeform 3"/>
            <p:cNvSpPr>
              <a:spLocks/>
            </p:cNvSpPr>
            <p:nvPr/>
          </p:nvSpPr>
          <p:spPr bwMode="gray">
            <a:xfrm>
              <a:off x="7834313" y="2286000"/>
              <a:ext cx="576262" cy="846138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pFill/>
            <a:ln w="0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5" name="Freeform 4"/>
            <p:cNvSpPr>
              <a:spLocks/>
            </p:cNvSpPr>
            <p:nvPr/>
          </p:nvSpPr>
          <p:spPr bwMode="gray">
            <a:xfrm>
              <a:off x="5073649" y="2293215"/>
              <a:ext cx="3343275" cy="541338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grp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gray">
            <a:xfrm>
              <a:off x="5080000" y="2827338"/>
              <a:ext cx="2767013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400" b="1" dirty="0">
                  <a:solidFill>
                    <a:srgbClr val="C00000"/>
                  </a:solidFill>
                  <a:latin typeface="+mn-lt"/>
                </a:rPr>
                <a:t>Преподаватели, методисты</a:t>
              </a:r>
              <a:endParaRPr lang="en-US" altLang="ru-RU" sz="14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82670" y="2467579"/>
              <a:ext cx="2164343" cy="3114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</a:t>
              </a:r>
              <a:r>
                <a:rPr lang="ru-RU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содержания</a:t>
              </a:r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РП, КОС,МР </a:t>
              </a:r>
            </a:p>
          </p:txBody>
        </p:sp>
      </p:grpSp>
      <p:sp>
        <p:nvSpPr>
          <p:cNvPr id="38" name="Freeform 24"/>
          <p:cNvSpPr>
            <a:spLocks/>
          </p:cNvSpPr>
          <p:nvPr/>
        </p:nvSpPr>
        <p:spPr bwMode="gray">
          <a:xfrm rot="4032208" flipH="1">
            <a:off x="5431075" y="1650480"/>
            <a:ext cx="3434425" cy="4228575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ru-RU">
              <a:latin typeface="+mn-lt"/>
            </a:endParaRPr>
          </a:p>
        </p:txBody>
      </p:sp>
      <p:grpSp>
        <p:nvGrpSpPr>
          <p:cNvPr id="39" name="Группа 3"/>
          <p:cNvGrpSpPr/>
          <p:nvPr/>
        </p:nvGrpSpPr>
        <p:grpSpPr>
          <a:xfrm>
            <a:off x="5555823" y="198098"/>
            <a:ext cx="3588177" cy="1358696"/>
            <a:chOff x="2590800" y="4772025"/>
            <a:chExt cx="4083050" cy="8461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Freeform 8"/>
            <p:cNvSpPr>
              <a:spLocks/>
            </p:cNvSpPr>
            <p:nvPr/>
          </p:nvSpPr>
          <p:spPr bwMode="gray">
            <a:xfrm>
              <a:off x="6096000" y="4772025"/>
              <a:ext cx="577850" cy="846138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gray">
            <a:xfrm>
              <a:off x="2590800" y="5318125"/>
              <a:ext cx="3513138" cy="2968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400" b="1" dirty="0">
                  <a:solidFill>
                    <a:srgbClr val="C00000"/>
                  </a:solidFill>
                  <a:latin typeface="+mn-lt"/>
                </a:rPr>
                <a:t>Преподаватели , методисты</a:t>
              </a:r>
              <a:endParaRPr lang="en-US" altLang="ru-RU" sz="14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gray">
            <a:xfrm>
              <a:off x="2592389" y="4775188"/>
              <a:ext cx="4081461" cy="53975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p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+mn-lt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868144" y="160184"/>
            <a:ext cx="29951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+mn-lt"/>
              </a:rPr>
              <a:t>!!!!!!!!</a:t>
            </a:r>
          </a:p>
          <a:p>
            <a:pPr algn="ctr"/>
            <a:r>
              <a:rPr lang="ru-RU" sz="1000" b="1" dirty="0">
                <a:latin typeface="+mn-lt"/>
              </a:rPr>
              <a:t>Ежегодная актуализация ООП в соответствии с требований рынка труда (ПС, заданиями ДЭ/РЧ, квалификационными запросами)</a:t>
            </a:r>
          </a:p>
        </p:txBody>
      </p:sp>
    </p:spTree>
    <p:extLst>
      <p:ext uri="{BB962C8B-B14F-4D97-AF65-F5344CB8AC3E}">
        <p14:creationId xmlns:p14="http://schemas.microsoft.com/office/powerpoint/2010/main" val="25300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3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5690" y="116632"/>
            <a:ext cx="8388797" cy="634947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Вопросы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964" y="731914"/>
            <a:ext cx="84085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М</a:t>
            </a:r>
            <a:r>
              <a:rPr lang="ru-RU" sz="2000" b="1" dirty="0" smtClean="0">
                <a:solidFill>
                  <a:srgbClr val="0000FF"/>
                </a:solidFill>
              </a:rPr>
              <a:t>одуль </a:t>
            </a:r>
            <a:r>
              <a:rPr lang="ru-RU" sz="2000" b="1" dirty="0">
                <a:solidFill>
                  <a:srgbClr val="0000FF"/>
                </a:solidFill>
              </a:rPr>
              <a:t>2. Проектирование содержания </a:t>
            </a:r>
            <a:r>
              <a:rPr lang="ru-RU" sz="2000" b="1" dirty="0" smtClean="0">
                <a:solidFill>
                  <a:srgbClr val="0000FF"/>
                </a:solidFill>
              </a:rPr>
              <a:t>ООП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</a:endParaRPr>
          </a:p>
          <a:p>
            <a:pPr algn="just"/>
            <a:r>
              <a:rPr lang="ru-RU" sz="2000" b="1" dirty="0">
                <a:solidFill>
                  <a:srgbClr val="0000FF"/>
                </a:solidFill>
              </a:rPr>
              <a:t>Тема 2.1</a:t>
            </a:r>
            <a:r>
              <a:rPr lang="ru-RU" sz="2000" dirty="0">
                <a:solidFill>
                  <a:srgbClr val="0000FF"/>
                </a:solidFill>
              </a:rPr>
              <a:t>. Сопоставление образовательных результатов ФГОС СПО и требований рынка </a:t>
            </a:r>
            <a:r>
              <a:rPr lang="ru-RU" sz="2000" dirty="0" smtClean="0">
                <a:solidFill>
                  <a:srgbClr val="0000FF"/>
                </a:solidFill>
              </a:rPr>
              <a:t>труда (ПС</a:t>
            </a:r>
            <a:r>
              <a:rPr lang="ru-RU" sz="2000" dirty="0">
                <a:solidFill>
                  <a:srgbClr val="0000FF"/>
                </a:solidFill>
              </a:rPr>
              <a:t>, ДЭ, РЧ/НЧ</a:t>
            </a:r>
            <a:r>
              <a:rPr lang="ru-RU" sz="2000" dirty="0" smtClean="0">
                <a:solidFill>
                  <a:srgbClr val="0000FF"/>
                </a:solidFill>
              </a:rPr>
              <a:t>)</a:t>
            </a:r>
          </a:p>
          <a:p>
            <a:pPr algn="just"/>
            <a:endParaRPr lang="ru-RU" sz="2000" dirty="0">
              <a:solidFill>
                <a:srgbClr val="0000FF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00FF"/>
                </a:solidFill>
              </a:rPr>
              <a:t>Тема 2.2 </a:t>
            </a:r>
            <a:r>
              <a:rPr lang="ru-RU" sz="2000" dirty="0" smtClean="0">
                <a:solidFill>
                  <a:srgbClr val="0000FF"/>
                </a:solidFill>
              </a:rPr>
              <a:t>Технология перевода требований ПС и квалификационных запросов работодателей в содержание образовательных программ, в том числе при дуальной форме обучения</a:t>
            </a:r>
          </a:p>
          <a:p>
            <a:pPr algn="just"/>
            <a:endParaRPr lang="ru-RU" sz="2000" dirty="0" smtClean="0">
              <a:solidFill>
                <a:srgbClr val="0000FF"/>
              </a:solidFill>
            </a:endParaRPr>
          </a:p>
          <a:p>
            <a:pPr algn="ctr"/>
            <a:endParaRPr lang="ru-RU" sz="2400" b="1" dirty="0">
              <a:solidFill>
                <a:srgbClr val="0000FF"/>
              </a:solidFill>
            </a:endParaRPr>
          </a:p>
          <a:p>
            <a:pPr algn="ctr"/>
            <a:endParaRPr lang="ru-RU" sz="1200" b="1" dirty="0" smtClean="0">
              <a:solidFill>
                <a:srgbClr val="0000FF"/>
              </a:solidFill>
            </a:endParaRPr>
          </a:p>
          <a:p>
            <a:pPr algn="ctr"/>
            <a:endParaRPr lang="ru-RU" sz="800" b="1" dirty="0">
              <a:solidFill>
                <a:srgbClr val="0000FF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00FF"/>
                </a:solidFill>
              </a:rPr>
              <a:t>Тема 2.3 </a:t>
            </a:r>
            <a:r>
              <a:rPr lang="ru-RU" sz="2000" dirty="0" smtClean="0">
                <a:solidFill>
                  <a:srgbClr val="0000FF"/>
                </a:solidFill>
              </a:rPr>
              <a:t>Изменения </a:t>
            </a:r>
            <a:r>
              <a:rPr lang="ru-RU" sz="2000" dirty="0">
                <a:solidFill>
                  <a:srgbClr val="0000FF"/>
                </a:solidFill>
              </a:rPr>
              <a:t>в содержании деятельности образовательных организаций по обеспечению соответствия квалификации выпускников </a:t>
            </a:r>
            <a:r>
              <a:rPr lang="ru-RU" sz="2000" dirty="0" smtClean="0">
                <a:solidFill>
                  <a:srgbClr val="0000FF"/>
                </a:solidFill>
              </a:rPr>
              <a:t>требованиям </a:t>
            </a:r>
            <a:r>
              <a:rPr lang="ru-RU" sz="2000" dirty="0">
                <a:solidFill>
                  <a:srgbClr val="0000FF"/>
                </a:solidFill>
              </a:rPr>
              <a:t>рынка </a:t>
            </a:r>
            <a:r>
              <a:rPr lang="ru-RU" sz="2000" dirty="0" smtClean="0">
                <a:solidFill>
                  <a:srgbClr val="0000FF"/>
                </a:solidFill>
              </a:rPr>
              <a:t>труда</a:t>
            </a:r>
            <a:endParaRPr lang="ru-RU" sz="2000" dirty="0">
              <a:solidFill>
                <a:srgbClr val="0000FF"/>
              </a:solidFill>
            </a:endParaRPr>
          </a:p>
          <a:p>
            <a:pPr algn="ctr"/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1286" y="5197832"/>
            <a:ext cx="435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Домашнее задание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743907" y="5882624"/>
            <a:ext cx="1368152" cy="4987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55576" y="3356992"/>
            <a:ext cx="7344815" cy="648072"/>
          </a:xfrm>
          <a:prstGeom prst="downArrow">
            <a:avLst>
              <a:gd name="adj1" fmla="val 50659"/>
              <a:gd name="adj2" fmla="val 582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Следующая тема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2386" y="0"/>
            <a:ext cx="8372674" cy="573391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Домашнее задание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805" y="620688"/>
            <a:ext cx="8569603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/>
            <a:endParaRPr lang="ru-RU" sz="1600" dirty="0"/>
          </a:p>
          <a:p>
            <a:pPr lvl="1" indent="-457200" algn="just"/>
            <a:r>
              <a:rPr lang="ru-RU" sz="1600" u="sng" dirty="0"/>
              <a:t>ПРИ НАЛИЧИИ СОБСТВЕННЫХ ФОРМ И УСТАНОВЛЕННЫХ РЕГЛАМЕНТОВ</a:t>
            </a:r>
            <a:r>
              <a:rPr lang="ru-RU" sz="1600" u="sng" dirty="0" smtClean="0"/>
              <a:t>:</a:t>
            </a:r>
          </a:p>
          <a:p>
            <a:pPr lvl="1" indent="-457200" algn="just"/>
            <a:endParaRPr lang="ru-RU" sz="1600" u="sng" dirty="0"/>
          </a:p>
          <a:p>
            <a:pPr marL="342900" indent="-342900" algn="just">
              <a:buAutoNum type="arabicPeriod"/>
            </a:pPr>
            <a:r>
              <a:rPr lang="ru-RU" sz="1600" dirty="0"/>
              <a:t>Организовать работу (сформировать рабочие группы, провести установочные инструктивные совещания) по проведению сопоставления ФГОС СПО и </a:t>
            </a:r>
            <a:r>
              <a:rPr lang="ru-RU" sz="1600" dirty="0" smtClean="0"/>
              <a:t>требований ПС/работодателей, </a:t>
            </a:r>
            <a:r>
              <a:rPr lang="ru-RU" sz="1600" dirty="0"/>
              <a:t>ДЭ, РЧ/НЧ на основе форм, установленных в вашей образовательной </a:t>
            </a:r>
            <a:r>
              <a:rPr lang="ru-RU" sz="1600" dirty="0" smtClean="0"/>
              <a:t>организации Срок: февраль.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Подготовить документальные свидетельства по сопоставлению ФГОС СПО с требованиями ПС/работодателей, ДЭ, РЧ/НЧ и РЕКОМЕНДАЦИИ ДЛЯ РАЗРАБОТКИ УЧЕБНОГО ПЛАНА. Срок: 01.03.2022.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u="sng" dirty="0"/>
              <a:t>ПРИ ОТСУТСТВИИ СОБСТВЕННЫХ ФОРМ И УСТАНОВЛЕННЫХ РЕГЛАМЕНТОВ: </a:t>
            </a:r>
            <a:endParaRPr lang="ru-RU" sz="1600" u="sng" dirty="0" smtClean="0"/>
          </a:p>
          <a:p>
            <a:pPr algn="just"/>
            <a:endParaRPr lang="ru-RU" sz="1600" u="sng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На основе </a:t>
            </a:r>
            <a:r>
              <a:rPr lang="ru-RU" sz="1600" dirty="0" smtClean="0"/>
              <a:t>модельных шаблонов </a:t>
            </a:r>
            <a:r>
              <a:rPr lang="ru-RU" sz="1600" dirty="0"/>
              <a:t>разработать шаблон для применения в вашей ОО. Срок: </a:t>
            </a:r>
            <a:r>
              <a:rPr lang="ru-RU" sz="1600" dirty="0" smtClean="0"/>
              <a:t>114.02.2022</a:t>
            </a:r>
            <a:r>
              <a:rPr lang="ru-RU" sz="1600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Организовать работу (сформировать рабочие группы, провести установочные инструктивные совещания) по проведению сопоставления ФГОС СПО и требований ДЭ, РЧ/НЧ. Срок: </a:t>
            </a:r>
            <a:r>
              <a:rPr lang="ru-RU" sz="1600" dirty="0" smtClean="0"/>
              <a:t>февраль 2022</a:t>
            </a:r>
            <a:r>
              <a:rPr lang="ru-RU" sz="1600" dirty="0"/>
              <a:t>.</a:t>
            </a:r>
          </a:p>
          <a:p>
            <a:pPr marL="342900" indent="-342900" algn="just">
              <a:buAutoNum type="arabicPeriod"/>
            </a:pPr>
            <a:r>
              <a:rPr lang="ru-RU" sz="1600" dirty="0"/>
              <a:t>Подготовить отчет по сопоставлению ФГОС СПО с требованиями ДЭ, РЧ/НЧ и РЕКОМЕНДАЦИИ ДЛЯ РАЗРАБОТКИ УЧЕБНОГО ПЛАНА. Срок: 01.03.2022</a:t>
            </a:r>
          </a:p>
        </p:txBody>
      </p:sp>
    </p:spTree>
    <p:extLst>
      <p:ext uri="{BB962C8B-B14F-4D97-AF65-F5344CB8AC3E}">
        <p14:creationId xmlns:p14="http://schemas.microsoft.com/office/powerpoint/2010/main" val="16618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251520" y="2132856"/>
            <a:ext cx="856863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 выполнении работы </a:t>
            </a:r>
          </a:p>
          <a:p>
            <a:pPr marL="0" marR="0" lvl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НЕОБХОДИМО ПОНИМАТЬ, ЧТО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НАДО  ДЕЛАТЬ, ЗАЧЕМ (ПОЧЕМУ) И С ЧЕГО НУЖНО НАЧИНАТЬ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gray">
          <a:xfrm>
            <a:off x="467544" y="5631361"/>
            <a:ext cx="8496944" cy="67795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2A4F86">
                      <a:alpha val="5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Желаю успехов в достижении результата!!!!</a:t>
            </a:r>
            <a:endParaRPr kumimoji="0" lang="ru-RU" sz="3600" b="1" i="0" u="none" strike="noStrike" kern="10" cap="none" spc="0" normalizeH="0" baseline="0" noProof="0" dirty="0">
              <a:ln w="2857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53882" dir="2700000" algn="ctr" rotWithShape="0">
                  <a:srgbClr val="2A4F86">
                    <a:alpha val="50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7667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 не обязаны всё это делать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Выживание дело добровольное…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5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39552" y="1196752"/>
            <a:ext cx="8424935" cy="3168352"/>
          </a:xfrm>
          <a:prstGeom prst="snip2DiagRect">
            <a:avLst>
              <a:gd name="adj1" fmla="val 0"/>
              <a:gd name="adj2" fmla="val 2482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Технология конструирования основных образовательных программ на основе сопоставления требований профессионального стандарта с образовательными результатами ФГОС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998511"/>
            <a:ext cx="8424936" cy="12388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/>
              <a:t>Профессиональные стандарты -  различаются по уровням:</a:t>
            </a:r>
          </a:p>
          <a:p>
            <a:pPr algn="just"/>
            <a:endParaRPr lang="ru-RU" sz="1050" i="1" dirty="0"/>
          </a:p>
          <a:p>
            <a:pPr algn="just"/>
            <a:r>
              <a:rPr lang="ru-RU" sz="1600" b="1" i="1" dirty="0"/>
              <a:t>Национальный	 ПС </a:t>
            </a:r>
            <a:r>
              <a:rPr lang="ru-RU" sz="1600" i="1" dirty="0"/>
              <a:t>– стандарт, утвержденный на уровне государства;</a:t>
            </a:r>
          </a:p>
          <a:p>
            <a:pPr algn="just"/>
            <a:r>
              <a:rPr lang="ru-RU" sz="1600" b="1" i="1" dirty="0"/>
              <a:t>Корпоративный ПС </a:t>
            </a:r>
            <a:r>
              <a:rPr lang="ru-RU" sz="1600" i="1" dirty="0"/>
              <a:t>– стандарт, отражающий требования к профессии в конкретной организации или корпорации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611560" y="332656"/>
            <a:ext cx="2880320" cy="504056"/>
          </a:xfrm>
          <a:prstGeom prst="homePlate">
            <a:avLst>
              <a:gd name="adj" fmla="val 2883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Тематический блок 1.1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/>
          <p:nvPr/>
        </p:nvSpPr>
        <p:spPr>
          <a:xfrm rot="5400000">
            <a:off x="3120672" y="2321056"/>
            <a:ext cx="1133862" cy="3809999"/>
          </a:xfrm>
          <a:prstGeom prst="triangle">
            <a:avLst>
              <a:gd name="adj" fmla="val 33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95849" y="65830"/>
            <a:ext cx="7788882" cy="720080"/>
          </a:xfrm>
        </p:spPr>
        <p:txBody>
          <a:bodyPr/>
          <a:lstStyle/>
          <a:p>
            <a:r>
              <a:rPr lang="ru-RU" altLang="ru-RU" sz="2000" b="1" kern="1200" dirty="0">
                <a:solidFill>
                  <a:srgbClr val="600000"/>
                </a:solidFill>
                <a:latin typeface="Arial" charset="0"/>
                <a:ea typeface="+mn-ea"/>
                <a:cs typeface="+mn-cs"/>
              </a:rPr>
              <a:t>Национальная рамка квалификаций (НРК) – инструмент сопряжения сфер труда и образования</a:t>
            </a:r>
            <a:endParaRPr lang="ru-RU" altLang="ru-RU" sz="2000" b="1" i="0" kern="1200" dirty="0">
              <a:solidFill>
                <a:srgbClr val="6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7"/>
          <p:cNvGrpSpPr>
            <a:grpSpLocks noGrp="1"/>
          </p:cNvGrpSpPr>
          <p:nvPr/>
        </p:nvGrpSpPr>
        <p:grpSpPr bwMode="auto">
          <a:xfrm>
            <a:off x="1141558" y="2445135"/>
            <a:ext cx="7534898" cy="4296233"/>
            <a:chOff x="565" y="1206"/>
            <a:chExt cx="4566" cy="2863"/>
          </a:xfrm>
        </p:grpSpPr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963" y="1266"/>
              <a:ext cx="4134" cy="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4" name="Line 9"/>
            <p:cNvSpPr>
              <a:spLocks noChangeShapeType="1"/>
            </p:cNvSpPr>
            <p:nvPr/>
          </p:nvSpPr>
          <p:spPr bwMode="auto">
            <a:xfrm>
              <a:off x="963" y="3578"/>
              <a:ext cx="41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963" y="3323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963" y="3068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963" y="2805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963" y="2550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963" y="2294"/>
              <a:ext cx="413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963" y="2040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963" y="1777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963" y="1521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963" y="1266"/>
              <a:ext cx="41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1418" y="1266"/>
              <a:ext cx="2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>
              <a:off x="1885" y="1266"/>
              <a:ext cx="2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>
              <a:off x="2341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>
              <a:off x="2797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264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>
              <a:off x="3719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>
              <a:off x="4174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>
              <a:off x="4641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>
              <a:off x="5097" y="1266"/>
              <a:ext cx="2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Rectangle 28"/>
            <p:cNvSpPr>
              <a:spLocks noChangeArrowheads="1"/>
            </p:cNvSpPr>
            <p:nvPr/>
          </p:nvSpPr>
          <p:spPr bwMode="auto">
            <a:xfrm>
              <a:off x="963" y="1266"/>
              <a:ext cx="4134" cy="2312"/>
            </a:xfrm>
            <a:prstGeom prst="rect">
              <a:avLst/>
            </a:prstGeom>
            <a:noFill/>
            <a:ln w="158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4" name="Line 29"/>
            <p:cNvSpPr>
              <a:spLocks noChangeShapeType="1"/>
            </p:cNvSpPr>
            <p:nvPr/>
          </p:nvSpPr>
          <p:spPr bwMode="auto">
            <a:xfrm>
              <a:off x="963" y="1266"/>
              <a:ext cx="1" cy="2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Line 30"/>
            <p:cNvSpPr>
              <a:spLocks noChangeShapeType="1"/>
            </p:cNvSpPr>
            <p:nvPr/>
          </p:nvSpPr>
          <p:spPr bwMode="auto">
            <a:xfrm>
              <a:off x="930" y="3578"/>
              <a:ext cx="3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Line 31"/>
            <p:cNvSpPr>
              <a:spLocks noChangeShapeType="1"/>
            </p:cNvSpPr>
            <p:nvPr/>
          </p:nvSpPr>
          <p:spPr bwMode="auto">
            <a:xfrm>
              <a:off x="930" y="332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Line 32"/>
            <p:cNvSpPr>
              <a:spLocks noChangeShapeType="1"/>
            </p:cNvSpPr>
            <p:nvPr/>
          </p:nvSpPr>
          <p:spPr bwMode="auto">
            <a:xfrm>
              <a:off x="930" y="3068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Line 33"/>
            <p:cNvSpPr>
              <a:spLocks noChangeShapeType="1"/>
            </p:cNvSpPr>
            <p:nvPr/>
          </p:nvSpPr>
          <p:spPr bwMode="auto">
            <a:xfrm>
              <a:off x="930" y="2805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Line 34"/>
            <p:cNvSpPr>
              <a:spLocks noChangeShapeType="1"/>
            </p:cNvSpPr>
            <p:nvPr/>
          </p:nvSpPr>
          <p:spPr bwMode="auto">
            <a:xfrm>
              <a:off x="930" y="2550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Line 35"/>
            <p:cNvSpPr>
              <a:spLocks noChangeShapeType="1"/>
            </p:cNvSpPr>
            <p:nvPr/>
          </p:nvSpPr>
          <p:spPr bwMode="auto">
            <a:xfrm>
              <a:off x="930" y="2294"/>
              <a:ext cx="3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Line 36"/>
            <p:cNvSpPr>
              <a:spLocks noChangeShapeType="1"/>
            </p:cNvSpPr>
            <p:nvPr/>
          </p:nvSpPr>
          <p:spPr bwMode="auto">
            <a:xfrm>
              <a:off x="930" y="2040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Line 37"/>
            <p:cNvSpPr>
              <a:spLocks noChangeShapeType="1"/>
            </p:cNvSpPr>
            <p:nvPr/>
          </p:nvSpPr>
          <p:spPr bwMode="auto">
            <a:xfrm>
              <a:off x="930" y="1777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Line 38"/>
            <p:cNvSpPr>
              <a:spLocks noChangeShapeType="1"/>
            </p:cNvSpPr>
            <p:nvPr/>
          </p:nvSpPr>
          <p:spPr bwMode="auto">
            <a:xfrm>
              <a:off x="930" y="1521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Line 39"/>
            <p:cNvSpPr>
              <a:spLocks noChangeShapeType="1"/>
            </p:cNvSpPr>
            <p:nvPr/>
          </p:nvSpPr>
          <p:spPr bwMode="auto">
            <a:xfrm>
              <a:off x="930" y="1266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Freeform 40"/>
            <p:cNvSpPr>
              <a:spLocks/>
            </p:cNvSpPr>
            <p:nvPr/>
          </p:nvSpPr>
          <p:spPr bwMode="auto">
            <a:xfrm>
              <a:off x="963" y="1266"/>
              <a:ext cx="4134" cy="2312"/>
            </a:xfrm>
            <a:custGeom>
              <a:avLst/>
              <a:gdLst>
                <a:gd name="T0" fmla="*/ 0 w 372"/>
                <a:gd name="T1" fmla="*/ 2147483647 h 272"/>
                <a:gd name="T2" fmla="*/ 2147483647 w 372"/>
                <a:gd name="T3" fmla="*/ 2147483647 h 272"/>
                <a:gd name="T4" fmla="*/ 2147483647 w 372"/>
                <a:gd name="T5" fmla="*/ 2147483647 h 272"/>
                <a:gd name="T6" fmla="*/ 2147483647 w 372"/>
                <a:gd name="T7" fmla="*/ 2147483647 h 272"/>
                <a:gd name="T8" fmla="*/ 2147483647 w 372"/>
                <a:gd name="T9" fmla="*/ 2147483647 h 272"/>
                <a:gd name="T10" fmla="*/ 2147483647 w 372"/>
                <a:gd name="T11" fmla="*/ 2147483647 h 272"/>
                <a:gd name="T12" fmla="*/ 2147483647 w 372"/>
                <a:gd name="T13" fmla="*/ 2147483647 h 272"/>
                <a:gd name="T14" fmla="*/ 2147483647 w 372"/>
                <a:gd name="T15" fmla="*/ 2147483647 h 272"/>
                <a:gd name="T16" fmla="*/ 2147483647 w 372"/>
                <a:gd name="T17" fmla="*/ 2147483647 h 272"/>
                <a:gd name="T18" fmla="*/ 2147483647 w 372"/>
                <a:gd name="T19" fmla="*/ 2147483647 h 272"/>
                <a:gd name="T20" fmla="*/ 2147483647 w 372"/>
                <a:gd name="T21" fmla="*/ 2147483647 h 272"/>
                <a:gd name="T22" fmla="*/ 2147483647 w 372"/>
                <a:gd name="T23" fmla="*/ 2147483647 h 272"/>
                <a:gd name="T24" fmla="*/ 2147483647 w 372"/>
                <a:gd name="T25" fmla="*/ 2147483647 h 272"/>
                <a:gd name="T26" fmla="*/ 2147483647 w 372"/>
                <a:gd name="T27" fmla="*/ 2147483647 h 272"/>
                <a:gd name="T28" fmla="*/ 2147483647 w 372"/>
                <a:gd name="T29" fmla="*/ 2147483647 h 272"/>
                <a:gd name="T30" fmla="*/ 2147483647 w 372"/>
                <a:gd name="T31" fmla="*/ 2147483647 h 272"/>
                <a:gd name="T32" fmla="*/ 2147483647 w 372"/>
                <a:gd name="T33" fmla="*/ 2147483647 h 272"/>
                <a:gd name="T34" fmla="*/ 2147483647 w 372"/>
                <a:gd name="T35" fmla="*/ 2147483647 h 272"/>
                <a:gd name="T36" fmla="*/ 2147483647 w 372"/>
                <a:gd name="T37" fmla="*/ 0 h 2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2"/>
                <a:gd name="T58" fmla="*/ 0 h 272"/>
                <a:gd name="T59" fmla="*/ 372 w 372"/>
                <a:gd name="T60" fmla="*/ 272 h 2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2" h="272">
                  <a:moveTo>
                    <a:pt x="0" y="272"/>
                  </a:moveTo>
                  <a:lnTo>
                    <a:pt x="21" y="257"/>
                  </a:lnTo>
                  <a:lnTo>
                    <a:pt x="41" y="242"/>
                  </a:lnTo>
                  <a:lnTo>
                    <a:pt x="62" y="227"/>
                  </a:lnTo>
                  <a:lnTo>
                    <a:pt x="83" y="212"/>
                  </a:lnTo>
                  <a:lnTo>
                    <a:pt x="103" y="196"/>
                  </a:lnTo>
                  <a:lnTo>
                    <a:pt x="124" y="181"/>
                  </a:lnTo>
                  <a:lnTo>
                    <a:pt x="145" y="166"/>
                  </a:lnTo>
                  <a:lnTo>
                    <a:pt x="165" y="151"/>
                  </a:lnTo>
                  <a:lnTo>
                    <a:pt x="186" y="136"/>
                  </a:lnTo>
                  <a:lnTo>
                    <a:pt x="207" y="121"/>
                  </a:lnTo>
                  <a:lnTo>
                    <a:pt x="227" y="106"/>
                  </a:lnTo>
                  <a:lnTo>
                    <a:pt x="248" y="91"/>
                  </a:lnTo>
                  <a:lnTo>
                    <a:pt x="269" y="76"/>
                  </a:lnTo>
                  <a:lnTo>
                    <a:pt x="289" y="60"/>
                  </a:lnTo>
                  <a:lnTo>
                    <a:pt x="310" y="45"/>
                  </a:lnTo>
                  <a:lnTo>
                    <a:pt x="331" y="30"/>
                  </a:lnTo>
                  <a:lnTo>
                    <a:pt x="351" y="15"/>
                  </a:lnTo>
                  <a:lnTo>
                    <a:pt x="372" y="0"/>
                  </a:lnTo>
                </a:path>
              </a:pathLst>
            </a:custGeom>
            <a:noFill/>
            <a:ln w="158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Freeform 41"/>
            <p:cNvSpPr>
              <a:spLocks/>
            </p:cNvSpPr>
            <p:nvPr/>
          </p:nvSpPr>
          <p:spPr bwMode="auto">
            <a:xfrm>
              <a:off x="930" y="3552"/>
              <a:ext cx="66" cy="52"/>
            </a:xfrm>
            <a:custGeom>
              <a:avLst/>
              <a:gdLst>
                <a:gd name="T0" fmla="*/ 183 w 61"/>
                <a:gd name="T1" fmla="*/ 0 h 49"/>
                <a:gd name="T2" fmla="*/ 372 w 61"/>
                <a:gd name="T3" fmla="*/ 102 h 49"/>
                <a:gd name="T4" fmla="*/ 183 w 61"/>
                <a:gd name="T5" fmla="*/ 191 h 49"/>
                <a:gd name="T6" fmla="*/ 0 w 61"/>
                <a:gd name="T7" fmla="*/ 102 h 49"/>
                <a:gd name="T8" fmla="*/ 183 w 61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30" y="0"/>
                  </a:moveTo>
                  <a:lnTo>
                    <a:pt x="61" y="25"/>
                  </a:lnTo>
                  <a:lnTo>
                    <a:pt x="30" y="49"/>
                  </a:lnTo>
                  <a:lnTo>
                    <a:pt x="0" y="25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Freeform 42"/>
            <p:cNvSpPr>
              <a:spLocks/>
            </p:cNvSpPr>
            <p:nvPr/>
          </p:nvSpPr>
          <p:spPr bwMode="auto">
            <a:xfrm>
              <a:off x="1385" y="3298"/>
              <a:ext cx="68" cy="51"/>
            </a:xfrm>
            <a:custGeom>
              <a:avLst/>
              <a:gdLst>
                <a:gd name="T0" fmla="*/ 259 w 62"/>
                <a:gd name="T1" fmla="*/ 0 h 49"/>
                <a:gd name="T2" fmla="*/ 525 w 62"/>
                <a:gd name="T3" fmla="*/ 57 h 49"/>
                <a:gd name="T4" fmla="*/ 259 w 62"/>
                <a:gd name="T5" fmla="*/ 121 h 49"/>
                <a:gd name="T6" fmla="*/ 0 w 62"/>
                <a:gd name="T7" fmla="*/ 57 h 49"/>
                <a:gd name="T8" fmla="*/ 259 w 6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9"/>
                <a:gd name="T17" fmla="*/ 62 w 6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9">
                  <a:moveTo>
                    <a:pt x="31" y="0"/>
                  </a:moveTo>
                  <a:lnTo>
                    <a:pt x="62" y="24"/>
                  </a:lnTo>
                  <a:lnTo>
                    <a:pt x="31" y="49"/>
                  </a:lnTo>
                  <a:lnTo>
                    <a:pt x="0" y="24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Freeform 43"/>
            <p:cNvSpPr>
              <a:spLocks/>
            </p:cNvSpPr>
            <p:nvPr/>
          </p:nvSpPr>
          <p:spPr bwMode="auto">
            <a:xfrm>
              <a:off x="1852" y="3043"/>
              <a:ext cx="68" cy="50"/>
            </a:xfrm>
            <a:custGeom>
              <a:avLst/>
              <a:gdLst>
                <a:gd name="T0" fmla="*/ 259 w 62"/>
                <a:gd name="T1" fmla="*/ 0 h 48"/>
                <a:gd name="T2" fmla="*/ 525 w 62"/>
                <a:gd name="T3" fmla="*/ 58 h 48"/>
                <a:gd name="T4" fmla="*/ 259 w 62"/>
                <a:gd name="T5" fmla="*/ 120 h 48"/>
                <a:gd name="T6" fmla="*/ 0 w 62"/>
                <a:gd name="T7" fmla="*/ 58 h 48"/>
                <a:gd name="T8" fmla="*/ 259 w 6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8"/>
                <a:gd name="T17" fmla="*/ 62 w 6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8">
                  <a:moveTo>
                    <a:pt x="31" y="0"/>
                  </a:moveTo>
                  <a:lnTo>
                    <a:pt x="62" y="24"/>
                  </a:lnTo>
                  <a:lnTo>
                    <a:pt x="31" y="48"/>
                  </a:lnTo>
                  <a:lnTo>
                    <a:pt x="0" y="24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9" name="Freeform 44"/>
            <p:cNvSpPr>
              <a:spLocks/>
            </p:cNvSpPr>
            <p:nvPr/>
          </p:nvSpPr>
          <p:spPr bwMode="auto">
            <a:xfrm>
              <a:off x="2308" y="2779"/>
              <a:ext cx="66" cy="51"/>
            </a:xfrm>
            <a:custGeom>
              <a:avLst/>
              <a:gdLst>
                <a:gd name="T0" fmla="*/ 197 w 61"/>
                <a:gd name="T1" fmla="*/ 0 h 49"/>
                <a:gd name="T2" fmla="*/ 372 w 61"/>
                <a:gd name="T3" fmla="*/ 59 h 49"/>
                <a:gd name="T4" fmla="*/ 197 w 61"/>
                <a:gd name="T5" fmla="*/ 121 h 49"/>
                <a:gd name="T6" fmla="*/ 0 w 61"/>
                <a:gd name="T7" fmla="*/ 59 h 49"/>
                <a:gd name="T8" fmla="*/ 197 w 61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31" y="0"/>
                  </a:moveTo>
                  <a:lnTo>
                    <a:pt x="61" y="25"/>
                  </a:lnTo>
                  <a:lnTo>
                    <a:pt x="31" y="49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Freeform 45"/>
            <p:cNvSpPr>
              <a:spLocks/>
            </p:cNvSpPr>
            <p:nvPr/>
          </p:nvSpPr>
          <p:spPr bwMode="auto">
            <a:xfrm>
              <a:off x="2762" y="2524"/>
              <a:ext cx="68" cy="51"/>
            </a:xfrm>
            <a:custGeom>
              <a:avLst/>
              <a:gdLst>
                <a:gd name="T0" fmla="*/ 259 w 62"/>
                <a:gd name="T1" fmla="*/ 0 h 49"/>
                <a:gd name="T2" fmla="*/ 525 w 62"/>
                <a:gd name="T3" fmla="*/ 59 h 49"/>
                <a:gd name="T4" fmla="*/ 259 w 62"/>
                <a:gd name="T5" fmla="*/ 121 h 49"/>
                <a:gd name="T6" fmla="*/ 0 w 62"/>
                <a:gd name="T7" fmla="*/ 59 h 49"/>
                <a:gd name="T8" fmla="*/ 259 w 6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9"/>
                <a:gd name="T17" fmla="*/ 62 w 6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9">
                  <a:moveTo>
                    <a:pt x="31" y="0"/>
                  </a:moveTo>
                  <a:lnTo>
                    <a:pt x="62" y="25"/>
                  </a:lnTo>
                  <a:lnTo>
                    <a:pt x="31" y="49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Freeform 46"/>
            <p:cNvSpPr>
              <a:spLocks/>
            </p:cNvSpPr>
            <p:nvPr/>
          </p:nvSpPr>
          <p:spPr bwMode="auto">
            <a:xfrm>
              <a:off x="3229" y="2269"/>
              <a:ext cx="68" cy="52"/>
            </a:xfrm>
            <a:custGeom>
              <a:avLst/>
              <a:gdLst>
                <a:gd name="T0" fmla="*/ 259 w 62"/>
                <a:gd name="T1" fmla="*/ 0 h 49"/>
                <a:gd name="T2" fmla="*/ 525 w 62"/>
                <a:gd name="T3" fmla="*/ 96 h 49"/>
                <a:gd name="T4" fmla="*/ 259 w 62"/>
                <a:gd name="T5" fmla="*/ 191 h 49"/>
                <a:gd name="T6" fmla="*/ 0 w 62"/>
                <a:gd name="T7" fmla="*/ 96 h 49"/>
                <a:gd name="T8" fmla="*/ 259 w 6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9"/>
                <a:gd name="T17" fmla="*/ 62 w 6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9">
                  <a:moveTo>
                    <a:pt x="31" y="0"/>
                  </a:moveTo>
                  <a:lnTo>
                    <a:pt x="62" y="24"/>
                  </a:lnTo>
                  <a:lnTo>
                    <a:pt x="31" y="49"/>
                  </a:lnTo>
                  <a:lnTo>
                    <a:pt x="0" y="24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Freeform 47"/>
            <p:cNvSpPr>
              <a:spLocks/>
            </p:cNvSpPr>
            <p:nvPr/>
          </p:nvSpPr>
          <p:spPr bwMode="auto">
            <a:xfrm>
              <a:off x="3686" y="2015"/>
              <a:ext cx="66" cy="50"/>
            </a:xfrm>
            <a:custGeom>
              <a:avLst/>
              <a:gdLst>
                <a:gd name="T0" fmla="*/ 197 w 61"/>
                <a:gd name="T1" fmla="*/ 0 h 48"/>
                <a:gd name="T2" fmla="*/ 372 w 61"/>
                <a:gd name="T3" fmla="*/ 58 h 48"/>
                <a:gd name="T4" fmla="*/ 197 w 61"/>
                <a:gd name="T5" fmla="*/ 120 h 48"/>
                <a:gd name="T6" fmla="*/ 0 w 61"/>
                <a:gd name="T7" fmla="*/ 58 h 48"/>
                <a:gd name="T8" fmla="*/ 197 w 61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8"/>
                <a:gd name="T17" fmla="*/ 61 w 61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8">
                  <a:moveTo>
                    <a:pt x="31" y="0"/>
                  </a:moveTo>
                  <a:lnTo>
                    <a:pt x="61" y="24"/>
                  </a:lnTo>
                  <a:lnTo>
                    <a:pt x="31" y="48"/>
                  </a:lnTo>
                  <a:lnTo>
                    <a:pt x="0" y="24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Freeform 48"/>
            <p:cNvSpPr>
              <a:spLocks/>
            </p:cNvSpPr>
            <p:nvPr/>
          </p:nvSpPr>
          <p:spPr bwMode="auto">
            <a:xfrm>
              <a:off x="4142" y="1750"/>
              <a:ext cx="66" cy="52"/>
            </a:xfrm>
            <a:custGeom>
              <a:avLst/>
              <a:gdLst>
                <a:gd name="T0" fmla="*/ 183 w 61"/>
                <a:gd name="T1" fmla="*/ 0 h 49"/>
                <a:gd name="T2" fmla="*/ 372 w 61"/>
                <a:gd name="T3" fmla="*/ 102 h 49"/>
                <a:gd name="T4" fmla="*/ 183 w 61"/>
                <a:gd name="T5" fmla="*/ 191 h 49"/>
                <a:gd name="T6" fmla="*/ 0 w 61"/>
                <a:gd name="T7" fmla="*/ 102 h 49"/>
                <a:gd name="T8" fmla="*/ 183 w 61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30" y="0"/>
                  </a:moveTo>
                  <a:lnTo>
                    <a:pt x="61" y="25"/>
                  </a:lnTo>
                  <a:lnTo>
                    <a:pt x="30" y="49"/>
                  </a:lnTo>
                  <a:lnTo>
                    <a:pt x="0" y="25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Freeform 49"/>
            <p:cNvSpPr>
              <a:spLocks/>
            </p:cNvSpPr>
            <p:nvPr/>
          </p:nvSpPr>
          <p:spPr bwMode="auto">
            <a:xfrm>
              <a:off x="4609" y="1496"/>
              <a:ext cx="66" cy="51"/>
            </a:xfrm>
            <a:custGeom>
              <a:avLst/>
              <a:gdLst>
                <a:gd name="T0" fmla="*/ 183 w 61"/>
                <a:gd name="T1" fmla="*/ 0 h 49"/>
                <a:gd name="T2" fmla="*/ 372 w 61"/>
                <a:gd name="T3" fmla="*/ 57 h 49"/>
                <a:gd name="T4" fmla="*/ 183 w 61"/>
                <a:gd name="T5" fmla="*/ 121 h 49"/>
                <a:gd name="T6" fmla="*/ 0 w 61"/>
                <a:gd name="T7" fmla="*/ 57 h 49"/>
                <a:gd name="T8" fmla="*/ 183 w 61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9"/>
                <a:gd name="T17" fmla="*/ 61 w 6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9">
                  <a:moveTo>
                    <a:pt x="30" y="0"/>
                  </a:moveTo>
                  <a:lnTo>
                    <a:pt x="61" y="24"/>
                  </a:lnTo>
                  <a:lnTo>
                    <a:pt x="30" y="49"/>
                  </a:lnTo>
                  <a:lnTo>
                    <a:pt x="0" y="24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Freeform 50"/>
            <p:cNvSpPr>
              <a:spLocks/>
            </p:cNvSpPr>
            <p:nvPr/>
          </p:nvSpPr>
          <p:spPr bwMode="auto">
            <a:xfrm>
              <a:off x="5063" y="1241"/>
              <a:ext cx="68" cy="51"/>
            </a:xfrm>
            <a:custGeom>
              <a:avLst/>
              <a:gdLst>
                <a:gd name="T0" fmla="*/ 259 w 62"/>
                <a:gd name="T1" fmla="*/ 0 h 49"/>
                <a:gd name="T2" fmla="*/ 525 w 62"/>
                <a:gd name="T3" fmla="*/ 57 h 49"/>
                <a:gd name="T4" fmla="*/ 259 w 62"/>
                <a:gd name="T5" fmla="*/ 121 h 49"/>
                <a:gd name="T6" fmla="*/ 0 w 62"/>
                <a:gd name="T7" fmla="*/ 57 h 49"/>
                <a:gd name="T8" fmla="*/ 259 w 6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49"/>
                <a:gd name="T17" fmla="*/ 62 w 6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49">
                  <a:moveTo>
                    <a:pt x="31" y="0"/>
                  </a:moveTo>
                  <a:lnTo>
                    <a:pt x="62" y="24"/>
                  </a:lnTo>
                  <a:lnTo>
                    <a:pt x="31" y="49"/>
                  </a:lnTo>
                  <a:lnTo>
                    <a:pt x="0" y="24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6" name="Rectangle 51"/>
            <p:cNvSpPr>
              <a:spLocks noChangeArrowheads="1"/>
            </p:cNvSpPr>
            <p:nvPr/>
          </p:nvSpPr>
          <p:spPr bwMode="auto">
            <a:xfrm>
              <a:off x="807" y="3519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0</a:t>
              </a:r>
              <a:endParaRPr lang="ru-RU" altLang="ru-RU" b="1"/>
            </a:p>
          </p:txBody>
        </p:sp>
        <p:sp>
          <p:nvSpPr>
            <p:cNvPr id="6197" name="Rectangle 52"/>
            <p:cNvSpPr>
              <a:spLocks noChangeArrowheads="1"/>
            </p:cNvSpPr>
            <p:nvPr/>
          </p:nvSpPr>
          <p:spPr bwMode="auto">
            <a:xfrm>
              <a:off x="807" y="3264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1</a:t>
              </a:r>
              <a:endParaRPr lang="ru-RU" altLang="ru-RU" b="1"/>
            </a:p>
          </p:txBody>
        </p:sp>
        <p:sp>
          <p:nvSpPr>
            <p:cNvPr id="6198" name="Rectangle 53"/>
            <p:cNvSpPr>
              <a:spLocks noChangeArrowheads="1"/>
            </p:cNvSpPr>
            <p:nvPr/>
          </p:nvSpPr>
          <p:spPr bwMode="auto">
            <a:xfrm>
              <a:off x="807" y="3008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2</a:t>
              </a:r>
              <a:endParaRPr lang="ru-RU" altLang="ru-RU" b="1"/>
            </a:p>
          </p:txBody>
        </p:sp>
        <p:sp>
          <p:nvSpPr>
            <p:cNvPr id="6199" name="Rectangle 54"/>
            <p:cNvSpPr>
              <a:spLocks noChangeArrowheads="1"/>
            </p:cNvSpPr>
            <p:nvPr/>
          </p:nvSpPr>
          <p:spPr bwMode="auto">
            <a:xfrm>
              <a:off x="807" y="2745"/>
              <a:ext cx="8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3</a:t>
              </a:r>
              <a:endParaRPr lang="ru-RU" altLang="ru-RU" b="1"/>
            </a:p>
          </p:txBody>
        </p:sp>
        <p:sp>
          <p:nvSpPr>
            <p:cNvPr id="6200" name="Rectangle 55"/>
            <p:cNvSpPr>
              <a:spLocks noChangeArrowheads="1"/>
            </p:cNvSpPr>
            <p:nvPr/>
          </p:nvSpPr>
          <p:spPr bwMode="auto">
            <a:xfrm>
              <a:off x="807" y="2490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4</a:t>
              </a:r>
              <a:endParaRPr lang="ru-RU" altLang="ru-RU" b="1"/>
            </a:p>
          </p:txBody>
        </p:sp>
        <p:sp>
          <p:nvSpPr>
            <p:cNvPr id="6201" name="Rectangle 56"/>
            <p:cNvSpPr>
              <a:spLocks noChangeArrowheads="1"/>
            </p:cNvSpPr>
            <p:nvPr/>
          </p:nvSpPr>
          <p:spPr bwMode="auto">
            <a:xfrm>
              <a:off x="807" y="2236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5</a:t>
              </a:r>
              <a:endParaRPr lang="ru-RU" altLang="ru-RU" b="1"/>
            </a:p>
          </p:txBody>
        </p:sp>
        <p:sp>
          <p:nvSpPr>
            <p:cNvPr id="6202" name="Rectangle 57"/>
            <p:cNvSpPr>
              <a:spLocks noChangeArrowheads="1"/>
            </p:cNvSpPr>
            <p:nvPr/>
          </p:nvSpPr>
          <p:spPr bwMode="auto">
            <a:xfrm>
              <a:off x="807" y="1980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6</a:t>
              </a:r>
              <a:endParaRPr lang="ru-RU" altLang="ru-RU" b="1"/>
            </a:p>
          </p:txBody>
        </p:sp>
        <p:sp>
          <p:nvSpPr>
            <p:cNvPr id="6203" name="Rectangle 58"/>
            <p:cNvSpPr>
              <a:spLocks noChangeArrowheads="1"/>
            </p:cNvSpPr>
            <p:nvPr/>
          </p:nvSpPr>
          <p:spPr bwMode="auto">
            <a:xfrm>
              <a:off x="807" y="1717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7</a:t>
              </a:r>
              <a:endParaRPr lang="ru-RU" altLang="ru-RU" b="1"/>
            </a:p>
          </p:txBody>
        </p:sp>
        <p:sp>
          <p:nvSpPr>
            <p:cNvPr id="6204" name="Rectangle 59"/>
            <p:cNvSpPr>
              <a:spLocks noChangeArrowheads="1"/>
            </p:cNvSpPr>
            <p:nvPr/>
          </p:nvSpPr>
          <p:spPr bwMode="auto">
            <a:xfrm>
              <a:off x="807" y="1462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8</a:t>
              </a:r>
              <a:endParaRPr lang="ru-RU" altLang="ru-RU" b="1"/>
            </a:p>
          </p:txBody>
        </p:sp>
        <p:sp>
          <p:nvSpPr>
            <p:cNvPr id="6205" name="Rectangle 60"/>
            <p:cNvSpPr>
              <a:spLocks noChangeArrowheads="1"/>
            </p:cNvSpPr>
            <p:nvPr/>
          </p:nvSpPr>
          <p:spPr bwMode="auto">
            <a:xfrm>
              <a:off x="807" y="1206"/>
              <a:ext cx="8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000000"/>
                  </a:solidFill>
                </a:rPr>
                <a:t>9</a:t>
              </a:r>
              <a:endParaRPr lang="ru-RU" altLang="ru-RU" b="1"/>
            </a:p>
          </p:txBody>
        </p:sp>
        <p:sp>
          <p:nvSpPr>
            <p:cNvPr id="6206" name="Rectangle 61"/>
            <p:cNvSpPr>
              <a:spLocks noChangeArrowheads="1"/>
            </p:cNvSpPr>
            <p:nvPr/>
          </p:nvSpPr>
          <p:spPr bwMode="auto">
            <a:xfrm>
              <a:off x="3490" y="3884"/>
              <a:ext cx="152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chemeClr val="accent5">
                      <a:lumMod val="50000"/>
                    </a:schemeClr>
                  </a:solidFill>
                </a:rPr>
                <a:t>Уровень образования</a:t>
              </a:r>
              <a:endParaRPr lang="ru-RU" alt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207" name="Rectangle 62"/>
            <p:cNvSpPr>
              <a:spLocks noChangeArrowheads="1"/>
            </p:cNvSpPr>
            <p:nvPr/>
          </p:nvSpPr>
          <p:spPr bwMode="auto">
            <a:xfrm rot="16200000">
              <a:off x="-468" y="2458"/>
              <a:ext cx="22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chemeClr val="accent5">
                      <a:lumMod val="50000"/>
                    </a:schemeClr>
                  </a:solidFill>
                </a:rPr>
                <a:t>Квалификационный уровень</a:t>
              </a:r>
            </a:p>
          </p:txBody>
        </p:sp>
        <p:sp>
          <p:nvSpPr>
            <p:cNvPr id="6208" name="Rectangle 63"/>
            <p:cNvSpPr>
              <a:spLocks noChangeArrowheads="1"/>
            </p:cNvSpPr>
            <p:nvPr/>
          </p:nvSpPr>
          <p:spPr bwMode="auto">
            <a:xfrm>
              <a:off x="1329" y="3665"/>
              <a:ext cx="21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0000"/>
                  </a:solidFill>
                </a:rPr>
                <a:t>НШ</a:t>
              </a:r>
              <a:endParaRPr lang="ru-RU" altLang="ru-RU" sz="1600" b="1" dirty="0"/>
            </a:p>
          </p:txBody>
        </p:sp>
        <p:sp>
          <p:nvSpPr>
            <p:cNvPr id="6209" name="Rectangle 64"/>
            <p:cNvSpPr>
              <a:spLocks noChangeArrowheads="1"/>
            </p:cNvSpPr>
            <p:nvPr/>
          </p:nvSpPr>
          <p:spPr bwMode="auto">
            <a:xfrm>
              <a:off x="1786" y="3657"/>
              <a:ext cx="22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0000"/>
                  </a:solidFill>
                </a:rPr>
                <a:t>ОШ</a:t>
              </a:r>
              <a:endParaRPr lang="ru-RU" altLang="ru-RU" sz="1600" b="1" dirty="0"/>
            </a:p>
          </p:txBody>
        </p:sp>
        <p:sp>
          <p:nvSpPr>
            <p:cNvPr id="6210" name="Rectangle 65"/>
            <p:cNvSpPr>
              <a:spLocks noChangeArrowheads="1"/>
            </p:cNvSpPr>
            <p:nvPr/>
          </p:nvSpPr>
          <p:spPr bwMode="auto">
            <a:xfrm>
              <a:off x="2241" y="3657"/>
              <a:ext cx="21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0000"/>
                  </a:solidFill>
                </a:rPr>
                <a:t>СШ</a:t>
              </a:r>
              <a:endParaRPr lang="ru-RU" altLang="ru-RU" sz="1600" b="1" dirty="0"/>
            </a:p>
          </p:txBody>
        </p:sp>
        <p:sp>
          <p:nvSpPr>
            <p:cNvPr id="6211" name="Rectangle 66"/>
            <p:cNvSpPr>
              <a:spLocks noChangeArrowheads="1"/>
            </p:cNvSpPr>
            <p:nvPr/>
          </p:nvSpPr>
          <p:spPr bwMode="auto">
            <a:xfrm>
              <a:off x="2555" y="3657"/>
              <a:ext cx="42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0000"/>
                  </a:solidFill>
                </a:rPr>
                <a:t>ППКРС</a:t>
              </a:r>
              <a:endParaRPr lang="ru-RU" altLang="ru-RU" sz="1600" b="1" dirty="0"/>
            </a:p>
          </p:txBody>
        </p:sp>
        <p:sp>
          <p:nvSpPr>
            <p:cNvPr id="6212" name="Rectangle 67"/>
            <p:cNvSpPr>
              <a:spLocks noChangeArrowheads="1"/>
            </p:cNvSpPr>
            <p:nvPr/>
          </p:nvSpPr>
          <p:spPr bwMode="auto">
            <a:xfrm>
              <a:off x="4152" y="3657"/>
              <a:ext cx="10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>
                  <a:solidFill>
                    <a:srgbClr val="000000"/>
                  </a:solidFill>
                </a:rPr>
                <a:t>М</a:t>
              </a:r>
              <a:endParaRPr lang="ru-RU" altLang="ru-RU" sz="1600" b="1"/>
            </a:p>
          </p:txBody>
        </p:sp>
        <p:sp>
          <p:nvSpPr>
            <p:cNvPr id="6213" name="Rectangle 68"/>
            <p:cNvSpPr>
              <a:spLocks noChangeArrowheads="1"/>
            </p:cNvSpPr>
            <p:nvPr/>
          </p:nvSpPr>
          <p:spPr bwMode="auto">
            <a:xfrm>
              <a:off x="3068" y="3657"/>
              <a:ext cx="43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solidFill>
                    <a:srgbClr val="000000"/>
                  </a:solidFill>
                </a:rPr>
                <a:t>ППССЗ</a:t>
              </a:r>
              <a:endParaRPr lang="ru-RU" altLang="ru-RU" sz="1600" b="1" dirty="0"/>
            </a:p>
          </p:txBody>
        </p:sp>
        <p:sp>
          <p:nvSpPr>
            <p:cNvPr id="6214" name="Rectangle 69"/>
            <p:cNvSpPr>
              <a:spLocks noChangeArrowheads="1"/>
            </p:cNvSpPr>
            <p:nvPr/>
          </p:nvSpPr>
          <p:spPr bwMode="auto">
            <a:xfrm>
              <a:off x="3674" y="3665"/>
              <a:ext cx="8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>
                  <a:solidFill>
                    <a:srgbClr val="000000"/>
                  </a:solidFill>
                </a:rPr>
                <a:t>Б</a:t>
              </a:r>
              <a:endParaRPr lang="ru-RU" altLang="ru-RU" sz="1600" b="1"/>
            </a:p>
          </p:txBody>
        </p:sp>
        <p:sp>
          <p:nvSpPr>
            <p:cNvPr id="6215" name="Rectangle 70"/>
            <p:cNvSpPr>
              <a:spLocks noChangeArrowheads="1"/>
            </p:cNvSpPr>
            <p:nvPr/>
          </p:nvSpPr>
          <p:spPr bwMode="auto">
            <a:xfrm>
              <a:off x="4596" y="3665"/>
              <a:ext cx="17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600" b="1"/>
                <a:t>ПВ</a:t>
              </a:r>
            </a:p>
          </p:txBody>
        </p:sp>
        <p:sp>
          <p:nvSpPr>
            <p:cNvPr id="6216" name="Rectangle 71"/>
            <p:cNvSpPr>
              <a:spLocks noChangeArrowheads="1"/>
            </p:cNvSpPr>
            <p:nvPr/>
          </p:nvSpPr>
          <p:spPr bwMode="auto">
            <a:xfrm>
              <a:off x="5042" y="3665"/>
              <a:ext cx="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b="1"/>
            </a:p>
          </p:txBody>
        </p:sp>
      </p:grpSp>
      <p:cxnSp>
        <p:nvCxnSpPr>
          <p:cNvPr id="5" name="Прямая со стрелкой 4"/>
          <p:cNvCxnSpPr/>
          <p:nvPr/>
        </p:nvCxnSpPr>
        <p:spPr>
          <a:xfrm flipV="1">
            <a:off x="5577101" y="4066505"/>
            <a:ext cx="0" cy="188277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760379" y="4077072"/>
            <a:ext cx="373856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6181" idx="1"/>
          </p:cNvCxnSpPr>
          <p:nvPr/>
        </p:nvCxnSpPr>
        <p:spPr>
          <a:xfrm flipH="1" flipV="1">
            <a:off x="1798281" y="3697673"/>
            <a:ext cx="3794125" cy="3603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6178" idx="0"/>
          </p:cNvCxnSpPr>
          <p:nvPr/>
        </p:nvCxnSpPr>
        <p:spPr>
          <a:xfrm flipH="1">
            <a:off x="1743888" y="4058035"/>
            <a:ext cx="3848519" cy="7865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одержимое 2"/>
          <p:cNvSpPr>
            <a:spLocks noGrp="1"/>
          </p:cNvSpPr>
          <p:nvPr>
            <p:ph idx="1"/>
          </p:nvPr>
        </p:nvSpPr>
        <p:spPr>
          <a:xfrm>
            <a:off x="539551" y="836713"/>
            <a:ext cx="4464497" cy="14691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НРК имеет 9 квалификационных уровней: </a:t>
            </a:r>
            <a:endParaRPr lang="ru-RU" sz="1200" dirty="0" smtClean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ru-RU" sz="12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i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(«дворник») до 9 («члены правительства»).</a:t>
            </a:r>
          </a:p>
          <a:p>
            <a:pPr marL="0" indent="0">
              <a:buNone/>
              <a:defRPr/>
            </a:pPr>
            <a:r>
              <a:rPr lang="ru-RU" sz="120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Каждый </a:t>
            </a: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уровень определяется тремя показателями:</a:t>
            </a:r>
          </a:p>
          <a:p>
            <a:pPr marL="803275" indent="-441325">
              <a:buFont typeface="Wingdings" panose="05000000000000000000" pitchFamily="2" charset="2"/>
              <a:buChar char="q"/>
              <a:defRPr/>
            </a:pPr>
            <a:r>
              <a:rPr lang="ru-RU" sz="1200" i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широта полномочий и ответственность;</a:t>
            </a:r>
          </a:p>
          <a:p>
            <a:pPr marL="803275" indent="-441325">
              <a:buFont typeface="Wingdings" panose="05000000000000000000" pitchFamily="2" charset="2"/>
              <a:buChar char="q"/>
              <a:defRPr/>
            </a:pPr>
            <a:r>
              <a:rPr lang="ru-RU" sz="1200" i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сложность деятельности;</a:t>
            </a:r>
          </a:p>
          <a:p>
            <a:pPr marL="803275" indent="-441325">
              <a:buFont typeface="Wingdings" panose="05000000000000000000" pitchFamily="2" charset="2"/>
              <a:buChar char="q"/>
              <a:defRPr/>
            </a:pPr>
            <a:r>
              <a:rPr lang="ru-RU" sz="1200" i="1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наукоёмкость</a:t>
            </a:r>
            <a:r>
              <a:rPr lang="ru-RU" sz="1200" i="1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деятельности.</a:t>
            </a:r>
            <a:endParaRPr lang="ru-RU" sz="1200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Содержимое 2"/>
          <p:cNvSpPr txBox="1">
            <a:spLocks/>
          </p:cNvSpPr>
          <p:nvPr/>
        </p:nvSpPr>
        <p:spPr bwMode="auto">
          <a:xfrm>
            <a:off x="5208433" y="836712"/>
            <a:ext cx="3415216" cy="14691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1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Уровни квалификации в процессе разработки ПС используются для описания трудовых функций, а также для описания требований к образованию и обучению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40681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35067"/>
              </p:ext>
            </p:extLst>
          </p:nvPr>
        </p:nvGraphicFramePr>
        <p:xfrm>
          <a:off x="467544" y="643198"/>
          <a:ext cx="5904656" cy="30543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47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 СПО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Профессиональный стандарт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специальности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профессиональной деятельности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77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профессиональной деятельности (ВПД)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Обобщенные трудовые функции (ОТФ) или трудовые функции (ТФ) соответствующего уровня квалификации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21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компетенции по каждому ВПД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Трудовые функции по каждой ОТФ или трудовые действия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Практический опыт по каждому ВПД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Трудовые функции или трудовые действия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3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Умения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Умения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858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Знания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22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Знания</a:t>
                      </a:r>
                      <a:endParaRPr lang="ru-RU" sz="1200" b="1" dirty="0">
                        <a:solidFill>
                          <a:srgbClr val="0022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4" marB="457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14889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600000"/>
                </a:solidFill>
                <a:cs typeface="Times New Roman" pitchFamily="18" charset="0"/>
              </a:rPr>
              <a:t>Структура ФГОС СПО и  </a:t>
            </a:r>
            <a:r>
              <a:rPr lang="ru-RU" altLang="ru-RU" sz="2000" b="1" dirty="0">
                <a:solidFill>
                  <a:srgbClr val="600000"/>
                </a:solidFill>
                <a:cs typeface="Times New Roman" pitchFamily="18" charset="0"/>
              </a:rPr>
              <a:t>профессионального стандарта</a:t>
            </a:r>
            <a:endParaRPr lang="ru-RU" sz="2000" dirty="0">
              <a:solidFill>
                <a:srgbClr val="6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652492"/>
            <a:ext cx="2448272" cy="30469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Профессиональные стандарты необходимо использовать для:</a:t>
            </a:r>
          </a:p>
          <a:p>
            <a:pPr algn="just"/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конкретизации требований </a:t>
            </a:r>
            <a:r>
              <a:rPr lang="ru-RU" sz="1600" dirty="0">
                <a:solidFill>
                  <a:srgbClr val="002060"/>
                </a:solidFill>
              </a:rPr>
              <a:t>ФГОС к </a:t>
            </a:r>
            <a:r>
              <a:rPr lang="ru-RU" sz="1600" dirty="0" smtClean="0">
                <a:solidFill>
                  <a:srgbClr val="002060"/>
                </a:solidFill>
              </a:rPr>
              <a:t>образовательным результатам,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определения, расширения и/ли корректировки вариативной части.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006512"/>
            <a:ext cx="8496944" cy="24468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</a:rPr>
              <a:t>При сопоставлении требований </a:t>
            </a:r>
            <a:r>
              <a:rPr lang="ru-RU" sz="1700" dirty="0">
                <a:solidFill>
                  <a:srgbClr val="002060"/>
                </a:solidFill>
              </a:rPr>
              <a:t>ФГОС и профессиональных стандартов </a:t>
            </a:r>
            <a:r>
              <a:rPr lang="ru-RU" sz="1700" dirty="0" smtClean="0">
                <a:solidFill>
                  <a:srgbClr val="002060"/>
                </a:solidFill>
              </a:rPr>
              <a:t>из </a:t>
            </a:r>
            <a:r>
              <a:rPr lang="ru-RU" sz="1700" dirty="0">
                <a:solidFill>
                  <a:srgbClr val="002060"/>
                </a:solidFill>
              </a:rPr>
              <a:t>ПС нужно выбрать те обобщенные трудовые функции (ОТФ) и трудовые функции (ТФ), которые соответствуют направленности (профилю) программы и относятся к уровню квалификации, </a:t>
            </a:r>
            <a:r>
              <a:rPr lang="ru-RU" sz="1700" dirty="0" smtClean="0">
                <a:solidFill>
                  <a:srgbClr val="002060"/>
                </a:solidFill>
              </a:rPr>
              <a:t>зафиксированному </a:t>
            </a:r>
            <a:r>
              <a:rPr lang="ru-RU" sz="1700" dirty="0">
                <a:solidFill>
                  <a:srgbClr val="002060"/>
                </a:solidFill>
              </a:rPr>
              <a:t>в соответствующем профессиональном стандарте.</a:t>
            </a:r>
          </a:p>
          <a:p>
            <a:pPr algn="just"/>
            <a:endParaRPr lang="ru-RU" sz="1100" dirty="0" smtClean="0">
              <a:solidFill>
                <a:srgbClr val="002060"/>
              </a:solidFill>
            </a:endParaRPr>
          </a:p>
          <a:p>
            <a:pPr algn="just"/>
            <a:r>
              <a:rPr lang="ru-RU" sz="1700" dirty="0" smtClean="0">
                <a:solidFill>
                  <a:srgbClr val="002060"/>
                </a:solidFill>
              </a:rPr>
              <a:t>Формулировки </a:t>
            </a:r>
            <a:r>
              <a:rPr lang="ru-RU" sz="1700" dirty="0">
                <a:solidFill>
                  <a:srgbClr val="002060"/>
                </a:solidFill>
              </a:rPr>
              <a:t>требований ФГОС СПО и профессиональных стандартов могут формально не совпадать, при сопоставлении необходимо обращать внимание на их смысл, чтобы определить объективную дельту изменений. </a:t>
            </a:r>
          </a:p>
        </p:txBody>
      </p:sp>
    </p:spTree>
    <p:extLst>
      <p:ext uri="{BB962C8B-B14F-4D97-AF65-F5344CB8AC3E}">
        <p14:creationId xmlns:p14="http://schemas.microsoft.com/office/powerpoint/2010/main" val="27260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db2004134l">
  <a:themeElements>
    <a:clrScheme name="134TGp_report_diagram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db2004131l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cdb2004134l</Template>
  <TotalTime>5210</TotalTime>
  <Words>3660</Words>
  <Application>Microsoft Office PowerPoint</Application>
  <PresentationFormat>Экран (4:3)</PresentationFormat>
  <Paragraphs>547</Paragraphs>
  <Slides>65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6" baseType="lpstr">
      <vt:lpstr>SimSun</vt:lpstr>
      <vt:lpstr>Arial</vt:lpstr>
      <vt:lpstr>Arial Black</vt:lpstr>
      <vt:lpstr>Calibri</vt:lpstr>
      <vt:lpstr>Times New Roman</vt:lpstr>
      <vt:lpstr>Verdana</vt:lpstr>
      <vt:lpstr>Wingdings</vt:lpstr>
      <vt:lpstr>cdb2004134l</vt:lpstr>
      <vt:lpstr>cdb2004c019l</vt:lpstr>
      <vt:lpstr>cdb2004131l</vt:lpstr>
      <vt:lpstr>Image</vt:lpstr>
      <vt:lpstr>Презентация PowerPoint</vt:lpstr>
      <vt:lpstr>Презентация PowerPoint</vt:lpstr>
      <vt:lpstr>Технологии перевода требований рынка труда в образовательные результаты и содержание ООП</vt:lpstr>
      <vt:lpstr>Проектированию  ООП на основе требований рынка труда</vt:lpstr>
      <vt:lpstr>Презентация PowerPoint</vt:lpstr>
      <vt:lpstr>Направления исследований квалификационных запросов рынка труда при отборе содержания программ</vt:lpstr>
      <vt:lpstr>Презентация PowerPoint</vt:lpstr>
      <vt:lpstr>Национальная рамка квалификаций (НРК) – инструмент сопряжения сфер труда и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проведения исследования</vt:lpstr>
      <vt:lpstr>Инструменты исследования требований рынка труда</vt:lpstr>
      <vt:lpstr>Взаимодействие с руководством предприятия  и специалистами кадровой службы</vt:lpstr>
      <vt:lpstr>Взаимодействие с функциональными и линейными руководителями предприятия</vt:lpstr>
      <vt:lpstr>Взаимодействие с рабочим и/или специалистом</vt:lpstr>
      <vt:lpstr>Структура интервью</vt:lpstr>
      <vt:lpstr>Инструмент исследования (фрагмент)</vt:lpstr>
      <vt:lpstr>Инструмент исследования ( фрагмент)</vt:lpstr>
      <vt:lpstr>Презентация PowerPoint</vt:lpstr>
      <vt:lpstr>Инструменты исследования (фрагмент)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СОГЛАСОВАНИЯ ТРЕБОВАНИЙ РЫНКА ТРУДА И ФГОС СПО (документ образовательной организации!!!) –  основа для разработки УП и всех элементов ООП</vt:lpstr>
      <vt:lpstr>Презентация PowerPoint</vt:lpstr>
      <vt:lpstr>Презентация PowerPoint</vt:lpstr>
      <vt:lpstr>Шаг 1 – ПОДГОТОВКА ПРОТОКОЛА  СОПОСТАВЛЕНИЯ ОБРАЗОВАТЕЛЬНЫХ РЕЗУЛЬТАТОВ ФГОС СПО   И ТРЕБОВАНИЙ ПРОФЕССИОНАЛЬНОГО СТАНДАРТА  + РЕЗУЛЬТАТОВ ИЗУЧЕНИЯ КВАЛИФИКАЦИОННЫХ ЗАПРОСОВ РАБОТОДАТЕЛЕЙ</vt:lpstr>
      <vt:lpstr>Модельный шаблон отчета согласования ФГОС СПО,  требований ПС, запросов предприятий/организаций</vt:lpstr>
      <vt:lpstr>Модельный шаблон отчета согласования ФГОС СПО,  требований ПС, запросов предприятий/организаций</vt:lpstr>
      <vt:lpstr>Модельный шаблон отчета согласования ФГОС СПО,  требований ПС, запросов предприятий/организаций</vt:lpstr>
      <vt:lpstr>Модельный шаблон отчета согласования ФГОС СПО,  требований ПС, запросов предприятий/организаций</vt:lpstr>
      <vt:lpstr>Модельный шаблон отчета согласования ФГОС СПО,  требований ПС, запросов предприятий/организаций</vt:lpstr>
      <vt:lpstr>Шаг 2 – ФОРМИРОВАНИЕ ЗАКЛЮЧЕНИЙ ДЛЯ РАЗРАБОТКИ  УЧЕБНОГО ПЛАНА ООП  ПО РЕЗУЛЬТАТАМ СОПОСТАВЛЕНИЯ ОБРАЗОВАТЕЛЬНЫХ РЕЗУЛЬТАТОВ ФГОС СПО И ТРЕБОВАНИЙ ПРОФЕССИОНАЛЬНОГО СТАНДАРТА  + РЕЗУЛЬТАТОВ ИЗУЧЕНИЯ КВАЛИФИКАЦИОННЫХ ЗАПРОСОВ РАБОТОДАТЕЛЕЙ</vt:lpstr>
      <vt:lpstr>РЕЗУЛЬТАТЫ СОПОСТАВЛЕНИЯ ТРЕБОВАНИЙ ФГОС СПО И РЫНКА ТРУДА (решения по итогам работы)</vt:lpstr>
      <vt:lpstr>РЕЗУЛЬТАТЫ СОПОСТАВЛЕНИЯ ТРЕБОВАНИЙ ФГОС СПО И РЫНКА ТРУДА (решения по итогам работы)</vt:lpstr>
      <vt:lpstr>РЕЗУЛЬТАТЫ СОПОСТАВЛЕНИЯ ТРЕБОВАНИЙ ФГОС СПО И РЫНКА ТРУДА (решения по итогам работы)</vt:lpstr>
      <vt:lpstr>РЕЗУЛЬТАТЫ СОПОСТАВЛЕНИЯ ТРЕБОВАНИЙ ФГОС СПО И РЫНКА ТРУДА (решения по итогам работы)</vt:lpstr>
      <vt:lpstr>РЕЗУЛЬТАТЫ СОПОСТАВЛЕНИЯ ТРЕБОВАНИЙ ФГОС СПО И РЫНКА ТРУДА (решения по итогам работы)</vt:lpstr>
      <vt:lpstr>РЕЗУЛЬТАТЫ СОПОСТАВЛЕНИЯ ТРЕБОВАНИЙ ФГОС СПО И РЫНКА ТРУДА (решения по итогам работы)</vt:lpstr>
      <vt:lpstr>РЕЗУЛЬТАТЫ СОПОСТАВЛЕНИЯ ТРЕБОВАНИЙ ФГОС СПО И РЫНКА ТРУДА (решения по итогам работы)</vt:lpstr>
      <vt:lpstr>Шаг 3 –  ОФОРМЛЕНИЕ  ТИТУЛЬНОГО ЛИСТА  И ПОЯСНИТЕЛЬНОЙ ЗАПИСКИ ОТЧЁТА О СОПОСТАВЛЕНИИ ОБРАЗОВАТЕЛЬНЫХ РЕЗУЛЬТАТОВ ФГОС СПО   И ТРЕБОВАНИЙ  РЫНКА ТРУДА  (ПС, квалификационных запросов работодателей, РЧ/НЧ. ДЭ) </vt:lpstr>
      <vt:lpstr>Модельный шаблон отчета согласования  ФГОС СПО и требований ПС, ДЭ, РЧ/НЧ</vt:lpstr>
      <vt:lpstr>Презентация PowerPoint</vt:lpstr>
      <vt:lpstr>Сопоставление ФГОС СПО с  ПС и требованиями конкретного предприятия/организации – основа для разработки учебного плана по специальности/профессии </vt:lpstr>
      <vt:lpstr>Алгоритм разработка ООП на новый набор c учетом требований рынка труда (ПС, работодателей, ДЭ,  РЧ/НЧ)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nisman</dc:creator>
  <cp:lastModifiedBy>Нисман Ольга Юрьевна</cp:lastModifiedBy>
  <cp:revision>426</cp:revision>
  <dcterms:created xsi:type="dcterms:W3CDTF">2020-03-26T09:10:04Z</dcterms:created>
  <dcterms:modified xsi:type="dcterms:W3CDTF">2022-02-10T05:06:56Z</dcterms:modified>
</cp:coreProperties>
</file>